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7" r:id="rId2"/>
    <p:sldMasterId id="2147483735" r:id="rId3"/>
    <p:sldMasterId id="2147483753" r:id="rId4"/>
    <p:sldMasterId id="2147483771" r:id="rId5"/>
  </p:sldMasterIdLst>
  <p:notesMasterIdLst>
    <p:notesMasterId r:id="rId50"/>
  </p:notesMasterIdLst>
  <p:sldIdLst>
    <p:sldId id="256" r:id="rId6"/>
    <p:sldId id="257" r:id="rId7"/>
    <p:sldId id="266" r:id="rId8"/>
    <p:sldId id="274" r:id="rId9"/>
    <p:sldId id="778" r:id="rId10"/>
    <p:sldId id="289" r:id="rId11"/>
    <p:sldId id="301" r:id="rId12"/>
    <p:sldId id="303" r:id="rId13"/>
    <p:sldId id="317" r:id="rId14"/>
    <p:sldId id="319" r:id="rId15"/>
    <p:sldId id="323" r:id="rId16"/>
    <p:sldId id="340" r:id="rId17"/>
    <p:sldId id="344" r:id="rId18"/>
    <p:sldId id="366" r:id="rId19"/>
    <p:sldId id="376" r:id="rId20"/>
    <p:sldId id="379" r:id="rId21"/>
    <p:sldId id="389" r:id="rId22"/>
    <p:sldId id="401" r:id="rId23"/>
    <p:sldId id="779" r:id="rId24"/>
    <p:sldId id="418" r:id="rId25"/>
    <p:sldId id="439" r:id="rId26"/>
    <p:sldId id="463" r:id="rId27"/>
    <p:sldId id="466" r:id="rId28"/>
    <p:sldId id="472" r:id="rId29"/>
    <p:sldId id="480" r:id="rId30"/>
    <p:sldId id="486" r:id="rId31"/>
    <p:sldId id="525" r:id="rId32"/>
    <p:sldId id="554" r:id="rId33"/>
    <p:sldId id="560" r:id="rId34"/>
    <p:sldId id="576" r:id="rId35"/>
    <p:sldId id="596" r:id="rId36"/>
    <p:sldId id="617" r:id="rId37"/>
    <p:sldId id="630" r:id="rId38"/>
    <p:sldId id="644" r:id="rId39"/>
    <p:sldId id="654" r:id="rId40"/>
    <p:sldId id="655" r:id="rId41"/>
    <p:sldId id="679" r:id="rId42"/>
    <p:sldId id="685" r:id="rId43"/>
    <p:sldId id="705" r:id="rId44"/>
    <p:sldId id="715" r:id="rId45"/>
    <p:sldId id="725" r:id="rId46"/>
    <p:sldId id="731" r:id="rId47"/>
    <p:sldId id="744" r:id="rId48"/>
    <p:sldId id="77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59595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5C64D-9B0E-4D88-A3EC-A234CA4A903F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5B89B-0713-4C71-B354-590B050D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77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404E0-7E51-4BC3-98A2-0BAA24D0B3B4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4914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1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8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69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9770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74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63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03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59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493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01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8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35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41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28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3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5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25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24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2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26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948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69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62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01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88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81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93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63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333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54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75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66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701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16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65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33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47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90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49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54709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30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0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6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415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38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94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60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7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53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475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564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90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352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8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294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95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87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530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7873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586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60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099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181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628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0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3116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019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440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001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837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068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76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7254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01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02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4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31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50403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097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87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569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177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5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2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67000"/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07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67000"/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14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67000"/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29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67000"/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5/31/2016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247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67000"/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19A95-E6ED-4F8E-BF55-292170207B9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3384A-2EFE-493C-BEAC-B086A48FAF2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674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en.wikipedia.org/wiki/File:Berlin_.Gendarmenmarkt_.Deutscher_Dom_010.jpg" TargetMode="Externa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//upload.wikimedia.org/wikipedia/commons/6/6f/Chicago_Downtown_Aerial_View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hyperlink" Target="http://en.wikipedia.org/wiki/File:Pineries-Minnesota-1800s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jpeg"/><Relationship Id="rId2" Type="http://schemas.openxmlformats.org/officeDocument/2006/relationships/hyperlink" Target="http://upload.wikimedia.org/wikipedia/commons/7/72/Indonesia_in_its_region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COLLECTIE_TROPENMUSEUM_'Het_Hooggerechtshof_en_het_Paleis_van_Daendels_het_'Grote_Huis'_aan_het_Waterlooplein_te_Batavia'_TMnr_10015231.jpg" TargetMode="External"/><Relationship Id="rId5" Type="http://schemas.openxmlformats.org/officeDocument/2006/relationships/image" Target="../media/image53.jpeg"/><Relationship Id="rId4" Type="http://schemas.openxmlformats.org/officeDocument/2006/relationships/hyperlink" Target="http://en.wikipedia.org/wiki/File:COLLECTIE_TROPENMUSEUM_Arbeiders_poseren_bij_een_in_aanbouw_zijnde_spoorwegtunnel_in_de_bergen_TMnr_60047638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//upload.wikimedia.org/wikipedia/commons/1/16/67th_Foot_taking_fort.jp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NCFE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Units 4-6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91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 smtClean="0"/>
              <a:t>Question…</a:t>
            </a:r>
            <a:endParaRPr lang="en-US" sz="8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150515"/>
            <a:ext cx="10131425" cy="156982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4000" dirty="0" smtClean="0"/>
              <a:t>Which of these political candidates would agree with the economic policies of Adam Smith? </a:t>
            </a:r>
            <a:endParaRPr lang="en-US" sz="4000" dirty="0"/>
          </a:p>
        </p:txBody>
      </p:sp>
      <p:pic>
        <p:nvPicPr>
          <p:cNvPr id="1026" name="Picture 2" descr="http://static6.businessinsider.com/image/55918b77ecad04a3465a0a63/nbc-fires-donald-trump-after-he-calls-mexicans-rapists-and-drug-runn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2" y="2924174"/>
            <a:ext cx="5015614" cy="39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2.cdn.turner.com/cnnnext/dam/assets/150429103538-bernie-sanders-gallery-photo-5-super-1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924174"/>
            <a:ext cx="699135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0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antarosaredwhiteandboom.com/wp-content/uploads/2012/04/firewor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2752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3999" y="516512"/>
            <a:ext cx="9144000" cy="762000"/>
          </a:xfrm>
          <a:solidFill>
            <a:srgbClr val="595959">
              <a:alpha val="78824"/>
            </a:srgbClr>
          </a:solidFill>
          <a:ln>
            <a:solidFill>
              <a:srgbClr val="000000">
                <a:alpha val="89804"/>
              </a:srgbClr>
            </a:solidFill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latin typeface="Bookman Old Style" pitchFamily="18" charset="0"/>
              </a:rPr>
              <a:t>THE AMERICAN REVOLUTION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6924" y="1804086"/>
            <a:ext cx="11158151" cy="4497860"/>
          </a:xfrm>
          <a:prstGeom prst="rect">
            <a:avLst/>
          </a:prstGeom>
          <a:solidFill>
            <a:srgbClr val="404040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 smtClean="0"/>
              <a:t>A. British set up 13 self-governing permanent colonies</a:t>
            </a:r>
          </a:p>
          <a:p>
            <a:pPr lvl="1"/>
            <a:r>
              <a:rPr lang="en-US" sz="3600" u="sng" dirty="0">
                <a:effectLst/>
              </a:rPr>
              <a:t>B. </a:t>
            </a:r>
            <a:r>
              <a:rPr lang="en-US" sz="3600" b="1" u="sng" dirty="0"/>
              <a:t>French and Indian War</a:t>
            </a:r>
            <a:r>
              <a:rPr lang="en-US" sz="3600" dirty="0"/>
              <a:t> </a:t>
            </a:r>
            <a:r>
              <a:rPr lang="en-US" sz="3200" dirty="0" smtClean="0"/>
              <a:t>- </a:t>
            </a:r>
            <a:r>
              <a:rPr lang="en-US" sz="2800" dirty="0" smtClean="0"/>
              <a:t>GB beats the French, but makes colonies pay the large </a:t>
            </a:r>
            <a:r>
              <a:rPr lang="en-US" sz="2800" dirty="0"/>
              <a:t>wartime </a:t>
            </a:r>
            <a:r>
              <a:rPr lang="en-US" sz="2800" dirty="0" smtClean="0"/>
              <a:t>debt = Colonists NOT happy (Boston Massacre/Boston Tea Party)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 smtClean="0"/>
              <a:t>July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1776 – Declaration of Independence (greatest breakup letter of all time!) – Ideas from the Enlightenment</a:t>
            </a:r>
          </a:p>
        </p:txBody>
      </p:sp>
    </p:spTree>
    <p:extLst>
      <p:ext uri="{BB962C8B-B14F-4D97-AF65-F5344CB8AC3E}">
        <p14:creationId xmlns:p14="http://schemas.microsoft.com/office/powerpoint/2010/main" val="16111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66899" y="185352"/>
            <a:ext cx="7554512" cy="6857999"/>
          </a:xfrm>
        </p:spPr>
        <p:txBody>
          <a:bodyPr>
            <a:normAutofit lnSpcReduction="10000"/>
          </a:bodyPr>
          <a:lstStyle/>
          <a:p>
            <a:pPr lvl="2" algn="ctr">
              <a:buNone/>
            </a:pPr>
            <a:r>
              <a:rPr lang="en-US" sz="3000" b="1" u="sng" dirty="0"/>
              <a:t>2. George Washington</a:t>
            </a:r>
            <a:r>
              <a:rPr lang="en-US" sz="3000" dirty="0"/>
              <a:t>- led the Continental </a:t>
            </a:r>
            <a:r>
              <a:rPr lang="en-US" sz="3000" dirty="0" smtClean="0"/>
              <a:t>army; needed help from the French to win!</a:t>
            </a:r>
          </a:p>
          <a:p>
            <a:pPr lvl="2" algn="ctr">
              <a:buNone/>
            </a:pPr>
            <a:endParaRPr lang="en-US" sz="3000" dirty="0" smtClean="0"/>
          </a:p>
          <a:p>
            <a:pPr lvl="2" algn="ctr">
              <a:buNone/>
            </a:pPr>
            <a:r>
              <a:rPr lang="en-US" sz="3000" b="1" u="sng" dirty="0"/>
              <a:t>4. Treaty of Paris</a:t>
            </a:r>
            <a:r>
              <a:rPr lang="en-US" sz="3000" dirty="0"/>
              <a:t> (1783)- Americans </a:t>
            </a:r>
            <a:r>
              <a:rPr lang="en-US" sz="3000" dirty="0" smtClean="0"/>
              <a:t>are Independent! We “get” all lands west to the Mississippi!</a:t>
            </a:r>
          </a:p>
          <a:p>
            <a:pPr lvl="2" algn="ctr">
              <a:buNone/>
            </a:pPr>
            <a:endParaRPr lang="en-US" sz="3000" dirty="0"/>
          </a:p>
          <a:p>
            <a:pPr lvl="2" algn="ctr">
              <a:buNone/>
            </a:pPr>
            <a:r>
              <a:rPr lang="en-US" sz="3000" dirty="0" smtClean="0"/>
              <a:t>We write a constitution and a government with 3 branches! (not our idea)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7613" y="1"/>
            <a:ext cx="550438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622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540" y="-121993"/>
            <a:ext cx="1177846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/>
              <a:t/>
            </a:r>
            <a:br>
              <a:rPr lang="en-US" b="1" dirty="0"/>
            </a:br>
            <a:r>
              <a:rPr lang="en-US" sz="3300" dirty="0" smtClean="0"/>
              <a:t>Independence </a:t>
            </a:r>
            <a:r>
              <a:rPr lang="en-US" sz="3300" dirty="0"/>
              <a:t>in the Americas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2710" y="1549915"/>
            <a:ext cx="12389708" cy="5308085"/>
          </a:xfrm>
        </p:spPr>
        <p:txBody>
          <a:bodyPr/>
          <a:lstStyle/>
          <a:p>
            <a:pPr marL="914400" lvl="1" indent="-457200" algn="ctr">
              <a:buAutoNum type="alphaUcPeriod"/>
            </a:pPr>
            <a:r>
              <a:rPr lang="en-US" sz="2200" dirty="0" smtClean="0"/>
              <a:t>European countries still control American colonies…</a:t>
            </a:r>
            <a:r>
              <a:rPr lang="en-US" sz="2200" dirty="0"/>
              <a:t> </a:t>
            </a:r>
            <a:r>
              <a:rPr lang="en-US" sz="2200" dirty="0" smtClean="0"/>
              <a:t>and those people want to be free!</a:t>
            </a:r>
          </a:p>
          <a:p>
            <a:pPr marL="914400" lvl="1" indent="-457200" algn="ctr">
              <a:buAutoNum type="alphaUcPeriod"/>
            </a:pPr>
            <a:endParaRPr lang="en-US" sz="2200" dirty="0" smtClean="0"/>
          </a:p>
          <a:p>
            <a:pPr lvl="1" algn="ctr">
              <a:buFontTx/>
              <a:buChar char="-"/>
            </a:pPr>
            <a:r>
              <a:rPr lang="en-US" sz="2200" dirty="0" smtClean="0"/>
              <a:t>Haiti : HUGE slave population revolts against French colonists</a:t>
            </a:r>
          </a:p>
          <a:p>
            <a:pPr lvl="1" algn="ctr">
              <a:buFontTx/>
              <a:buChar char="-"/>
            </a:pPr>
            <a:endParaRPr lang="en-US" sz="2200" dirty="0" smtClean="0"/>
          </a:p>
          <a:p>
            <a:pPr lvl="1" algn="ctr">
              <a:buFontTx/>
              <a:buChar char="-"/>
            </a:pPr>
            <a:r>
              <a:rPr lang="en-US" sz="2200" dirty="0" smtClean="0"/>
              <a:t>Mexico: Father Hidalgo leads Mexico to independence</a:t>
            </a:r>
          </a:p>
          <a:p>
            <a:pPr lvl="1" algn="ctr">
              <a:buFontTx/>
              <a:buChar char="-"/>
            </a:pPr>
            <a:endParaRPr lang="en-US" sz="2200" dirty="0" smtClean="0"/>
          </a:p>
          <a:p>
            <a:pPr lvl="1" algn="ctr">
              <a:buFontTx/>
              <a:buChar char="-"/>
            </a:pPr>
            <a:r>
              <a:rPr lang="en-US" sz="2200" dirty="0" smtClean="0"/>
              <a:t>Northern South America: Simon Bolivar helps unite N. South America</a:t>
            </a:r>
          </a:p>
          <a:p>
            <a:pPr lvl="1" algn="ctr">
              <a:buFontTx/>
              <a:buChar char="-"/>
            </a:pPr>
            <a:endParaRPr lang="en-US" sz="2200" dirty="0" smtClean="0"/>
          </a:p>
          <a:p>
            <a:pPr marL="457200" lvl="1" indent="0" algn="ctr">
              <a:buNone/>
            </a:pPr>
            <a:r>
              <a:rPr lang="en-US" sz="2200" dirty="0" smtClean="0"/>
              <a:t>- Southern South America: Jose de San Marti helps unite S. South America</a:t>
            </a:r>
            <a:endParaRPr lang="en-US" sz="2200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6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753" y="0"/>
            <a:ext cx="8229600" cy="1143000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4000" dirty="0" smtClean="0">
                <a:solidFill>
                  <a:schemeClr val="tx1"/>
                </a:solidFill>
                <a:latin typeface="+mn-lt"/>
              </a:rPr>
              <a:t>What about the United States?</a:t>
            </a:r>
            <a:r>
              <a:rPr lang="en-US" sz="2000" dirty="0"/>
              <a:t/>
            </a:r>
            <a:br>
              <a:rPr lang="en-US" sz="20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84811" y="1256915"/>
            <a:ext cx="12800611" cy="4525963"/>
          </a:xfrm>
        </p:spPr>
        <p:txBody>
          <a:bodyPr/>
          <a:lstStyle/>
          <a:p>
            <a:pPr lvl="2" algn="ctr">
              <a:buNone/>
            </a:pPr>
            <a:r>
              <a:rPr lang="en-US" sz="3000" dirty="0" smtClean="0"/>
              <a:t>New policy - </a:t>
            </a:r>
            <a:r>
              <a:rPr lang="en-US" sz="3000" b="1" u="sng" dirty="0" smtClean="0"/>
              <a:t>Monroe Doctrine</a:t>
            </a:r>
            <a:r>
              <a:rPr lang="en-US" sz="3000" dirty="0" smtClean="0"/>
              <a:t> </a:t>
            </a:r>
            <a:r>
              <a:rPr lang="en-US" sz="3000" dirty="0"/>
              <a:t>no more European colonization in </a:t>
            </a:r>
            <a:r>
              <a:rPr lang="en-US" sz="3000" dirty="0" smtClean="0"/>
              <a:t>Americas (which is cool, cause we aren’t European)</a:t>
            </a:r>
            <a:endParaRPr lang="en-US" sz="3000" dirty="0"/>
          </a:p>
          <a:p>
            <a:pPr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76200" y="3430979"/>
            <a:ext cx="12192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2">
              <a:buFont typeface="Arial" panose="020B0604020202020204" pitchFamily="34" charset="0"/>
              <a:buNone/>
            </a:pPr>
            <a:r>
              <a:rPr lang="en-US" sz="2400" dirty="0" smtClean="0"/>
              <a:t>US won </a:t>
            </a:r>
            <a:r>
              <a:rPr lang="en-US" sz="2400" b="1" u="sng" dirty="0" smtClean="0"/>
              <a:t>Mexican-American War</a:t>
            </a:r>
            <a:r>
              <a:rPr lang="en-US" sz="2400" dirty="0" smtClean="0"/>
              <a:t> and gained large territory (mostly Texas)</a:t>
            </a:r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5605043"/>
            <a:ext cx="12115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algn="ctr">
              <a:buFont typeface="Arial" panose="020B0604020202020204" pitchFamily="34" charset="0"/>
              <a:buNone/>
            </a:pPr>
            <a:r>
              <a:rPr lang="en-US" sz="2800" dirty="0" smtClean="0"/>
              <a:t>America wins the Spanish-American war! US controlled Cuba, Puerto Rico, and Panama, and the Philippines </a:t>
            </a:r>
          </a:p>
          <a:p>
            <a:pPr>
              <a:buFont typeface="Arial" panose="020B0604020202020204" pitchFamily="34" charset="0"/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0844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043" y="137319"/>
            <a:ext cx="5638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French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570" y="1122266"/>
            <a:ext cx="8229600" cy="4906962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2800" dirty="0"/>
              <a:t>A. Three Estates</a:t>
            </a:r>
          </a:p>
          <a:p>
            <a:pPr marL="457200" lvl="1" indent="0">
              <a:buNone/>
            </a:pPr>
            <a:r>
              <a:rPr lang="en-US" sz="2400" b="1" dirty="0" smtClean="0"/>
              <a:t>1. </a:t>
            </a:r>
            <a:r>
              <a:rPr lang="en-US" sz="2400" b="1" u="sng" dirty="0" smtClean="0"/>
              <a:t>1</a:t>
            </a:r>
            <a:r>
              <a:rPr lang="en-US" sz="2400" b="1" u="sng" baseline="30000" dirty="0" smtClean="0"/>
              <a:t>st</a:t>
            </a:r>
            <a:r>
              <a:rPr lang="en-US" sz="2400" b="1" u="sng" dirty="0" smtClean="0"/>
              <a:t> </a:t>
            </a:r>
            <a:r>
              <a:rPr lang="en-US" sz="2400" b="1" u="sng" dirty="0"/>
              <a:t>Estate</a:t>
            </a:r>
            <a:r>
              <a:rPr lang="en-US" sz="2400" dirty="0"/>
              <a:t>: </a:t>
            </a:r>
            <a:r>
              <a:rPr lang="en-US" sz="2400" dirty="0" smtClean="0"/>
              <a:t>Clergy (church)</a:t>
            </a:r>
          </a:p>
          <a:p>
            <a:pPr lvl="1">
              <a:buNone/>
            </a:pPr>
            <a:r>
              <a:rPr lang="en-US" sz="2400" b="1" dirty="0" smtClean="0"/>
              <a:t>2</a:t>
            </a:r>
            <a:r>
              <a:rPr lang="en-US" sz="2400" b="1" dirty="0"/>
              <a:t>. </a:t>
            </a:r>
            <a:r>
              <a:rPr lang="en-US" sz="2400" b="1" u="sng" dirty="0"/>
              <a:t>2</a:t>
            </a:r>
            <a:r>
              <a:rPr lang="en-US" sz="2400" b="1" u="sng" baseline="30000" dirty="0"/>
              <a:t>nd</a:t>
            </a:r>
            <a:r>
              <a:rPr lang="en-US" sz="2400" b="1" u="sng" dirty="0"/>
              <a:t> Estate</a:t>
            </a:r>
            <a:r>
              <a:rPr lang="en-US" sz="2400" dirty="0"/>
              <a:t>: Nobility</a:t>
            </a:r>
          </a:p>
          <a:p>
            <a:pPr lvl="1">
              <a:buNone/>
            </a:pPr>
            <a:r>
              <a:rPr lang="en-US" sz="2400" b="1" dirty="0" smtClean="0"/>
              <a:t>3</a:t>
            </a:r>
            <a:r>
              <a:rPr lang="en-US" sz="2400" b="1" dirty="0"/>
              <a:t>. </a:t>
            </a:r>
            <a:r>
              <a:rPr lang="en-US" sz="2400" b="1" u="sng" dirty="0"/>
              <a:t>3</a:t>
            </a:r>
            <a:r>
              <a:rPr lang="en-US" sz="2400" b="1" u="sng" baseline="30000" dirty="0"/>
              <a:t>rd</a:t>
            </a:r>
            <a:r>
              <a:rPr lang="en-US" sz="2400" b="1" u="sng" dirty="0"/>
              <a:t> Estate</a:t>
            </a:r>
            <a:r>
              <a:rPr lang="en-US" sz="2400" dirty="0"/>
              <a:t>: Everyone Else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" name="Picture 4" descr="http://upload.wikimedia.org/wikipedia/commons/thumb/8/8e/Troisordres.jpg/220px-Troisordr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r="4811"/>
          <a:stretch/>
        </p:blipFill>
        <p:spPr bwMode="auto">
          <a:xfrm>
            <a:off x="7547171" y="0"/>
            <a:ext cx="4644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73133" y="3689750"/>
            <a:ext cx="792084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400" dirty="0" smtClean="0"/>
              <a:t>B. France was in an Economic Crisis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sz="2000" dirty="0" smtClean="0"/>
              <a:t>1. Famine  and inflation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sz="2000" dirty="0" smtClean="0"/>
              <a:t>2. Large war time debt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sz="2000" dirty="0" smtClean="0"/>
              <a:t>3. 1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and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estates were not taxed much</a:t>
            </a:r>
          </a:p>
          <a:p>
            <a:pPr lvl="1">
              <a:buFont typeface="Arial" panose="020B0604020202020204" pitchFamily="34" charset="0"/>
              <a:buNone/>
            </a:pPr>
            <a:endParaRPr lang="en-US" sz="2000" dirty="0"/>
          </a:p>
          <a:p>
            <a:pPr lvl="1">
              <a:buFont typeface="Arial" panose="020B0604020202020204" pitchFamily="34" charset="0"/>
              <a:buNone/>
            </a:pPr>
            <a:r>
              <a:rPr lang="en-US" sz="2400" dirty="0" smtClean="0"/>
              <a:t>Why revolt then? Um, America did it. Duh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5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8753" y="130703"/>
            <a:ext cx="12172207" cy="4525963"/>
          </a:xfrm>
        </p:spPr>
        <p:txBody>
          <a:bodyPr/>
          <a:lstStyle/>
          <a:p>
            <a:pPr lvl="1">
              <a:buNone/>
            </a:pPr>
            <a:r>
              <a:rPr lang="en-US" sz="2800" b="1" u="sng" dirty="0" smtClean="0"/>
              <a:t>Louis </a:t>
            </a:r>
            <a:r>
              <a:rPr lang="en-US" sz="2800" b="1" u="sng" dirty="0"/>
              <a:t>XVI </a:t>
            </a:r>
            <a:r>
              <a:rPr lang="en-US" sz="2800" dirty="0"/>
              <a:t>was a weak </a:t>
            </a:r>
            <a:r>
              <a:rPr lang="en-US" sz="2800" dirty="0" smtClean="0"/>
              <a:t>king (in more ways than one)</a:t>
            </a:r>
            <a:endParaRPr lang="en-US" sz="2800" dirty="0"/>
          </a:p>
          <a:p>
            <a:pPr lvl="1">
              <a:buNone/>
            </a:pPr>
            <a:r>
              <a:rPr lang="en-US" sz="2800" b="1" u="sng" dirty="0" smtClean="0"/>
              <a:t>Marie Antoinette</a:t>
            </a:r>
            <a:r>
              <a:rPr lang="en-US" sz="2800" dirty="0" smtClean="0"/>
              <a:t> was awesome (but spent too much money)</a:t>
            </a:r>
          </a:p>
          <a:p>
            <a:pPr lvl="1">
              <a:buNone/>
            </a:pPr>
            <a:endParaRPr lang="en-US" sz="2800" dirty="0"/>
          </a:p>
          <a:p>
            <a:pPr lvl="1">
              <a:buNone/>
            </a:pPr>
            <a:r>
              <a:rPr lang="en-US" sz="2800" dirty="0" smtClean="0"/>
              <a:t>French government = Estates General (all Estates had 1 vote) – not fair</a:t>
            </a:r>
            <a:endParaRPr lang="en-US" dirty="0"/>
          </a:p>
        </p:txBody>
      </p:sp>
      <p:pic>
        <p:nvPicPr>
          <p:cNvPr id="2050" name="Picture 2" descr="File:Antoine-François Callet - Louis XVI, roi de France et de Navarre (1754-1793), revêtu du grand costume royal en 1779 - Google Art Proj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40" y="2455333"/>
            <a:ext cx="3123762" cy="44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thumb/f/fd/Lebr04.jpg/170px-Lebr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952" y="2493234"/>
            <a:ext cx="3327400" cy="436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upload.wikimedia.org/wikipedia/commons/thumb/0/01/Marie_Antoinette_Young3.jpg/220px-Marie_Antoinette_Young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04" y="2493234"/>
            <a:ext cx="3081845" cy="439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1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79" y="210498"/>
            <a:ext cx="6875812" cy="664750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500" dirty="0" smtClean="0"/>
              <a:t>NAME CHANGE! Estates General renames itself the National Assembly – they represent the Nation!</a:t>
            </a:r>
          </a:p>
          <a:p>
            <a:pPr>
              <a:buNone/>
            </a:pPr>
            <a:endParaRPr lang="en-US" sz="2500" dirty="0"/>
          </a:p>
          <a:p>
            <a:pPr>
              <a:buNone/>
            </a:pPr>
            <a:r>
              <a:rPr lang="en-US" sz="2500" dirty="0" smtClean="0"/>
              <a:t>Tennis Court Oath – keep meeting until a Constitution is written!</a:t>
            </a:r>
          </a:p>
          <a:p>
            <a:pPr>
              <a:buNone/>
            </a:pPr>
            <a:endParaRPr lang="en-US" sz="2500" dirty="0" smtClean="0"/>
          </a:p>
          <a:p>
            <a:pPr>
              <a:buNone/>
            </a:pPr>
            <a:r>
              <a:rPr lang="en-US" sz="2500" dirty="0" smtClean="0"/>
              <a:t>Storming of the Bastille – French citizens tore down the prison.  Literal and metaphorical victory!</a:t>
            </a:r>
          </a:p>
          <a:p>
            <a:pPr algn="ctr">
              <a:buNone/>
            </a:pPr>
            <a:endParaRPr lang="en-US" sz="2500" dirty="0"/>
          </a:p>
          <a:p>
            <a:pPr>
              <a:buNone/>
            </a:pPr>
            <a:r>
              <a:rPr lang="en-US" sz="2500" dirty="0" smtClean="0"/>
              <a:t>OH! Constitution – Declaration of the Rights of Man and Citizen (long title = equal rights)</a:t>
            </a:r>
            <a:endParaRPr lang="en-US" sz="2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637" y="1057275"/>
            <a:ext cx="427672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0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6883"/>
            <a:ext cx="6852062" cy="665018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dirty="0"/>
              <a:t> </a:t>
            </a:r>
            <a:r>
              <a:rPr lang="en-US" sz="3600" dirty="0" smtClean="0"/>
              <a:t>- France </a:t>
            </a:r>
            <a:r>
              <a:rPr lang="en-US" sz="3600" dirty="0"/>
              <a:t>went to war because it wanted to spread the revolution</a:t>
            </a:r>
          </a:p>
          <a:p>
            <a:pPr marL="0" indent="0" algn="ctr">
              <a:buNone/>
            </a:pPr>
            <a:r>
              <a:rPr lang="en-US" sz="2600" dirty="0"/>
              <a:t>(Other countries fight back to prevent the revolution from spreading)</a:t>
            </a:r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200" dirty="0" smtClean="0"/>
              <a:t>- King tried to run away…got caught! Punishment? Death!</a:t>
            </a:r>
          </a:p>
          <a:p>
            <a:pPr marL="0" indent="0" algn="ctr">
              <a:buNone/>
            </a:pPr>
            <a:r>
              <a:rPr lang="en-US" sz="3200" dirty="0" smtClean="0"/>
              <a:t>- Queen still alive! What do we do with her? Death!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 smtClean="0"/>
              <a:t>- Both killed by the guillotine.  Equal deaths for equal rights! </a:t>
            </a:r>
            <a:r>
              <a:rPr lang="en-US" sz="3200" dirty="0" smtClean="0">
                <a:sym typeface="Wingdings" panose="05000000000000000000" pitchFamily="2" charset="2"/>
              </a:rPr>
              <a:t></a:t>
            </a:r>
            <a:endParaRPr lang="en-US" sz="3200" dirty="0" smtClean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86" y="-594"/>
            <a:ext cx="524301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6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6878"/>
            <a:ext cx="6911439" cy="1326321"/>
          </a:xfrm>
        </p:spPr>
        <p:txBody>
          <a:bodyPr>
            <a:normAutofit/>
          </a:bodyPr>
          <a:lstStyle/>
          <a:p>
            <a:r>
              <a:rPr lang="en-US" sz="5400" i="1" dirty="0" smtClean="0">
                <a:solidFill>
                  <a:srgbClr val="FF0000"/>
                </a:solidFill>
              </a:rPr>
              <a:t>THE TERROR</a:t>
            </a:r>
            <a:endParaRPr lang="en-US" sz="54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758" y="1665618"/>
            <a:ext cx="6911439" cy="35625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Robespierre uses fear (and the guillotine) to spread the revolution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Outlaws religion, changes calendar,  kills anyone who is disloyal.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2" descr="http://media-cache-cd0.pinimg.com/736x/51/7d/47/517d47b595d8d6e067ce9768b2e0a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0197" y="895993"/>
            <a:ext cx="4971803" cy="374132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18753" y="5818979"/>
            <a:ext cx="12192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 smtClean="0"/>
              <a:t>Goes mad with power. Gets killed by the people he previously told to kill other people.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506569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1"/>
            <a:ext cx="12192000" cy="1326321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/>
              <a:t>Absolutism </a:t>
            </a:r>
            <a:r>
              <a:rPr lang="en-US" sz="2000" dirty="0" smtClean="0"/>
              <a:t>(Monarchs have absolute Power)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66801"/>
            <a:ext cx="12192001" cy="4525963"/>
          </a:xfrm>
        </p:spPr>
        <p:txBody>
          <a:bodyPr/>
          <a:lstStyle/>
          <a:p>
            <a:pPr lvl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- </a:t>
            </a:r>
            <a:r>
              <a:rPr lang="en-US" sz="2400" b="1" u="sng" dirty="0" smtClean="0"/>
              <a:t>Divine Right</a:t>
            </a:r>
            <a:r>
              <a:rPr lang="en-US" sz="2400" b="1" dirty="0" smtClean="0"/>
              <a:t> - </a:t>
            </a:r>
            <a:r>
              <a:rPr lang="en-US" sz="2400" dirty="0" smtClean="0"/>
              <a:t>God </a:t>
            </a:r>
            <a:r>
              <a:rPr lang="en-US" sz="2400" dirty="0"/>
              <a:t>gives kings </a:t>
            </a:r>
            <a:r>
              <a:rPr lang="en-US" sz="2400" dirty="0" smtClean="0"/>
              <a:t>power (Challenge King = Challenge God</a:t>
            </a:r>
            <a:endParaRPr lang="en-US" sz="2400" dirty="0"/>
          </a:p>
          <a:p>
            <a:pPr lvl="0">
              <a:buNone/>
            </a:pPr>
            <a:r>
              <a:rPr lang="en-US" sz="2400" dirty="0" smtClean="0"/>
              <a:t>- Kings fought over all sorts of things…but mostly RELIGION! </a:t>
            </a:r>
            <a:r>
              <a:rPr lang="en-US" dirty="0" smtClean="0"/>
              <a:t>(Catholics vs. Protestants)</a:t>
            </a:r>
          </a:p>
          <a:p>
            <a:pPr lvl="0">
              <a:buNone/>
            </a:pPr>
            <a:r>
              <a:rPr lang="en-US" sz="2400" dirty="0" smtClean="0"/>
              <a:t> - Spanish Armada failed to take England (</a:t>
            </a:r>
            <a:r>
              <a:rPr lang="en-US" sz="2400" dirty="0" err="1" smtClean="0"/>
              <a:t>booo</a:t>
            </a:r>
            <a:r>
              <a:rPr lang="en-US" sz="2400" dirty="0" smtClean="0"/>
              <a:t> Spain)</a:t>
            </a:r>
          </a:p>
        </p:txBody>
      </p:sp>
      <p:pic>
        <p:nvPicPr>
          <p:cNvPr id="1026" name="Picture 2" descr="http://static.newworldencyclopedia.org/thumb/d/d7/Charles_II_of_England.png/250px-Charles_II_of_Engla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56" y="2830004"/>
            <a:ext cx="4044171" cy="40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athkeepers.org/oath/wp-content/uploads/Divine-Right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8" y="2830004"/>
            <a:ext cx="5794169" cy="40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99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2"/>
            <a:ext cx="7765321" cy="5333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Napoleon!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04800"/>
            <a:ext cx="8991600" cy="369513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endParaRPr lang="en-US" sz="3200" dirty="0"/>
          </a:p>
          <a:p>
            <a:pPr marL="457200" indent="-457200">
              <a:buAutoNum type="arabicPeriod"/>
            </a:pPr>
            <a:endParaRPr lang="en-US" sz="3200" dirty="0"/>
          </a:p>
          <a:p>
            <a:pPr marL="457200" indent="-457200">
              <a:buAutoNum type="arabicPeriod"/>
            </a:pPr>
            <a:endParaRPr lang="en-US" sz="3200" dirty="0"/>
          </a:p>
          <a:p>
            <a:pPr marL="457200" indent="-457200">
              <a:buAutoNum type="arabicPeriod"/>
            </a:pPr>
            <a:endParaRPr lang="en-US" sz="3200" dirty="0"/>
          </a:p>
        </p:txBody>
      </p:sp>
      <p:pic>
        <p:nvPicPr>
          <p:cNvPr id="6" name="Picture 5" descr="tumblr_mymzqtopUI1qfx620o1_5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41605"/>
            <a:ext cx="8451122" cy="447077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3539" y="609598"/>
            <a:ext cx="12192000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400" dirty="0" smtClean="0"/>
              <a:t>Studied military strategy from an early age and took over France in a coup d'état.  (Why did people allow this to happen)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400" dirty="0" smtClean="0"/>
              <a:t>Most of Europe was under his control…</a:t>
            </a:r>
            <a:r>
              <a:rPr lang="en-US" dirty="0" smtClean="0"/>
              <a:t>except for Britain, Russia, and Spain (they fought back)!</a:t>
            </a:r>
            <a:endParaRPr lang="en-US" dirty="0"/>
          </a:p>
        </p:txBody>
      </p:sp>
      <p:pic>
        <p:nvPicPr>
          <p:cNvPr id="7" name="Picture 2" descr="http://th08.deviantart.net/fs71/PRE/i/2013/042/0/b/napoleon_rex_by_valdevia-d5jq5i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1122" y="2541604"/>
            <a:ext cx="3740878" cy="4316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22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8135" y="31712"/>
            <a:ext cx="12560135" cy="3695136"/>
          </a:xfrm>
        </p:spPr>
        <p:txBody>
          <a:bodyPr>
            <a:normAutofit fontScale="92500"/>
          </a:bodyPr>
          <a:lstStyle/>
          <a:p>
            <a:pPr lvl="1" algn="ctr">
              <a:buFontTx/>
              <a:buChar char="-"/>
            </a:pPr>
            <a:r>
              <a:rPr lang="en-US" sz="2600" dirty="0" smtClean="0"/>
              <a:t>After losing to GB, Napoleon Developed </a:t>
            </a:r>
            <a:r>
              <a:rPr lang="en-US" sz="2600" dirty="0"/>
              <a:t>the </a:t>
            </a:r>
            <a:r>
              <a:rPr lang="en-US" sz="2600" b="1" u="sng" dirty="0"/>
              <a:t>Continental system</a:t>
            </a:r>
            <a:r>
              <a:rPr lang="en-US" sz="2600" dirty="0"/>
              <a:t>- no nation in continental Europe could trade with Great </a:t>
            </a:r>
            <a:r>
              <a:rPr lang="en-US" sz="2600" dirty="0" smtClean="0"/>
              <a:t>Britain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lvl="1">
              <a:buFontTx/>
              <a:buChar char="-"/>
            </a:pPr>
            <a:r>
              <a:rPr lang="en-US" sz="2800" dirty="0" smtClean="0"/>
              <a:t>Russia defies, so Napoleon invades.  Bad move. Lost about 500,000 troops</a:t>
            </a:r>
          </a:p>
          <a:p>
            <a:pPr marL="457200" lvl="1" indent="0">
              <a:buNone/>
            </a:pPr>
            <a:endParaRPr lang="en-US" sz="2500" dirty="0"/>
          </a:p>
          <a:p>
            <a:pPr lvl="1">
              <a:buNone/>
            </a:pPr>
            <a:r>
              <a:rPr lang="en-US" sz="2500" dirty="0" smtClean="0"/>
              <a:t>- Exiled to Elba.  Comes back for 100 days.  Loses at Waterloo. Exiled again at St. Helena.</a:t>
            </a:r>
            <a:endParaRPr lang="en-US" sz="2500" dirty="0"/>
          </a:p>
          <a:p>
            <a:pPr>
              <a:buNone/>
            </a:pPr>
            <a:endParaRPr lang="en-US" dirty="0"/>
          </a:p>
        </p:txBody>
      </p:sp>
      <p:sp>
        <p:nvSpPr>
          <p:cNvPr id="2" name="AutoShape 4" descr="data:image/jpeg;base64,/9j/4AAQSkZJRgABAQAAAQABAAD/2wCEAAkGBhQSERUUExQVFRUVGRUYGRgYFxgcGhgZGB8XHRgYGBQZHSYgGxojGhgYIC8gIycpLCwsGiAxNTAqNScrLCkBCQoKDgwOGg8PGiwkHyUsLCwsKiosKiwsLCwsLCwsLCwsLCwsLCwsLCwsLCwsLCwsLCwsLCwsLCwsLCwsLCwsLP/AABEIAMUA/wMBIgACEQEDEQH/xAAbAAACAwEBAQAAAAAAAAAAAAADBAACBQEGB//EAEoQAAECBAMEBQgHBAoBBQEAAAECEQADITEEEkEiUWFxBRNSgZEUMpShscHS8BUjM0Jz0eFTYpLxBjRDRHKCk6Kys9MHJFRjhBb/xAAZAQACAwEAAAAAAAAAAAAAAAACAwABBAX/xAAvEQACAgEDAwQBBAEEAwAAAAAAAQIRAxIhMQQTUSIyQWHwcYGRocFSsdHhFCNC/9oADAMBAAIRAxEAPwD6CjOVBCOqQlMnDmslKiSsLckkjsiCeTze3J9GT8UVwx+sV+BhPZNhwK/lr4RohBNWZpzalVivk83tyfRk/FFJ+BmLSUmZKAUCC2HSCxuxzU5w9EgtEfAPcl5E04aaAB1ko88Mj4o75PN7cn0ZPxQ3EiaI+CdyXkU8nm9uT6Mn4onk83tyfRk/FDZMRNbAm1hZ7O0X24+CdyXkRk4KYlISJkpgAK4dD0pXajolTXbPK5+To+KGsxzM1ruCOTRa0TRFclKcnwxXyeb25PoyfiiHo5cwGWqZLAWClxh0OHBsc0NkcD4GC4ZeVaSXYObcDANQoYu5fz/ArL6LmAAdZKoAK4dD/wDKLDo2Z+0lejI+KGFdIVOxMv2fnjB8GrrHooM1wzvuPD8o5aeRyo6DjFK6M4YGY7dZK0/uydw1zcYKnoVawxmSwxB/qyNC4ueEaLO9mYCwq7v7iINtpG/S+jioHJ6e2Nag1yzM5rwYmLwExBA6yVZ/6sn4ucA6ib25XoyPijZxuGKiVpqGHqfzfGM6atg4D7m1+XjVCEWjNOckxkdBzP2kr0dH5wjiOjFS1n6xBUoD+7S6M4DOoHfRz3PXe6P6Q6xLkZSLgn1jhxaA4vHy381KzvLNyBYv3QhwldI0xyQrVLgy04BRAPXyA+/DJf8A5wJWFmhRBXKof/jJB8CoxoeXEsCkZS4yAEON2p8ITGCVICUgTFJS9FqKlJQ4YJmVzAZgwVVs20WAhsYV7xM8l+yy8no9awCmZKLu48nQ457UF/8A5+Y7mbKo4DYdFi19q9ItgMLLSoBBILEDInIVWLrJG0WDvxMNTMX1TJqp3JzqDiwArpreAcU36Q1Jr3CcvohaqpmySK/3dF6cfmkE+gpn7SV6Oj4oKcc6Wypy8CONaHg7j2xcdKH91rE5gW8C8U4MtS8i/wBBTP2kr0dHxQBP9HVJWpfXS3UwrIltTdX57zGxI26mra6FwC6d0RAILu4JYPdt/viqJqZmJ6FWbTZR/wDzo+KLfQUz9pK9HR8UaqkGrMPbzf3NHRmAqx5U8HMVRdnkZuKSCv8A9xhEiWxV1iZKCApglWVyQkkhipncM4IJrMmZkTQerWnq5S0kSkJIKlkXSSCCkJIIoQXBIMKdJf0RXNmla1pGRKUSwmTPIOVUlWdS5M0FK/qQHTkNUhWYS0uz5IuWmYmYpS1jDYZKlKbMrIspzLYnaUxUam7OWeKCGcJ9or8DCeybDbQjgZYExTaycKe9XXE+smH41Y/aZMnuZUJbuHee+OpPdHYkMFkiRIhMUWAnUqe6gOh04mNCQVJSyCMxZydDqdeTRnzyxdt1WqbWN3pcVEa6EhKApQZxat9Kga/LwrPrqOnyFg06pavApPkqFVa6u7/PKKSzUfOhjs2dmL2pQbhzikHTcaZakoytDAWmltw4Wvs2gnVCm3Lp+8nj+7yhEoBNQSOC1Jr/AJbwlLnlS1oSouhnqWD1AzFFS3HWMrxJOmdBZnKNx/f6+Dd8m4oa9x3/AHY5i8VlGzle+yabJBDtvAZucZinAbrVgbs7U/KLy5BCXdRBLOSN2kNhhp7mbJ1DlGh/HqyBACq3O47ie8BuA3R0YJJYiWklgSCshnfSvH9YZwMsFKVGqmZzU0Nq8YkrBDaKwCpRPhYDwim1w/gBKV2vk4yJKSwAJHmuS5A4+2Mg2q36+6sGVKdZCRdRA7v5EwIVaHQioipyciqmpvJA0evA6RsSuikC7qO8n3CMzay22Sbtc8Tr87o1OjVEoqSS5vA5G62LxJN7oDLyImEMUsN5Lu2kPKmgJzE0vAsVKFFbr7iCQ4I1g0shtlm4QmTvcfFNNokuYFAEWNoEtLiofKRppQ/PKCTCdOERSS7iKQTE8TgEqBU2Utpu4jf81gsyU1MqTratDZv5R2YkqNrHtGv8qGu6DZsoqYK2AktwAkraigOATfxgwYgMbergRFS7ZiSOA976x1MjU1O/3coqy0iCfUhqjdWIvEgM7h6VFBzNoikNUeHDhFcYv6tRvsn1+6KSTZbbSYJa85HV79pYAZquxNzuZ2PhGH0zJCVzgB/YSeZ+tXUnUx6LDEZQAXygD1DXlHnenQDNmq7MmUR/qLHsMRv4JFfILCfaK/Awnsmw5CWGP1iqP9RhKd02HHjTD2mfJ7mdiRIhMEAGwuHzkh23WuLuL6iHZclKNhRSQxUXADNfuZ71oawPo7CkEKUL1DK8HDVLE8oNiZRCVEqFlMcooDYcfe8InLekOxxVWzMxa05xRH3XykNq4BpVgI0cNj0KoHAAB0bwBc+yMYSDYcGATuFacnh7o7AqckKygEBsgtTZrUUavGCyL0g436iuNQyy3A+P6wGNDpZKRlP3iW5isZ8HB2kDNVJkjhjsSCBB4VctSxmQogDsE6hu68MYqekqASCGHmlKh31ppwi/R8wiaA7Agvx3DncwsmYFEFtrMpydoHhQPRmoNBTcFPVYVrTRo9ETDtC4oX4nd4Q5NxSUhVap01s/vEZMmapDlLWAAImMA/4blifWYGuWa3c1sr25DX9IFxTlYxSajRQK3XL+uhPe/rjsdEs7z4L/APHS0cnJKUvvB30sKuA1Sb6VhtoTpaRu+TjJk0YDwhdEsp2UuG4O5Oup8fGM/wCn1SkvMSJgocyFyxQ9pClAjLqz0D7wHsP0lmWUqQqWpIBILFwbMUkg8dxbeCc9SRouLr4KzsYtylhatFnfqkHTlwiqMdMJZh/DMHK6PmsExODStWZwHGVihJrf7wfd4RX6HG9P+nLs7taJ6S/UDTjJjvlDED7s3/x8TF04yYS2UVLWme3I3faBjohxQp5mWjho1qPF09EgGigDQ0ly9GrbeAecX6SlqDJ6OlqclCXJU5FHL3ca0grDQOG09jnfujkyQ6QkqNSXIod8MFNGhfAyrAzJjgAM53+8QVC3DxJctgBuADm9N5isgU7yfEvFfBFyWWphx0iJSwaKCTdiXd6l2O7lwi+ZhX1flELF5cnLmyi6tOI3RhdNqeZO4SJO79qvdG+JhbsubkW3czGB02llzhT7CRb8VcW/sGP0LYBJExTl/qcJoBpNpSHiIUwn2ivwMJ7JsORox+1GfJ7mUWWcvyezxWZNDfkdeBgikg3DxXqE9lPgIPcFKPyUnzZyj9oE0DMV7LDcFMqtdrla7C8SVUKn4U90B8nT2RXgI6mSl6JD3sB3vpAKCW6GyyalTfAfDochQNQHYAEi93Ihzr5m827Kfj3wJGHCQFdYATYhiOI4wVPSMpwkTC7sCcxBVuztlNaM/CEZFbux+GTUa0orMzqDKcj/AApHht/LwqqUAalv4af74vjMeuUpivNQEDYSAKgklRS/AA84yMR0y5fMhLsXmEhwQDYCkTHBy2TCy5NKUnBfwOY7EolAkqdIYA7yWoALl9BC5xUwpBTKYFi6piKJN1FKCpVBVgPCK4Z5xzkApCRkIfKVKBBOZTAlqADRZru1MNlCAFFIQ7ZioPv84Fg+gFfbGhy0bcmNR1u+EZktKpqgFhGRBGYAk9ZuSEEJUEnXMGo1QSQXpGXISpMwfVJSdtKUeeSMqXAUEgh/OUCzXAEPT5+HUWCtp/OqS9gM6wdmvKLYJQZ8p/xPKZJrbKXAfgdIpzdp8FqCprkBOkKUlPVSVguklSjKKShwTULOlm5WJMN4XovMAVU4BvbGT0H/AEgCZaUKCQpQKilCgVhSzmKUyQHZyaXprUw+rp1kKEsAKShbIWmYlSikOMqSkE2LgVpElrWxEocmqvDSwgghISxewDakn3xgyiEqGWbLUCwAKpZe1DVyQ6rX2eMMSJYmhJXN64VNCDLzB6tLSEkOHGYlqasYcRJUUspEtYUippU7iCKphaenkN1LgyulVoRLmoPU5zLUnKkOtyksMoqSfeI0MNiAufnQ6khChmA2VFRQ2VVlMEFyKB2e7JjGS0hUpIlJSSU5RRW0H+yIFXJFeMM4PpRQSEKSCtCagEl2oCKOAWOh9Rg2rWwKdPc0lzQKqDEa6d50vrApOLdbEM48TwdjbhCEzGkgnKxBOlQ+8NVwW8YIhe0HAsHoGo1ktQirczA6Ntyu7vsOyMUKjQc3udGoGaDkOxt87oysoJ0IABbUOQaqaqbmmrxp4YbIBIJ1bfATjW4zHJy2Z0oJuQ3LdBIkSFjaKPU8h74hTYC35fIiI15+ynti8WQpJt4+2sRYqO899I4SxfQ357z+fCOKO0BoxL8be+LK+KKzzUAu1O/5YeJjzv8ASB1TJpSph1EmwBf61e+PUEPHmunUtMnfgSf+1cVexK3AYT7RX4GE9k2HIz+j0ETFOX+qwx5A9aw7hSNCNMPaZsnuZIkSJBgEiNEjPxuBQZktakOgE58oOb7rFksVBgQRXzrFotFMbxM3IkqYE0FSwckAOrQOXJ0AJhUKlBRC0hMxJOZAdTKvmyjQ0UFMHcGhdtH6ClzEPImkS1AggkzUkGhbMp0nRna9HjU6MwypcsJWvrFB9piCznKC5JJAYOSSYXKcaGwhO+aMSVg5k9wkdUgffUNqusuWRQ/vKbexDRtSuipUsbCEIb7wSH71M5PE1iuLxaZa6kgkWyqIP+YAsaeoQRC1KDkEMTTZIoeB4QuU3L9A4wUf1O5Us2V9ajucvyhHGS0HLslV6WOarFg28+AjQJ1u4Omo4b7+EAnYEKSrrCS4q1MvFJ0sPCAtph1aoxkYRRDsf8oJYC4zZxWx+Xh/C9HIVQaXcJJq9WWCQD4NpFMN0akaKSSly2yNSQ6GH3uNqQbEdGOfPmVdsq1igannb3s3qiSlpWzIo2+BfG4w4cpsXdISJalLYM6siK5QA5Ybt4jOxGM6yZRSyrOkpSqXOlgEF0lpqQEgMKgvQs5Uxb6HCZYXnrNDhalOVZaqSoG+QioSNQr7wJh1WKWVBCshSddoKbkzP3/rXdUdydtvYkzALCjMQpptHDBKZoDOFXq1ApnBbShZwOLC0Jyum4IIAIUCxS1Q4UCKPaAy5jB85YFnqS7sQAX38maFpsv6xRlzChSqqBTmSbAKKXG0GuCDQO7Bp3YterYtwkn6dzTWgiiS1jWoqS5Ov84x+rfEqCh58uWUpNiAqYVF/wDMnewULQZSllnnBJVVOSWxNNVTM/gAIYkYVKVCZmXMWHAKi1CzpSkAJFQDYEsIOM0uHYuUHLk4vBqCK7z5oBaguG2q1Zte+KKlkEPSrEsmraAF8vCu+hvGslThxHOrERZPJHhXwZOGDTGUOycpZx3lnq5cPUeOrKUCHEQygXcODobRxMprE3fTw5QMpagoQcDqZjlufqMWMA6wJUxpdtxcua+EMAwLQadlJVhF4EqTShI9fqiilqSHLHf/ADp7DF1ZLoMtYAJNgH8IBLSaKYnZAbd3FoHPCpjAbKC+ZwX0t8/q7E4RXuYCXiw+VQKVaAtXkQfVGD0/9pO/Ak/9q49FNlBQZQcR5bprDFM2ZtkpEmVQi/1i2D8CX7ojotWimGSDMU/7HCeybDhB9l9IUwn2ivwMJ7JsOge6NEHUTNNXMqVir0bU28YtBk4YHi7UccN8G+jjuPeR+cL78fDHvpZLloTiQ59HK3HxHqrAsRgcic1RVmv2tx5QSypuqYMsDirtCeF+rxCCmnWlSV7lHKVJJ/e2SAdxatI25spYOZDHelgASW2iq9I890l9jMcBTJJAqHIqLVBzAMRV2asemwiWloBUVslIzG6qDaPO8Xm+GBh+UckzSsOCGrvNjxaOlIIcgAvfjzgU9eVTi9H1puAehjgnpBrrXlQV9cZda3o0aWqsmIwyVgZ0gvoz7TEH23jOxMlKaAJQrcCA3NjWpzMb5Yax83KL1VvfiwYM+tIz8PiFWGVJJJGYEEs2gO7jblAZJ0XCJ2XjVqKUJTsJ/ealg9Kf4YbmYnKQMuZ3JJWE+6vKASWSpyrM9CaC29tOJ3wcZV1orizxm7rT24H6E1uK4tQC5K0sFOpKspfZyLVlcDaqlJ3g8y7WH6TSEGapKwGFCAFXZspOpbxhLELCZktbfVjOCQKJUvIEqPBgUvpm3OQ+iYM6UkE5s1QHAy1ZW54PW200vyyRilaf4qL4XE9cAcq0hQJrlYtYAgnffUVEXRhmFSExxUyWCcrujzmJZIAPnHSg5wG7EJO1UXt/GHuNI0ZMaaTYrFK5NcBs4ylJLpdiqnJqcXtvgPlDAkNqwpUcRF0JTlSrMNqxyrL0/wAVTQx1EtJOyoEpvszC2ocZoGdP6YcYJfP9FcKsKokkP++a8eF9+6kXUZiS4U4chja9ATcHR3bxoDEpJWGU2hOXc580n5pDaJagHWsEWUMoAOjwyE9QiUHFjMmZmD2Ov84JGLh8ZkmkOkpJUDV1sHIJDNvDu5BEWHSSysGgTXfQHeBfT5rDO2wHlS5NDEzbJSHKnZizNckxeQ4SMzAjdYd/KEhiwFDIlSyAxNmAbRteWkIzMYqYTm2QD5hpltez7++CWNvYB5UnfyaUzpKuVAzH1fqONoYlySQM5c8KCMfDJdVCBlq/+HSnFo2hODUYngfmkScdOyLhLVuyFKhYvz08LxRM9Vimrixcc948IsqaQC48PZ+sDlKUahq1+fCF/qMf0Mx5rp/7Sd+BJ/7VxvywVAFXgPfvjz/TqQJk5v2En/tXFBJ2K4CW0xTP9jhDUk6Td5NOEPwnhPtFfgYT2TYcjTD2mWfuYvJEyYqYkKQjIU3SSopUKEHNlckLFRTK7HW68DOT5q0zBumDKruXLS3+zvjiBMlCYsS84mKd0l1BkhIBlFqAg+aSaks8Lyuk1qUdouGdAQAeLpVtAOCPDlCMssmv0VS80OxqOn1XbCrxoR9qky+KvM/1A6R3kHhB0LCg4II3ggjxEEw+O2dsEGv3VW7nhKZ1KlHLLzL16vNLI/xkFJcd5qKVqMOot1KP7r8/yXPFStS/n8/wGy55suWD94TFcEyyFeteQd53GPQSCBsuNWrcfpGJg8EUAia633sSmgoVZAVa1bnDksy3Kgmp1DXOpIEXPNCTqyQxSiroaxgqISnSXAYsXfv479aQ7iJgNcwCRcn9YyUf0kkbBOZKHcTCBkUKsokEkA6ZmpGeOGU56lwOnkjGNPkP1ih51S1CKAmtBuoH3ReWymUpBYDXKaHUEE1pal4ItIy5nSUM+Zxly73JZmjHVPz0kvlLfWHOEgBm6tLpKjTzgQniq0DixSnNuS/4LyZIwjUWaeISDmyrWCxIQUtbQEgH1wBSpUmWZkwqUXTs5U5nUQKNcEm7tAui5qwvqixVkKgrMraDsogKcpPmuHIqGN2T6TnKcZmCZa8ynUoZgh2ehZlZVCrFuUaoYo6tLjQiWR1qTscldLInEo6ooTlN1IIYZQykgkCihvGhhiV0UUpzSlkNYE508spqlPBBT32jHx5RNTVAWztmQFJuKitHZn3ExboWUC4BShaFFJSEtRJ2TlzWI7nzQ2WJY/Wtl8qhUcjn6Hu/Ju4XpeWTlVlSs3lrYKfUAmkwXqKHeYbQoFKa1fvv7HY+EY+MkqCCXzBAzMVEVTWlC1qcYdwiElId3NXB3tZ6jSEd3G90x2ia2Y5PlAJvawpfwjOM5SSSkNxangDXv4Q3Pwo2QCR32HL3eqCywkIy0BDgvv31gXFyezDtJbmUtW22dJULJJ1Nqaab7w91c0JYpQoFnBJZ3FPNs3sixUlQpmOauUMz7nI4RYYEEuUJFjq4b1RWPG4bsKUoSW1gOkZNAcoTWrAV1u3CEoJiVErU5J2jr4U5QLN88o3xVIwSduxvAYkpIBICS7vTTf8AnHMVi8ynSAG1YOfEUhXN7vXHYmlXZNTqi0mYUF00fvG+2+HE9KMPNA5W400hAgxAIqUVLkkZOPBoKmFVzAkoLAAkb29kKpLWp87oekzElLksRf8AOukc3L084epM3480Z+lo7MXa55k/pGD0qkKmTvOpJkttq1mr0f2vG0FE2ZoyOkVOud+BJ/7ZkDjyzlKmFLHFbopgJoVMUxdpOFB5gTQRD7QhhiErUWp1OEsCbiboIfw+LLKVLl51hJKQo5K0ptDVzViwB5Hpw9pgn7i2LXLStKASpaaqCQokauyUln7jUb4Rwi+sWZpE1ZBWJdCEhJYZgSwJVdybWAgsnETSkbQSuYpRUoOpKaUCPMKuZYUNIfwi0pSEoDhCQnbAFEsA1uHDdGbJjaTdj4STaVC00qPnqMtLKJALqIF3WBs03Oa0IatejFpy5gzKYsPupYqQkAU82tNSY5jMIkhSTnZYU+WZMsoF8octq3dygY6PJSlKFEJQlISM6gwAAAoHfZNTvjIoXHd0v6HuVS2Vs2MKpKhehAY7vHS0Sdhg4qCdDrXjCCQUyytc0oCQ5UGLBgLlLk5nIAq5asKdZOWle0tIU4CSUhRSe2QKGpoLU1eHww91b/yLll7fH8DHTAPViUVDNNUlOVmJQC8ws7tkBD2q2oinkiOwj+FP5QrhOj8jsEofVIQ55sge+GhKLg51cmSx9TxuhjWOOlMyTm5y1MWmdEINsyQ75QXQ4Zj1SnS4bdDssgkAEEniPXHY7Ik7QKUAkcKW1PIwTbBVAJ+ZC0zEhzLKnY+ck0WkPd2Cg+qEw2calac6auAUqSpLVuGJB1ILh/cEDu+awquRlUTkzy1F1oDOFdtLtcbKg4cMRUHMvLj1r7GYsmh/RFyJYnUSlpiVKbKKLSRmIozqCgS3YJ1JiuMkIUXoFjWyhyUKirWI90NJVJmAoCVKCcuyUKCkUZJqyhqyhxY3hebKXLUgoM+ZLIVnCkBRSzZcuVIUa6nNQWcuBw5H7J8/fyXlx/8A1DgXmYqaJUxExK1gpUnMACtOYKqUhgoDfQ/4rjS6M6T60MUFBYKFQUqSSQFS1g7SacCHDiodVEuXMd9opocwIUngUkAih1GsM4Do5KVqWlxRmB2XWQVHLoTkFm8S8J6nBHS5LYPBllqSe48jEOCFUYsHPJj3vBkTyKQBSKvf59sd6tTOAVEkUJAYfI8Y561PeJv2WzG0zVuzeIjmKUoS1PUkaacX3QCVjmUU5gSLgmvrh2epIGZWmtfdGvFez3/cz5Kpow44BHZ6kgjK5TxDNu1r6rRV1MCELL7snxxulkjFXJmKMHLZFhUsKmL9Srd6xDMobIo3A3HNtYtHOn1sr9K2NselVepiRSd3H5aK5hvEPxzLBrrvMf7KfSeGJAHQHwI9ZhuVLYcdYvEjNl6iWVU+B2PBHG7JGJ0tNAmTQbqkyQOJEyYT6gY2VzQGfW0ZHSiducd0iS3+quBwp60Fkao5hPtFfgYT2TY1cFJKnbgLsQDcjizeMZOE+0V+BhPZNh0b9fnWOxFXCjmydTsMZXWYkkV6pBQc2hUUqTk1fKDmVYukfdIBTKSTQhz2SW42pGdLUpE4EKKUzilC+Cq5FB7EnY5qTxfQxfTcuWooUtCCkVBNbUpc0INHZw94Rmgk1z+w7FJyT425srOlAUet2zc9IslxoO4j84XT0lKWWExOa4cse4KZ6PEV0yAppSeuULkKSEJftTA+1+6ATvZxGSOGU5adL/f8Rp7sIK20/wBCuLkha0BSkjICvI6aqJORZGbRlAUZy/3Q1igdpL7nT8UAw8tQzKWXWs5lEW3BKf3UpAA7zcmCKJal/nWOkoNJRUjE8sW70/7hFSww2g9XLhj3ZqbqRQRwqLWrSn6xCr1wcU1y7FylF8KjphnovCk5ttYFNRer6bmhZ4gmFiAeLPrpxiSjaoqMtLsh5vep1iRBEJiygOIw7kKSooWl8qgHobpKTRSTRxwBcEAgsrpZISuYpG3JSVKTuoWKVH7paiubsQRFZs0JGYlhvjLxs5K1OlOcJAQt6B1kCWirbRUQbFkknUBQThGdXyvz+w4SlBNrgLi1zM+eYoBeQgLlylKSSP7NaA5OhSoNqKWOpgcQWAUMpWEkjcpqpfWp9UIYbo8pSBmy0AZAZPdmenhA56DLbKSTd3QGOhqmDnBSi4gRk4y1HoEu9LwpjcSraS2p5pBqGa/zeAYTErKQVTClRsEpTQV1y1o2mnfFpiVTFPmUpgzgGz/eCR/x8NRi6fF25OMv+jTnyrJBOIHNoAXO4EW56QxhcOFBCVKzONoZico+6BXzt/fFEW0O5t0EwC2VuFvOA9tdSKcrRsyXp2MsK1KxqYhCVBgHsDUmz3MWeIS5o/JvY8BEtLqAYFV2Nefr9ccTK5Sl6jsQUYrYNEiuU79PXveOAq2XY9ojloOcJGHDMP7viPzjuc8N1xx48IKjDvYQMjg/CG7f6SakVM3l4j84uH1vElSCairtDIwY3jwgu3q4QLyKhI4cZs1X+RzjL6U8+d+BI/7Vx6HycEUru/nrGB0sllzvwJHj1q4dCE9Sb4ESlGqQHAS2mKZ/scIaknSbvJpwh+E8GHmkCpMnCU7psaSsKR5wI7gaU/eFY6CmoQtmTtuc2kDRhBMdJDpbaDO43NxhOd0FLQsnKApWpDuOJU7m3hxjVkTSmiSWfsX780cmziq7/wAHLTNGeXUK/rwaYdNJLnf82EBhxlykBSRoQluGyzQVKdAO4D3CG1yEsBQ3snK1tb79Y6hAFqeNeZ1i31kY7UK/8WTfIGVg1K0Ycaeq8RWFPaB8YYJiRnn1sn7Rselj8i/k3H1frFOoU9hzen5w4ltY6pG52+bxS6nLV8lvp8fAqMKa1TTmH8R74vIwClHQDfd+TQWLyJZJp38oOHVybqgZdNFbmcuQpDgioo5diTW5uOUdlz8pehJ2bP8AyrDvSkouFaW5Gp9cIx0U9S3MLWl0ixwYmEbTEHMNkZgbUJcGhOkZ8no7KorYFRVmJJLO2XMEABIOWjgOxNaxfGzlJUCE5ksdCXLigagLWJHCkMIUXLhhpUe6FwhGMnQ6U5aVdUXiRxKntHYaIDYCaEKrYu76MCaRbpMbaVJYWOZNzwO+4INO+F2gZSxDO9BStyNImneyN+mgZOU3twGuh4/p3wrI2q0IPKtKFvXDKpR1SrwPtgS+Acj5rBpi3GhpOPCrvS7g7q8eUGVMAqainy8JJS0RoxT6WDkpI1x6iajTGfKhuI+d/wCkWXOA1ruhUmDLw2VLlQc2SGPKrwL6THqv+gl1M6o4vGrylL+AryEaEuUnRyzDja9YyQGHz7Y0UzjlDP7L74nU6YJMvp7k2Mo2Xqm5cv6mAi0lY3M/r74WlhILmvBoY8oSRWEwyKXNDpQa4Dx5f+kMl5s4uaSZNlKH9qq7GvfHo0ocUUeBp7Gjz3ThPWTnv1Enl9quGgB+gh9Ytr9ThB6pkbE2QGdRt8iMP+jqUy1rYM8rDK1LlQmEmu8vGtOxGalhCcs4pUxsItvYDEiRIwGkkSJEiEJEiR0CIlZC2HmDNVm994d65O8Rn+SL7I/2d10H2xBg1ONkNzQ45bHf3mN+NOKoXKMZO7G5uRWoBjiMqdR74EMAP3v4ZX5R3yMag/wy/cIKt7oCo8WI4nEKmEFiALBj6y0BjURggNCeBTL9whWdgllRZNNKpt4xqx5L2exky4kt07FFB4qiUBZ/En2wWZLKSxBHOKw8z21scUHjhB04X3a98WiRYJIkdCSbAn532iFBFwR87xA6ldXuFTqyIURYkci3sjhPr4xI4RFlHYkcy1fW0QJvxiyEUpqmkU69HaT/ABCOrAdL2zy/+SYeHS0js/7Bw/Mc4VOel0Mhj1KzPM9BpnTWnnDXvh4YpHbT/EPzjKxBBnFYnKCCoHJlWwT1akEMDTbIXa6UihLlOd0ZMSgg4tTkEpWEks4VZl1qtFf/AKw1STGTPHu18UasX/rs9F5Sjtp/iETylHbT4j84y5Mvq0zpRnupXWZJiwSpBcJTwo5Js7E+bZNUiaVqIxZAdawnqbJScxTd6Jo19OMZ10/2O7v0epwuLR+0FNHH5xjdOTQZk5iD9TJsX/tVxoK6XkB9l2uyLVZvm+kY/SyZcxa5iR5smUUmzHrJiSWHB40RWlUKbtjPRf2ivwcJ7JsacZnRf2ivwcJ7Jsabxgy+9mnH7SRIjxHhYZIkR4jxCBJBAUHhkyNt9PfCUOSMTmLFo04Gn6WJyJ8oPEiPEeNggkSI8Cm4gJ5xTaStlpXwLLmkEgGnzvjiHUWc+MDeOoWxcRg13Lfg06dvs0VJBDEPGFOkFJIIPDiOcbUmY6QYI8dKE63RinDUeejqWcPZw/LX1RsYjCJU9K7xQ/POM6XgVZgFEJD951Dae3WNCmmjPKDTNdKALCKKkJUGIpeCvEeMpr+hKZ0Wlizg6VpC/wBFK3p9ftaNR4ha8GskkLeOLMZeBWPuvyr+vqhVPRilEt1jvXbUAPXTkI9ACSbt7YvB91gdpeTz68MUFAJJImS6ndmHjRr8Y1cdhlKylJVR3ZZTTwLl4T6TS607VUrlkDKbFQ+8SxHLxvGgMTllZ1GyMxo1g5pATd0HjVWjOXh5oSSc1x/bGg4EIu8AGLY0mjfXEBnDsGyMRZ+fCFVf+p/Rzf1lJ4ZZlf8AbG/hukULQlYLBQBD3Y1B8KwAwyPKixZYY2JxB0GislKEUhmQFrGyXCc1p7ubso5P5PCOJ/8AUbASpi5c2cmWtBYpUFEji6QRrGl0N/SSTikFclWZAJTmZgSLs9d1xrEIFwWDWlRKithb6wqBvcFIIvvNhGV0/wDaTvwJP/auN0YtyQEmgfNTKeF39WkeJkY7EzVYs4qUmUUolBGUvmR1q9o1LF6NS3GKsgQdIyzlJlzMwQhBKMRNl5ggFnSgganxjv0hK7E/0zEfFEiRNK8F2T6Qldif6ZiPigI6QR1hpPyswT5XiHBFzmzaggNwiRIrSvBLYb6Qldif6ZiPiifSErsT/TMR8USJE0rwS2T6Qldif6ZiPijo6Sl9jEemYj4okSLSSKsph+lEZEunEEsHPlk8OWDls0E+lJfYxHpmI+KJEiyE+lJfYxHpmI+KAYzpJGReVM8KyqY+VzyxYsWKq1iRIlWQvK6Ql5Q6Z5LBz5ZiA53tmi30hK7E/wBMxHxRIkDpXgu2dHScvsYj0zEfFFJ/SiGonECqf75PtmDjztQ474kSCKCfSkvsYj0zEfFE+lJfYxHpmI+KJEiEJ9KS+xiPTMR8UAl9KozqBGIIZJA8sn0d+NaiOxIhA30pL7GI9MxHxRPpSX2MR6ZiPiiRIhCfSkvsYj0zEfFA1dKIzDZxDMpx5ZPqdli+bSvjEiRCFldISjdE8tX+uYjS33o6Ok5fYxHpmI+KJEiEJ9Jy+xiPTMR8UJ+VSlTVFSJygAlgcVOo7/ed9/j48iRCDJxUk/2U7X+9z9anXfBB0nL7GI9MxHxRIkQhD0nL7E/0zEfFAZmOlJRMCJSgqYEgqVOWuiVZgAFu1Sbb47EiE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2" descr="http://upload.wikimedia.org/wikipedia/commons/thumb/c/cc/Napoleons_retreat_from_moscow.jpg/220px-Napoleons_retreat_from_mosc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2" y="3247791"/>
            <a:ext cx="5058888" cy="361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elba.org/graph/testata/cosa-vedere/01.jpg"/>
          <p:cNvPicPr>
            <a:picLocks noChangeAspect="1" noChangeArrowheads="1"/>
          </p:cNvPicPr>
          <p:nvPr/>
        </p:nvPicPr>
        <p:blipFill>
          <a:blip r:embed="rId3" cstate="print"/>
          <a:srcRect l="20417" r="19624"/>
          <a:stretch>
            <a:fillRect/>
          </a:stretch>
        </p:blipFill>
        <p:spPr bwMode="auto">
          <a:xfrm>
            <a:off x="5751250" y="3423006"/>
            <a:ext cx="5776097" cy="32597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81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439" y="1"/>
            <a:ext cx="7765321" cy="1092530"/>
          </a:xfrm>
        </p:spPr>
        <p:txBody>
          <a:bodyPr>
            <a:normAutofit/>
          </a:bodyPr>
          <a:lstStyle/>
          <a:p>
            <a:r>
              <a:rPr lang="en-US" dirty="0" smtClean="0"/>
              <a:t>Effects of Napoleon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958" y="895022"/>
            <a:ext cx="10901547" cy="3695136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2400" b="1" u="sng" dirty="0"/>
              <a:t>A. Congress of Vienna</a:t>
            </a:r>
            <a:r>
              <a:rPr lang="en-US" sz="2400" dirty="0"/>
              <a:t>- first time major countries met to form a treaty </a:t>
            </a:r>
          </a:p>
        </p:txBody>
      </p:sp>
      <p:pic>
        <p:nvPicPr>
          <p:cNvPr id="10242" name="Picture 2" descr="http://upload.wikimedia.org/wikipedia/commons/thumb/a/a9/Berlin_.Gendarmenmarkt_.Deutscher_Dom_010.jpg/250px-Berlin_.Gendarmenmarkt_.Deutscher_Dom_0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95737"/>
            <a:ext cx="4001984" cy="4562263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83325" y="1590698"/>
            <a:ext cx="11744696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None/>
            </a:pPr>
            <a:r>
              <a:rPr lang="en-US" sz="2700" dirty="0" smtClean="0"/>
              <a:t>Created a </a:t>
            </a:r>
            <a:r>
              <a:rPr lang="en-US" sz="2700" b="1" u="sng" dirty="0" smtClean="0"/>
              <a:t>balance of power system</a:t>
            </a:r>
            <a:r>
              <a:rPr lang="en-US" sz="2700" dirty="0"/>
              <a:t> </a:t>
            </a:r>
            <a:r>
              <a:rPr lang="en-US" sz="2700" dirty="0" smtClean="0"/>
              <a:t>and peace for 99 years </a:t>
            </a:r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2" descr="http://mrjamieson.files.wordpress.com/2012/04/final-map-of-europe-after-congress-of-vien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1984" y="2322317"/>
            <a:ext cx="8193974" cy="4535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72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www.mtholyoke.edu/courses/rschwart/hist255/la/smokestack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2520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090" y="1"/>
            <a:ext cx="9905998" cy="1151906"/>
          </a:xfrm>
          <a:solidFill>
            <a:srgbClr val="A9A963">
              <a:alpha val="73000"/>
            </a:srgbClr>
          </a:solidFill>
        </p:spPr>
        <p:txBody>
          <a:bodyPr>
            <a:normAutofit/>
          </a:bodyPr>
          <a:lstStyle/>
          <a:p>
            <a:pPr lvl="0" algn="ctr"/>
            <a:r>
              <a:rPr lang="en-US" sz="4000" b="1" dirty="0" smtClean="0">
                <a:solidFill>
                  <a:schemeClr val="bg1"/>
                </a:solidFill>
              </a:rPr>
              <a:t>Industrial Revolution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476997"/>
            <a:ext cx="12191999" cy="2606634"/>
          </a:xfrm>
          <a:solidFill>
            <a:srgbClr val="A9A963">
              <a:alpha val="71000"/>
            </a:srgbClr>
          </a:solidFill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- </a:t>
            </a:r>
            <a:r>
              <a:rPr lang="en-US" sz="3600" b="1" u="sng" dirty="0" smtClean="0">
                <a:solidFill>
                  <a:schemeClr val="bg1"/>
                </a:solidFill>
              </a:rPr>
              <a:t>industrialization</a:t>
            </a:r>
            <a:r>
              <a:rPr lang="en-US" sz="3600" b="1" dirty="0" smtClean="0">
                <a:solidFill>
                  <a:schemeClr val="bg1"/>
                </a:solidFill>
              </a:rPr>
              <a:t> -  work </a:t>
            </a:r>
            <a:r>
              <a:rPr lang="en-US" sz="3600" b="1" dirty="0">
                <a:solidFill>
                  <a:schemeClr val="bg1"/>
                </a:solidFill>
              </a:rPr>
              <a:t>driven by </a:t>
            </a:r>
            <a:r>
              <a:rPr lang="en-US" sz="3600" b="1" dirty="0" smtClean="0">
                <a:solidFill>
                  <a:schemeClr val="bg1"/>
                </a:solidFill>
              </a:rPr>
              <a:t>machinery</a:t>
            </a:r>
          </a:p>
          <a:p>
            <a:pPr marL="0" lvl="0" indent="0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 - New farming techniques = more food = more people</a:t>
            </a:r>
          </a:p>
          <a:p>
            <a:pPr marL="0" lvl="0" indent="0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- Land is valuable, </a:t>
            </a:r>
            <a:r>
              <a:rPr lang="en-US" sz="3600" b="1" u="sng" dirty="0" smtClean="0">
                <a:solidFill>
                  <a:schemeClr val="bg1"/>
                </a:solidFill>
              </a:rPr>
              <a:t>enclosed</a:t>
            </a:r>
            <a:r>
              <a:rPr lang="en-US" sz="3600" b="1" dirty="0" smtClean="0">
                <a:solidFill>
                  <a:schemeClr val="bg1"/>
                </a:solidFill>
              </a:rPr>
              <a:t> by rich people. Farmers forced to move.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4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9732" y="126609"/>
            <a:ext cx="9354920" cy="628812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u="sng" dirty="0" smtClean="0"/>
              <a:t>four </a:t>
            </a:r>
            <a:r>
              <a:rPr lang="en-US" b="1" u="sng" dirty="0"/>
              <a:t>factors of production</a:t>
            </a:r>
            <a:r>
              <a:rPr lang="en-US" dirty="0"/>
              <a:t>:</a:t>
            </a:r>
            <a:r>
              <a:rPr lang="en-US" sz="2800" dirty="0"/>
              <a:t/>
            </a:r>
            <a:br>
              <a:rPr lang="en-US" sz="28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27106" y="712653"/>
            <a:ext cx="9778189" cy="5581529"/>
          </a:xfrm>
        </p:spPr>
        <p:txBody>
          <a:bodyPr>
            <a:normAutofit/>
          </a:bodyPr>
          <a:lstStyle/>
          <a:p>
            <a:pPr marL="971550" lvl="1" indent="-514350" algn="ctr">
              <a:buAutoNum type="arabicPeriod"/>
            </a:pPr>
            <a:r>
              <a:rPr lang="en-US" sz="3000" b="1" u="sng" dirty="0" smtClean="0"/>
              <a:t>Land</a:t>
            </a:r>
            <a:endParaRPr lang="en-US" sz="3000" u="sng" dirty="0"/>
          </a:p>
          <a:p>
            <a:pPr marL="971550" lvl="1" indent="-514350" algn="ctr">
              <a:buAutoNum type="arabicPeriod"/>
            </a:pPr>
            <a:r>
              <a:rPr lang="en-US" sz="3000" b="1" u="sng" dirty="0" smtClean="0"/>
              <a:t>Labor</a:t>
            </a:r>
            <a:endParaRPr lang="en-US" sz="3000" u="sng" dirty="0"/>
          </a:p>
          <a:p>
            <a:pPr marL="971550" lvl="1" indent="-514350" algn="ctr">
              <a:buAutoNum type="arabicPeriod"/>
            </a:pPr>
            <a:r>
              <a:rPr lang="en-US" sz="3000" b="1" u="sng" dirty="0" smtClean="0"/>
              <a:t>Capital</a:t>
            </a:r>
            <a:endParaRPr lang="en-US" sz="3000" dirty="0"/>
          </a:p>
          <a:p>
            <a:pPr marL="971550" lvl="1" indent="-514350" algn="ctr">
              <a:buAutoNum type="arabicPeriod"/>
            </a:pPr>
            <a:r>
              <a:rPr lang="en-US" sz="3000" b="1" u="sng" dirty="0" smtClean="0"/>
              <a:t>Entrepreneurs</a:t>
            </a:r>
          </a:p>
          <a:p>
            <a:pPr marL="971550" lvl="1" indent="-514350" algn="ctr">
              <a:buAutoNum type="arabicPeriod"/>
            </a:pPr>
            <a:endParaRPr lang="en-US" sz="3000" b="1" u="sng" dirty="0"/>
          </a:p>
          <a:p>
            <a:pPr marL="457200" lvl="1" indent="0" algn="ctr">
              <a:buNone/>
            </a:pPr>
            <a:r>
              <a:rPr lang="en-US" sz="3000" dirty="0"/>
              <a:t> </a:t>
            </a:r>
            <a:r>
              <a:rPr lang="en-US" sz="3000" dirty="0" smtClean="0"/>
              <a:t>- First textile industries were </a:t>
            </a:r>
            <a:r>
              <a:rPr lang="en-US" sz="3000" u="sng" dirty="0" smtClean="0"/>
              <a:t>Cottage Industries</a:t>
            </a:r>
          </a:p>
          <a:p>
            <a:pPr marL="457200" lvl="1" indent="0" algn="ctr">
              <a:buNone/>
            </a:pPr>
            <a:r>
              <a:rPr lang="en-US" sz="3000" u="sng" dirty="0" smtClean="0"/>
              <a:t>Cotton Gin</a:t>
            </a:r>
            <a:r>
              <a:rPr lang="en-US" sz="3000" dirty="0" smtClean="0"/>
              <a:t> – separated seeds/factories took advantage</a:t>
            </a:r>
          </a:p>
          <a:p>
            <a:pPr marL="457200" lvl="1" indent="0" algn="ctr">
              <a:buNone/>
            </a:pPr>
            <a:r>
              <a:rPr lang="en-US" sz="3000" dirty="0" smtClean="0"/>
              <a:t>First – powered by Watermills</a:t>
            </a:r>
          </a:p>
          <a:p>
            <a:pPr marL="457200" lvl="1" indent="0" algn="ctr">
              <a:buNone/>
            </a:pPr>
            <a:r>
              <a:rPr lang="en-US" sz="3000" dirty="0" smtClean="0"/>
              <a:t>THEN! – Steam engines!</a:t>
            </a:r>
            <a:endParaRPr lang="en-US" sz="3000" dirty="0" smtClean="0"/>
          </a:p>
          <a:p>
            <a:pPr marL="971550" lvl="1" indent="-514350" algn="ctr">
              <a:buAutoNum type="arabicPeriod"/>
            </a:pPr>
            <a:endParaRPr lang="en-US" sz="3200" b="1" u="sng" dirty="0"/>
          </a:p>
          <a:p>
            <a:pPr marL="457200" lvl="1" indent="0" algn="ctr">
              <a:buNone/>
            </a:pPr>
            <a:endParaRPr lang="en-US" dirty="0"/>
          </a:p>
        </p:txBody>
      </p:sp>
      <p:pic>
        <p:nvPicPr>
          <p:cNvPr id="37890" name="Picture 2" descr="http://i.telegraph.co.uk/multimedia/archive/02572/BMYP2D_257274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75188" y="3685168"/>
            <a:ext cx="4332324" cy="3149600"/>
          </a:xfrm>
          <a:prstGeom prst="rect">
            <a:avLst/>
          </a:prstGeom>
          <a:noFill/>
        </p:spPr>
      </p:pic>
      <p:pic>
        <p:nvPicPr>
          <p:cNvPr id="37892" name="Picture 4" descr="http://child-labor-industrial.weebly.com/uploads/1/6/8/0/16807484/9674268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5188" y="628812"/>
            <a:ext cx="3216812" cy="2673188"/>
          </a:xfrm>
          <a:prstGeom prst="rect">
            <a:avLst/>
          </a:prstGeom>
          <a:noFill/>
        </p:spPr>
      </p:pic>
      <p:pic>
        <p:nvPicPr>
          <p:cNvPr id="37894" name="Picture 6" descr="http://resources.woodlands-junior.kent.sch.uk/customs/questions/money/images/coins.jpg"/>
          <p:cNvPicPr>
            <a:picLocks noChangeAspect="1" noChangeArrowheads="1"/>
          </p:cNvPicPr>
          <p:nvPr/>
        </p:nvPicPr>
        <p:blipFill>
          <a:blip r:embed="rId4"/>
          <a:srcRect b="10222"/>
          <a:stretch>
            <a:fillRect/>
          </a:stretch>
        </p:blipFill>
        <p:spPr bwMode="auto">
          <a:xfrm>
            <a:off x="9479329" y="3099057"/>
            <a:ext cx="2384425" cy="1934353"/>
          </a:xfrm>
          <a:prstGeom prst="rect">
            <a:avLst/>
          </a:prstGeom>
          <a:noFill/>
        </p:spPr>
      </p:pic>
      <p:pic>
        <p:nvPicPr>
          <p:cNvPr id="37896" name="Picture 8" descr="http://www.thesummitprep.org/industrialrevolution/files/2013/01/487px-William_Cockerill-243x300.jpg"/>
          <p:cNvPicPr>
            <a:picLocks noChangeAspect="1" noChangeArrowheads="1"/>
          </p:cNvPicPr>
          <p:nvPr/>
        </p:nvPicPr>
        <p:blipFill>
          <a:blip r:embed="rId5"/>
          <a:srcRect l="25103" t="14223" r="28807" b="16444"/>
          <a:stretch>
            <a:fillRect/>
          </a:stretch>
        </p:blipFill>
        <p:spPr bwMode="auto">
          <a:xfrm>
            <a:off x="8975188" y="0"/>
            <a:ext cx="1549400" cy="2877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576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1" y="121004"/>
            <a:ext cx="12079459" cy="501865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3200" b="1" u="sng" dirty="0" smtClean="0"/>
              <a:t>Urbanization</a:t>
            </a:r>
            <a:r>
              <a:rPr lang="en-US" sz="3200" dirty="0" smtClean="0"/>
              <a:t>- </a:t>
            </a:r>
            <a:r>
              <a:rPr lang="en-US" sz="3200" dirty="0"/>
              <a:t>movement to </a:t>
            </a:r>
            <a:r>
              <a:rPr lang="en-US" sz="3200" dirty="0" smtClean="0"/>
              <a:t>cities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sz="3200" dirty="0" smtClean="0"/>
              <a:t>increase </a:t>
            </a:r>
            <a:r>
              <a:rPr lang="en-US" sz="3200" dirty="0"/>
              <a:t>in pollution, disease, </a:t>
            </a:r>
            <a:r>
              <a:rPr lang="en-US" sz="3200" dirty="0" smtClean="0"/>
              <a:t>crime)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2772" name="Picture 4" descr="File:Chicago Downtown Aerial View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24826"/>
            <a:ext cx="5377565" cy="4033174"/>
          </a:xfrm>
          <a:prstGeom prst="rect">
            <a:avLst/>
          </a:prstGeom>
          <a:noFill/>
        </p:spPr>
      </p:pic>
      <p:pic>
        <p:nvPicPr>
          <p:cNvPr id="32774" name="Picture 6" descr="http://upload.wikimedia.org/wikipedia/commons/thumb/7/7c/Pineries-Minnesota-1800s.jpg/220px-Pineries-Minnesota-1800s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3068" y="2824826"/>
            <a:ext cx="4088932" cy="4033174"/>
          </a:xfrm>
          <a:prstGeom prst="rect">
            <a:avLst/>
          </a:prstGeom>
          <a:noFill/>
        </p:spPr>
      </p:pic>
      <p:pic>
        <p:nvPicPr>
          <p:cNvPr id="32776" name="Picture 8" descr="http://coe.mse.ac.in/images/air%20pollution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9263" y="3038013"/>
            <a:ext cx="4217475" cy="3606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309489" y="866171"/>
            <a:ext cx="125014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 smtClean="0"/>
              <a:t>- Men</a:t>
            </a:r>
            <a:r>
              <a:rPr lang="en-US" sz="3200" dirty="0"/>
              <a:t>, women, and children worked in factories</a:t>
            </a:r>
            <a:endParaRPr lang="en-US" sz="2400" dirty="0"/>
          </a:p>
          <a:p>
            <a:pPr lvl="1" algn="ctr"/>
            <a:r>
              <a:rPr lang="en-US" sz="3200" dirty="0" smtClean="0"/>
              <a:t>- Long </a:t>
            </a:r>
            <a:r>
              <a:rPr lang="en-US" sz="3200" dirty="0"/>
              <a:t>hours and dangerous conditions</a:t>
            </a:r>
            <a:endParaRPr lang="en-US" sz="2400" dirty="0"/>
          </a:p>
          <a:p>
            <a:pPr lvl="1" algn="ctr"/>
            <a:r>
              <a:rPr lang="en-US" sz="3200" b="1" u="sng" dirty="0" smtClean="0"/>
              <a:t>- labor </a:t>
            </a:r>
            <a:r>
              <a:rPr lang="en-US" sz="3200" b="1" u="sng" dirty="0"/>
              <a:t>unions</a:t>
            </a:r>
            <a:r>
              <a:rPr lang="en-US" sz="3200" dirty="0"/>
              <a:t> </a:t>
            </a:r>
            <a:r>
              <a:rPr lang="en-US" sz="3200" dirty="0" smtClean="0"/>
              <a:t>formed to </a:t>
            </a:r>
            <a:r>
              <a:rPr lang="en-US" sz="3200" dirty="0"/>
              <a:t>get better conditions and pay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00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33622" y="4262510"/>
            <a:ext cx="12333729" cy="6958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None/>
            </a:pPr>
            <a:r>
              <a:rPr lang="en-US" sz="2800" dirty="0" smtClean="0"/>
              <a:t>Telegraph- invented by </a:t>
            </a:r>
            <a:r>
              <a:rPr lang="en-US" sz="2800" b="1" u="sng" dirty="0" smtClean="0"/>
              <a:t>Samuel Morse</a:t>
            </a:r>
            <a:r>
              <a:rPr lang="en-US" sz="2800" dirty="0" smtClean="0"/>
              <a:t>, allowed fast global communication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sz="2800" dirty="0" smtClean="0"/>
              <a:t>Telephone- invented by </a:t>
            </a:r>
            <a:r>
              <a:rPr lang="en-US" sz="2800" b="1" u="sng" dirty="0" smtClean="0"/>
              <a:t>Alexander Graham Bell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sz="2800" dirty="0"/>
              <a:t>L</a:t>
            </a:r>
            <a:r>
              <a:rPr lang="en-US" sz="2800" dirty="0" smtClean="0"/>
              <a:t>ight bulb- “invented” by </a:t>
            </a:r>
            <a:r>
              <a:rPr lang="en-US" sz="2800" b="1" u="sng" dirty="0" smtClean="0"/>
              <a:t>Edison</a:t>
            </a:r>
          </a:p>
          <a:p>
            <a:pPr lvl="1">
              <a:buFont typeface="Arial" panose="020B0604020202020204" pitchFamily="34" charset="0"/>
              <a:buNone/>
            </a:pPr>
            <a:endParaRPr lang="en-US" sz="4000" dirty="0" smtClean="0"/>
          </a:p>
          <a:p>
            <a:pPr lvl="1">
              <a:buFont typeface="Arial" panose="020B0604020202020204" pitchFamily="34" charset="0"/>
              <a:buNone/>
            </a:pPr>
            <a:endParaRPr lang="en-US" sz="4000" dirty="0" smtClean="0"/>
          </a:p>
          <a:p>
            <a:pPr lvl="1">
              <a:buFont typeface="Arial" panose="020B0604020202020204" pitchFamily="34" charset="0"/>
              <a:buNone/>
            </a:pPr>
            <a:endParaRPr lang="en-US" sz="4000" dirty="0" smtClean="0"/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3541714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US" sz="3000" b="1" u="sng" dirty="0" smtClean="0"/>
              <a:t>F. Mass </a:t>
            </a:r>
            <a:r>
              <a:rPr lang="en-US" sz="3000" b="1" u="sng" dirty="0"/>
              <a:t>Production</a:t>
            </a:r>
            <a:r>
              <a:rPr lang="en-US" sz="3000" dirty="0"/>
              <a:t>- system of making many identical </a:t>
            </a:r>
            <a:r>
              <a:rPr lang="en-US" sz="3000" dirty="0" smtClean="0"/>
              <a:t>items using </a:t>
            </a:r>
            <a:r>
              <a:rPr lang="en-US" sz="3000" b="1" u="sng" dirty="0" smtClean="0"/>
              <a:t>interchangeable parts</a:t>
            </a:r>
            <a:r>
              <a:rPr lang="en-US" sz="3000" b="1" dirty="0" smtClean="0"/>
              <a:t>; </a:t>
            </a:r>
            <a:r>
              <a:rPr lang="en-US" sz="3000" dirty="0" smtClean="0"/>
              <a:t>increased </a:t>
            </a:r>
            <a:r>
              <a:rPr lang="en-US" sz="3000" dirty="0"/>
              <a:t>with the innovation of the </a:t>
            </a:r>
            <a:r>
              <a:rPr lang="en-US" sz="3000" b="1" u="sng" dirty="0"/>
              <a:t>assembly </a:t>
            </a:r>
            <a:r>
              <a:rPr lang="en-US" sz="3000" b="1" u="sng" dirty="0" smtClean="0"/>
              <a:t>line</a:t>
            </a:r>
            <a:endParaRPr lang="en-US" sz="30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820" y="1289416"/>
            <a:ext cx="3601331" cy="286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599" y="4805648"/>
            <a:ext cx="3010486" cy="193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868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0"/>
            <a:ext cx="8458200" cy="652780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4000" dirty="0" smtClean="0"/>
              <a:t>Economics</a:t>
            </a:r>
            <a:endParaRPr lang="en-US" sz="3200" dirty="0"/>
          </a:p>
          <a:p>
            <a:pPr marL="457200" lvl="1" indent="0">
              <a:buNone/>
            </a:pPr>
            <a:r>
              <a:rPr lang="en-US" sz="3600" b="1" u="sng" dirty="0" smtClean="0"/>
              <a:t>A. Capitalism</a:t>
            </a:r>
            <a:r>
              <a:rPr lang="en-US" sz="3600" dirty="0" smtClean="0"/>
              <a:t>- </a:t>
            </a:r>
            <a:r>
              <a:rPr lang="en-US" sz="3200" dirty="0" smtClean="0"/>
              <a:t>no </a:t>
            </a:r>
            <a:r>
              <a:rPr lang="en-US" sz="3200" dirty="0"/>
              <a:t>gov’t intervention in the economy, people guided by self-interest</a:t>
            </a:r>
            <a:endParaRPr lang="en-US" sz="2400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12290" name="AutoShape 2" descr="data:image/jpeg;base64,/9j/4AAQSkZJRgABAQAAAQABAAD/2wCEAAkGBxQTEhQUExQWFhUXFxobGBgYGRkaHBobHhsYGhoXGhkYHSggGhwlHBgcIjEjJSkrLi4uHSAzODQsNyguLisBCgoKDA0NFA8PFDgcFBksLCssKy4rKywrNys3LCwrNywrNywrLCsrKzcsNysrKysrKysrKysrKysrKysrKysrK//AABEIAKwBJQMBIgACEQEDEQH/xAAcAAABBQEBAQAAAAAAAAAAAAAEAAMFBgcCAQj/xABKEAABAgQDBQUECAQDBAsBAAABAhEAAyExBBJBBQYiUWETMnGBkaGxwfAHCBRCUmJy0SPS4fEVgpQzNESSFiRTY2Rzg6KjssJD/8QAFwEBAQEBAAAAAAAAAAAAAAAAAAECA//EABoRAQEBAQEBAQAAAAAAAAAAAAABERIxQSH/2gAMAwEAAhEDEQA/ANxhQoUAoUKFAKPI9jla2gOobXOSLmAsZi2+AiPmKUrp0jOriVXtJA5mBTttLkBJLRG9gSoOx6cvGDsNgku8TaYcG2fyH1gqVjgbgiOPsw5CPBIA0pDaYME4R0FjmIATKrd49mSAfDlDoxIQoDwxKQxJUOtx+8FgxqXUewoUKKFGR/WB2riMPLwhw86bKJVNzGVMWh27JnyEPc35xrkZJ9YJAMrC83mt/wDFAZAN9sclDfbMU554ic//AN4JwG9WOIUTjMWaa4id7OOKpOLqbygwTGpZxAH/APS/H5v9+xbPb7RO/nhzE764893GYoeE+d/PEGhYc+bPDRA0gJtO920Sw+3Yv/UTv5ofO820bDHYz/UTv5oB2LspU1QYFrfvGlbv7rJTVaSfK49IClSdtbVNsbjDb/iJ2v8AmgqXjNrs/wBrxhY/9vO/mjYMJsOXlBCWYWux0I9kSUnBpqFJCmZjrTSkBhZx+1h/xeN/1E7+aGf8Z2oH/wCuYynPETv5o3iZsuWAphca+yGDsuSW4AVNY+VSBcwGLI2rtN/97xgHXET/AOYUgFW9+0Ekg4vFOP8AxE74rjeJWBSxDINdUilqBg5pFP25uTLnKUpEtQIOhZ+gLU1rAUFe/WOH/FYglq/xpl/+asMq34x5SR9rxAJse2mj04nhbV2IrDqLpOXlypzaIbH4YUKH84CVTvfjgr/fMWen2ic2n5/GH5e9uPUaYzE/6icGtpm+fOK7Kl0r7KUh+SS5GgrbUPer6wEzg98McAf+u4i+s+cfR1x5ED2bB8oroSKUHM9YUB9pwoUKAUKFHK1MHgOJ04J8eUBTpx848mKuo/PSBVzGrGLVLs65lGOJinLJ7x9nUxyJtTmN/Z/WH9noAAUbqr+3siKcw+HCQAxJ1PPqYKTLPSPUqEOAxBy0dtHkJ9YDiYnlQw1MV5GO0cV47UgQETPnqQVVoQ46ER1sXbGedMkkVSAoHxZx7ffBc+QCIhtk4USsW5PfCmPWlPQRqItkKFCjaFGL/WRnFKMC2pn+6VG0Riv1lEujA/qn+6VAYfIS6gTHeKmOaaQM7Q/htSYAd9YltlbKVNIA1+bxGty9kWrcSQpU0XpZvMU0gNB3W2GmSlyzhiSW5Xi0fZk8PHY1IuKdIYQFKuQAkMWSMxtZ/SHDIURllfwwXL/ef2inJoCTw2LRRAIdQIfmU/FjBqZ6QCT1YxGbM2SJXUjw+fkRKJlilIBLmAitm/ekMpmJYWc39/pBBR6w0pHQQDXbIBAcZjz+GjUglaHo9OggOZIIJKadWHxh+TNZnPKgrAVneTYSJqSzFVnb384xzeDAqlTShSaPe9qMz1sfWPoubKBDAC9ai/OMv+lrZCytC0poU1IGouHAYP5a8oDLZ8uluh5ax5gA6iNT6HX4Q+qUUpJejEDwtZ/CB8M9K+w16ddIAmVIAcLoX5A+VdGY+cKPUoJAcp81KHTQh/7woD7IhQoUAoGxcywgmIzGzWKlHT9oloFxU7iCdBf9oExWMCa+nUwHiJ7VOvy8QeI2iZs3s0X66AXPjGGk6nEGYaefnrEtLmDKE0FGEQeEHZyiBcEv1NoNw87MskAHmnXxgJnCqOsFAwxJWCIeBiD1QhTLeUeiOZhoYAaSuCM8Q8mbcQfJXRyYByator+0lKBC0CqS48qtAm8G9yZK8iZS5oF1IsPOImXv/JJZaCEfidyPEXio0zCzwtCVpsoAiHYqm4+1kzRMQkulJzILvRRLjwevnFrjohRif1l+5gf1T/dKjbIxP6y/cwP6p3ulQGGpQSHa0OywyFaPBGDPDUWFucMTFjKoQHmEQCWar8413cbZQlywSSCoOn5BjOt0NnmdOAHPp1jb8BhAiWkn7qGA9mg+WgFhsGkvNUl1AslReju/sibwMlg51iv4THmYuWhPEEgl7BRNPSkWXDqHWAKQBDyfOB0mHM3UwDmSGp0ukOhUNrVADJSax3IXUgv0PwMJZjvCqdRpoxpqH/eAeVLBbnAm0dmJny1yF91YYXIB0JFHqBR6xJJQ7A8vQiG58tlU1FucB89bzbEXJWpBSEhKiFXAcHR7hg/gIgFYMBSQADRyToOtKVMa99KGAE5jlZRYGgOa731a0ZyrCuVDKM7BmcEJvzvSrg/uERg2rxAW0Ueb2f4eyFB+FQoFWUId65lkeWkKA+tIUKFAKK9tafRQ019v7RO4iZlSTyEU/auIZKieSj6WjNWK1tvaXCpTsxpWInc/FBWInqJ5C9WJJPuiP3hxlGBcBj8+UG7o7CmIlmetWQKBJfUGw84irOrFBJUhRo/N+E6+FYkMAWbUCxe3KuoiNRstZAKgCkWrUDlWHtlyOIlIKQDVifPxgLfh1uAaN1glK+X7CInDKVUZvjHaZnMqI+dIgkxMc0jjEzglCj09ukNyVUeAtozcwA5n2D+sQCYebwx7tHHAJysYkcLIBSIhdtbE7RRHaKAVoB7jGhFSsScRMEmQUpCaLW2YDmANVRW9+93cLJFJwE1VSFqGYnmUiwpyi3J2J2CSJalS0flv1dV68wxikb47FlzFoVLSlKqp55ypgCTdRB5nWAtf0Oz05ZqXqyWOhZ3Y86u0abFJ3T2MnCSESRcVUqxzHX55RbMDiMwY94X69Y1KlFRin1lUOjA/qne6VG1xjH1j+5gvGd7pUVGMSUgAeEBzlNTqbwbMogGAJhJuIC9/RItp55pL+TVr6RsmImIZiwJoA7A9KRhf0bLUjEOEkuGoDa5NBW0aRtrbiMMUqnkkEEgAa0athWkBIbr4JXaT1qYhSwE8gALDkItAwgenn/SMg2N9IykTR2zlD1NKDoOkaOjeOQpImImIUkjRQOjh2saG8BOIR8/CHcotEBh95JCqhadaEgH0hzC72YVSsqZqCqzBST7j08YCdIaGFKjo4kKFK9aQNPmN1gO1Tajy0j2SoFPI9OmgPnAiFPcVMO7PmUDF2DFxdvYT1gDZGKIBc058q2h4zLqLsDy0geYjSjEa2LPfyjmROVrwkUZvQ0084ATeLCidKUDVkughgXcOATZw/pGMJWmTNdKiXLFJoCWuQD0Dlg7Rt2NDhgQQxBBer8iNYx3eqWJE4sSC5ICgWuapevugK7tIfxCym8UlVNO7bzhQ/NWqmSYEsGLzMtXIoQCD/XV4UB9XQoUKAA2zOyy2F1Fvj8Ipe8Uxpam0TXrFq3hn5cvmfn2xn++GOaVTU6+yM31YoOMxIM4AnhMwPpQEAjw/pF9kbXFMxPCkqa4Bo3i0UXCbME1WZasiQSzc6fPWLP8AZkslSZiS4sxD9KH4QVYFbflryy8wDips4+WiYwe1JAT3kgU1vFBwWzFKUAoKS3CFMFJKWsSC4L0fUQ3tqT2VEJXNdPeCVAA6jMRXyhg1ORjZQBIUD8YPkYoLS6YwvZ85SlApE1Kg7pZRTXqAw840TcuaGIUqr1STb16RLBY52NCsyQoOAdLe2InGTmWkO9PawjzFiVKWtllSlVI5DXzpFcXtAmf1NSOT90egEBesBiNINmMbxXcPiHqIKl4k5mBiAzFJZJDEiKVsrAiZjgtSDlRVyKZrCnPWL1LmOIg95tpIkDM1Ry1OgpATE5YjyVPIUFDQ16jWKxJ3zwwTxrA/UD7wIkcNvJgplRPRT8ze+H6i7JU4cRi31kzwYD9U73So13ZM7PLSod093qND4Rkv1jg6cDTWd7pUdEYxNXwDwMDThblrHc8ey9YaAzGju/oIC37obUMkLEts6stdWDu3K4PkItON2iteGy4lFyOKhNWofURDbu7CAkiYt8r1Lnlf2xM7ZUMiM1UqKsxDhWXLRvwtQ5n0gKSNlzpipkqQy0JXQcCVEGxdVfm0SEvdrFYfESZag4mTEoChxILkBinXwie/6JlWRUpM0ghyQU0J0L6fvFw3N3YMlQVMIKklwKFiQzk6libUgKXvfuHOw4MyWorRUkChA6AGo6RWd3trScMvPOw/bDQleXKw0SUl/UR9GYmTmoWa1fjFenbEMtYMrKEuCxCSARZn+aQFWwm+UpKwkhclRoEzAWJNw4pQEesWrC40rUAU6DQ+jvEmZKZiSmclCwbpUlJSfEGhgPBbFlyiezGRGiATlHUJdh4ANAPBYcGG0TezWaAgqcaMSCz0twqh/KxFRAExCTOJU5BAS2lCSC2lz0LwEmZrSybOCWNK3/eI7a220oqVAah7AghgSLvp4QHtHaZSTme/CK1FSGSHegNfDnETiZSJk1ho5odPvClri9LQFxlF2FCL6/GKH9I+CQUpVdRpy1D+HxeLVg8e6UKAKiSGFi2Utf3xHb7SELwpdJJBSHBa/eZqt10gMWGKADKKejk/BN48h7EYLtapBDOCwUX0+6By1FeZhQH15ChQoCsb6TGSnmUq+FfbGTb2YpRSgaOXryq/W8al9IDhAULBC/XhpGJbyz6y08iT7BGfqw1hMbwZQWJUffSvrB2H2qQT4U6NWKT9tUgcwa9IJw+1lBIJAaLitbwe8GGRKDlWdQYDqT3iW+Wh3G7wyVTZYCnSSQB6AOPWMd/xclQU1OQOvOJg7WQcqn4gczEN4h7e2Jg2zZu1JAISACSH9rNBm0sd2aHQwUSGLcyYxTCbSQnKoTgCOtdaUrrFp2TvOgJ/iTHSdXJcCo9D7ogu20J6ezM1aUhSUqctQ2IPuipbGSV8agMyiSfE6RXNub0GaeyQoqQ9SRlGjgDkWvFq2JNGROh5RRYJTgQTJVzgVKw3lHuEmO41EQTKZzJeKzi8MnEzAqYXQkvlGpHwg6ZP4YrOHxs6bNUiTJVMRLOUqSUJc8hnUPZASm9O7WGXh5k1MpImgOFJJSXs5ALGLrsHdfDSZUsCUhSglLqKQSosHNucUrDY7FZhKXhQhKiBxkKFbZlBVPSNNwUoploSWJSkAtagajxYlPANGMfWR7uB04p1fKVG0RjP1ju5geeac3pK8o0jDFK73jHmFoseMcqsT1hzCIdQI5wG0bprAw7dOfQXiO29PlElpgQnLVIJU5LAgNf+8EbvBYlIAazl6UIA5wBvVhQl0ywgKWRmJDANxGyaqvXwgNCGKTKlUFAHYdKw9u3t6TNlZzMSFB84UQkpVdiD0byY6xS9q7clSZIRmK5hSzF0pcMFAnkHqaxnO0cViVTFTSVJK68NBkJKRTWzOawH0dJxCJnEhYUOYII9kDI2mntDKV/lUbHmB1EZDuNsNXaywuat1ssITNWkZRXjAId2s+tY1XFzJfZnMMoQAbW5t6e2AlWFw0NYgwDhMa+tqPD8yZAMzIglbT7Cc6kMkooQHJa5ZvE9cp87BMkEpZNCfZ81iLnGXMPZqopgABcMFG/LvW6wHGLw0pdVFKpZAc5jwkkcN3T4RXtr5MDMmLU61miLDNWoagKmNzyg2XgHUMkzNlJUVFCBmRVOVY1AWgcVCTWwiv787Vl4pK5H/wDRC01cZSW/91FC3IdYAvZsxUrNnOXMvhH3cpOZ3sHVz5GJraC+2kLlIVmCy78hRgKsW5uIqO7s5apRkzC5OaiiCCCEhKjzLpJ5h7RMzsQpEkCWoAGhKSOjBr2eArErDLlKUlCBYOTMuA7W1bSFDyJhc1UlqcNXqekKA+lIUKFAVvf1D4VXj7kqLeyPnreNZzId34ifQAegj6O3wlvhl/NwR8Y+b94iVTEtb9wD8In1YrnZ5lZevoLPFglbElAjM5BbWz0cN3iDpqaaGBsLg8oTMP3iG8Hck0oCzUiYnAZQxoxLN+oEfhP+zFqMkj7pK6qKnbHlmoJDtYhrAsHNRUMf0/io2jBKld4Z0P3kguLlwNQRXyPIwbNWzs7uaXu9bkvx9Xza5uNIx3OoPUg1ym9Dy1OhBJylQTey9hSp4zFOZBY8BAWNMyFN6pUG8IMm/R8occhfbIFSkpyTE+KDfxBiG2XtJclYmSSx5MClVyUqTbzHlTKDp+7G+2EmsiaBIm0FTwE34V6DoaciYzRnE7YrDMLiDtk7SKWB+fGNZ2xu7LnOpPCs66E9WjNd4dhLkKJUgj8wDjxcU8omiYlbXBFFfPnBmz8WkqVXR4pqEkeMPoxS0F/kxcFuE7MCIN2XhgkFKU3L0Gp1is7L2gM1WEXDC7SlZb1iAJGJnHFy8MGZXeKgSyR3mPNrRoyQwaKlJUDOkH7+engxzD0eLdGoyUY59YlsuCfnO1bSVGxxiv1lO5gf1TvdKijEZqTmpof63iV3e2YVzRyeA0IBSLPF03KwTrBbUW5QF0l4NQlAIqUgEJ0LigJ1FPl4pW9ONURULTlUsA6KYgKJrVAsPN40XFJCZR4MqWBPO4tzP9IzLexS6OMrZjpxVYqBdhwkmrawFRxmLUo1Ob9rQRJ2riJgTKSVLLFKUpBJYvwgCrVNIWG2UqYSCQkVqpgPVRA9SIsOw91ZwmZ0zOyLnKoOCQxIKT1GnKAitn7Un4WeiYtExLGywQ6RQirPF/2Fvgl8s1SSicMwLjhDqGRYfhUQfUB6QDL2RNISnELM7OkLYj/Z1X3i1+Ea3GsR21dzuyT2iap1NspFS5NGb3wF9wmLS6cqrqd6VfLzFE1BMWCTiDlc2c1LGw6C+reMZXsWVOlFIXmShRcliAfxBz0f29Y0XY6FHhCiEuxSxoX1JfkR5+MBLJxJCqkAAEBrliQ/XQjnAW1SWllhlIAVRzxOQQQxuBBSEKTUAqJAOVg70tpp7oWJnEJAUBlNFEuwCdCLMXNTZxeArOO2eJYM6YSoolEqRJYKIsMqFfdNHzPUAVvFBOwjMT2qSBLBLBXfDrWcpAuaAPGyS8KkF01BoLkNyD+Atyiq72T0oKpeUJzI9QxLlhoWudRzJAQcvZyVqlkTAghs2U0cNYG2vSsE4hgo5DmUHqWo2jC5rQ+MVQFlOlK2ZQDkWp7K++1ASMNiwe8A5cCoA6OWY+fWAKxCspbMhOpzKSl1GpZ/m0KO+zSUpolJ1zNW1RlPv6QoD6QhQNtHHy5EszJy0oQm6lFh0HUnlEXs3e3CzyBLmVIJSFApKmvlChXwvAOb3FP2ScVGgAV6EHTwj5zmZZkwlwUpJHjoAY0T6VNtZkHIskiikpzsw0dNH84zLZGPBSz8YJvqkkhhQ2fneukT1RmKXw5S1HYFmZ2e4bvMbWajkgFCgEtmsz6sAxI7z6KP+UGjDIeqWSkEcgA1KNlp1oGFa0qaLAMssVaPro7Vr/5gsT42VFVyZhYv53bTmCXoR1rS6SNOB0qCGDdQwFKfuDyJdxRGtzU27reIdgVUp3RZuD2hPF4kkHS5OYNcLv1/PAC/ai+uta9bve7/AL1cxGIBvU1pXp8T8K1zC9i2nQ3DEEDk70PV+ZorqVJBFfg7UOh8dfYzBcd19+MRgiEKPayHYoUapBNMiiXFKtUH2xquxt5JGMllUhQmp+9LUwWj9SD4fsTHz+oFwzkMQ1buWHrz56GgHwmIXLVnlqUiYCGUCUmxIsC4aJYN82lu7IWCqWeyPK6fApuPJopm2sGvDh1oeXbMmqenUecQ+A+kzEJpPSJqeYASr20JrYNEvL39w0wFLlGahEx7a2cH1iSWCtTtqpJJSPBot+5+6uLxaDNE1MlDsHdSqNoP3g+Ru5g50sTU9llIKj2WbqK5F6agRd91dp4cS0SpbAWT+E9A9QehHrBD2726qMMc5mLmzGbMtmHPKkWiwQoUaQoyj6eNmGcMG33TO9olCNXjGPrI4laEYIJUUuqc7FnYSuUBl3+DJlqeasJFfltYte7e8GFlrCEqKl0AZJYm1C3WMsUXvBmyZau0QpNwoGxJvdgC8BuyZqZqVKQc33XL5QauG1P9IFm7romMqY5UoluEOXSwZ7AXg7d/BD7PKloopLBZZTFQAzEDUU1iyIwxAcqJUlhRqnU9Km0BWZO7MoJKihJyEtwpswGWlzdzEonZ6Eo4WSQg6ClFAP4MbRKYlfdLuQGbr5RETEKC0hWY5QpRqwoQocw5LAAmzwDuD2OkLUA5oAX0IrYv0PmYPnbMB4WDG46n+8OYSaanKSajnzblyIg8JDcWo6wFa2ls1IlKIRVJF9ACTTxzF/EwLs1f8Rlmkw8I1UlyEmhoHWBWocc4nZoJUU1AINCOjGoPg0ASsJxurMpqpZjokajV7dPUCMOkhYS4tw9SSRfp059Idn4VRdIUQhVQU0UHIr1j2QgkKS9D3SKNRgAdbGHs+Q8RLhtRUOAzMz9PCAGSSClCn4gf8rXZubvFR3+xKVrTLlrTnZQqeRtyzfOsT+828ErBhKiQCSSkEm7KYKy1AodGo0YPtDHGYuYbBcwzGFgok1HrXwgLRLRMCS6WJAAoLPQe7xJiLxALhIZgOYoPDzFucN4LeWagBCwFpYXAfo5184m8DLl4pP8ADUkKdyCGNamguAWZnsYBvZQC82dRQzNUklw7nraFFjwm66MoC7jQf01hQEhv3vYMWUoSh0IVMKXNM4ohR0JvTko+MZxs/eKYlSJqhRCgokEgqUllAs7Zmo+ou8O7Zl4hE+ZImnIpKzmtQA0U46N4v1is47EZlMmiE0A+J6mIqwbb3sViQEEqQCXJbNXkC7geED7v4MTJgUc2RJqXA4rsNfGIHCSDMWEhg+psOsX7Z0pCEoQio4gaPbmNbxQzNlrlhSUcaCTSmYM4sWCviLgxDnEozFNUmr5hlLuNSCTqXcmuvEFWpSM4a9EvlQ1X1NANaxGbRwSSBYvpU/i4aC9g4DCCoieaDzDuX++LqJOnU01YZmdWcB9XT/a2tQG5A5uZ+GykhKlANQOzcLAh6N+3hDalTUGozjUiiuVtLddB0gH1KFACOrjoxelBUuNADrLh2UelA9GOrkuAQDTO4s6Fj77QPh8RmVwmv4So6nmf1MS+hOsPy1A2AKrsS72IBcVdm/8AUV1cHMwI7tXqSHqLuXr3Zj1rkN8/E3Nl6N5ZC9iGpq7eaugj0lmeoDOxuBfzIQaa9rW5hIB1dwb3Bqemqu1P+UcgIBhSMp5F/A6VBIJv6uY97JGXjpS4dXWj08v7w8KWzjnQBm5cmQU+fJoisfOcsNKXevz8YCY2Ltv7LMzSFrH4kkcCuikg8tbxd8NtgLWZksslYZafwTEsQfFga6iM1lYfhb71PGoDDr/WCcPjTJmFjwl+mtDrp74mD6o3b2j2+HRMPeZlfqFD6384lIwjc/fg4aenMSqStCc6RVqkZwOYHqKco3OROStIUkgpUAUkVBBqCIrJyMX+sjLdOB/VO90qNojIPrCJdOC8ZzekqAwJSGvFh3OnFEzgIStQYLLEIoXJSaFwWDxDYtFY7koKQ8B9G7CWShPGVNQuliSzOKW11ibQoMCWGV6NrzfwjB9jfSFOkCWgoCwBR1KcEatqSzV9kaqjGrn4dNKrSVPmCTRmIBDAF2rpATaV1bM1qam2vr6R6nBggi5L05gmhceDxGKQpOZROZZSHS1NeVqk2qwgnYeKXwIUGWkAOTegJf508YCTkyR3R89fP4Q7MGjt8/0jtRs3jf0+MRu2EzSU5DdTeda87QDyxWvMt05QJOlJSrODc1D3c1NTpceYF4Z2zilycOpQAUtLG9Lh4hNs7ziVJKpmUTTLzS0KLZiA5FAW5B+nkFlnTAkgAcvZVx86QXLw4WAs0ILj3PFJ2Hs5W0pUlc3GCUsErMuSU5yFJSwOZ2qDQDWL/s/ZaZKSlBUxLsoksdamz8rQHz19Je1ziMdMANJKlS0vTuliTQO55vbrFdTKqD8mJTfPCrTtHFhYYmatQ6pKlZT6CAcKHDcj7KQHiJYU4PrCkSZiVOhwpOoo3gYkJWGDEuRy/s7wSiTRwGb5+fhAOSd8MUiilBR/MA/qBWFEPkqaQoB3beJWpcwlRKps1ZJNSwUQSTy1fWkV2aeVol9sziJszMKqUph+FLkC+voQ0DbMwBmLFHAIf4CE8VK7D2WOzzrcE+VLB6gtzA58osEkpocwHMZimjEMVpZ2Uk1MdYLZpYBYApVLGhNg4Nmpf3CDkygK5lEgF6BQoEl3Jpa16RFCy1gpFXoPvFae7Sq1ZQXY5Wcco8nIZRa70elnYZiKvkolQq4ZBvHWJ4EFSVqWE0IvRhRKj3VM7ZWiMw+2EWIIJFHYAhwamqSOGrgVuF3gOsZhHcUBtXWl8poXymo5hi4ypjinKfAWoeRIYk8j04hZ+KcVMdF/AuRYISDXNUFPMWqoDhAE3DEqOvjlL1Da8gLXz/m4wCmYVFlJtXMEkKoFA1Dfha9a2LsJNzJUULL3yqy0uxozA1V5pT4E/K1Df9N24dDqGat1JD9xQ5xUoKBCu7+k9agktYE6O9WHcoEEwpGVQYj9POrU0yU55E84SK0bRmp+kVB/LlfquB+1VLIExLpBoW8Cx9BS9PV4pDApIYtcJ6gd49G/5jZoBYhTuSxAq5BLkVPe0L5vAgRH4ZLkk3Hq5eHMZNSaJbqWA6+/2AR5gXFSb8x5V9fdASeDli5Fgblw5LJdhUAuW8PEt4nDg6NyqOrA1vQh9WB1iTGFOV0VNCXcg8k+JozOS3KAxjE/mQz/AJk0UDcdUUcVYVgBMCpTt+EM/S9aGlWjTNx98ZuFmIlrVmw6jxJLnsw7Z0GrB3dJOlHNYz1KGnBjRVARY1IBFqtbn5x7MnvNQmwFeQ5BtbDXoIJX1hLWFAEFwQ4I1BsYyX6frYKj1nWvaVbrGkbroIweGBLkSUVu/CIz36drYMakzm9JUEYMVfxBmFHp8nWC8asGoPs90GzdlZnzM1/C/wDeBEYPKpKVVSRTp6XgIxiK/PjFu3K3pMlRlzApaVqSQKZgoXIOrsHfkIgMageAGnxMR5RVoDb5u9uHKkiTNllS8iVDMCp3LgB21Z4lZW0komBZOQVBbLSpIKswcUfWtaR8+Il3iV2pvJOmy0y1TCQLgAJDNlCacgDXr0gPouTtBKE9otaRKAKlTCoNl5g2aOcHjEYs/wAEqKEKUkq4gM6SAQxFdYwXd3YGLx65Mp1iWsKSiZMzGWAgAqCXopgRwjn0j6O3SwKZGHTJA4pXCss2ZTB11/E+bzgKjv3jcRhJQySu0CkkKVxHKAANLGrxiW1tvzJwZaswDd4B2SGSSRY1Ltq1I+sZyAQxD1F2iExO52AWQpWDw5I/7tOvlAfLU2cgLBQ7Bj1B6eEXzcz6RsbJaWArES8z/wAUnMkUomYS4HQuB0ia+lfYMr/EJDISlJw/ElIYUWsJoPSOtl7vScqVJSAUnzBYWraAre/2I7fGdsUlIXJQcqgApPHNBSoDUERXpCGOZqB9Xp4axNbQOfE4kmyZq0B3oAtSqepgEps1a0br19ICURKAaoNH58tNRDnYlww+ekC4ecxF2uDrR3aCJc4P3vnl40gGsWyVOKA+/X3woW0MWhKmJB6EinkYUBWZ2GM2etL1K1Ek8nNetIs2DWJYCUJypDXIAq13u/Pm9ofw2wpaTiJgUt3NyG1LM1qxI4zAiXMUhJPC1TlKieFTkkaFRszvV4zsaRqV5lBINLqIzL4UqBY5TlsblhzMSqlZEhq1DmpSxzINJbS011KnqwKofwmx0fbOydRBQVZjlJcjNQEZBXUJegjyTs9M1U3MVOhC1gvmLgJLcYIAfVIB6xNgisIv+GtJ8XHgQ4ABDDK54aCqlARW9ooKWr3CQWYUFSaVrWv7RcsHs9KwCSoZkTFFiLodrg/iPUaEGsR+1djoKXKl946j/vOn5B8gNdgr2Fx5lKZRIQRV81DUOANAS9Ki4IMTSFOPu17vFKN26BxUdGrQK4Ql7GQpgSrUfdr7Odf6Uid3e2Kky0jtJlFBIPA4BK9cumVg+ilCxIi9QQqpYINnu3A96C3UOW/E47wAyk94AXo9DoHL3bKnMa6pL0EyLh/gyMoVmWCw/BrLTM1TWpauiU/hBAmK2GgAkKVQfk/7JKr5XuT6k3rE6gq5YpNiGqDkuTQelX5V1zxHT9mV4Gb83Q105kDS4Goe7YvYctBUQpfDnYcIHBlbupH4yfEA0LuEjZKC9VUYPwl2TMNXHNOlKkWpF6gqY2aSriWnWxfnyfX5YgkxWHAGUpYaOAH58SuR9GJ0idxWx0JUniWW5nkpSdALhLnqTHknY6CQcyhw/l/LzT8+sOoK+cKK8a2rQEkMXu1qDnZJejR0gNw6VpcDxYtpqaBKnvFgmbEQAniWagVy6lQ/D+QephHY6HHEqoH4dSPy/wB3Lw6ggZc9lpT+ej1YlwfEF69bXjooadp3RRyfbB/+CIzg5l0I1Gh8H0g9WxZeZRdThquPzdIdRH0Pu7OSvCyFIIKTLQxHRIHwjPvpwLDBnkZvul6RKfRICmVOl5lFKVgpBLtmBduQJDtzeIj6d/8AZ4U8lTPdLiozMqSQTWg87qFKxGqxGdbAUTQ3reHZgdMup4gSfWHMBh0iXmFx+7fGABx6QQWu/lAPZCgtSJlaAfX30gGZYeX7wD2ytnAkOL/IaI7FbMUZ04AUQa+YcRbNgVXKpdjBGzwFYvGJIDEZvMJAHlAXf6H1E4JKV97DYpkfomJSn3rV6RpixlUFPQ0P/wCT6lvPpGb7hjKcYkGnZBXmhS8pjUCgKSxDghjAeKEIxzhy6Ek8h8IcMBnP0gYUKxkg/eMlXsW9/MwFgZYSoGlKe81Gtomd9ltipA5y1e8mI3AJClBxzs/zrAZxiUDtsUXviZpp+o+z94j8VJNWr809REvLQCtZ/FPW/mpbtEbjVVPn7B/WA5kklJGot8+TecdCUuYEpSyUtxK1Hg/vjiUtiQPwv7CYlpIoPAwAmF2alIYJzHUqqelTHkSUtLkv74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292" name="AutoShape 4" descr="data:image/jpeg;base64,/9j/4AAQSkZJRgABAQAAAQABAAD/2wCEAAkGBxQTEhQUExQWFhUXFxobGBgYGRkaHBobHhsYGhoXGhkYHSggGhwlHBgcIjEjJSkrLi4uHSAzODQsNyguLisBCgoKDA0NFA8PFDgcFBksLCssKy4rKywrNys3LCwrNywrNywrLCsrKzcsNysrKysrKysrKysrKysrKysrKysrK//AABEIAKwBJQMBIgACEQEDEQH/xAAcAAABBQEBAQAAAAAAAAAAAAAEAAMFBgcCAQj/xABKEAABAgQDBQUECAQDBAsBAAABAhEAAyExBBJBBQYiUWETMnGBkaGxwfAHCBRCUmJy0SPS4fEVgpQzNESSFiRTY2Rzg6KjssJD/8QAFwEBAQEBAAAAAAAAAAAAAAAAAAECA//EABoRAQEBAQEBAQAAAAAAAAAAAAABERIxQSH/2gAMAwEAAhEDEQA/ANxhQoUAoUKFAKPI9jla2gOobXOSLmAsZi2+AiPmKUrp0jOriVXtJA5mBTttLkBJLRG9gSoOx6cvGDsNgku8TaYcG2fyH1gqVjgbgiOPsw5CPBIA0pDaYME4R0FjmIATKrd49mSAfDlDoxIQoDwxKQxJUOtx+8FgxqXUewoUKKFGR/WB2riMPLwhw86bKJVNzGVMWh27JnyEPc35xrkZJ9YJAMrC83mt/wDFAZAN9sclDfbMU554ic//AN4JwG9WOIUTjMWaa4id7OOKpOLqbygwTGpZxAH/APS/H5v9+xbPb7RO/nhzE764893GYoeE+d/PEGhYc+bPDRA0gJtO920Sw+3Yv/UTv5ofO820bDHYz/UTv5oB2LspU1QYFrfvGlbv7rJTVaSfK49IClSdtbVNsbjDb/iJ2v8AmgqXjNrs/wBrxhY/9vO/mjYMJsOXlBCWYWux0I9kSUnBpqFJCmZjrTSkBhZx+1h/xeN/1E7+aGf8Z2oH/wCuYynPETv5o3iZsuWAphca+yGDsuSW4AVNY+VSBcwGLI2rtN/97xgHXET/AOYUgFW9+0Ekg4vFOP8AxE74rjeJWBSxDINdUilqBg5pFP25uTLnKUpEtQIOhZ+gLU1rAUFe/WOH/FYglq/xpl/+asMq34x5SR9rxAJse2mj04nhbV2IrDqLpOXlypzaIbH4YUKH84CVTvfjgr/fMWen2ic2n5/GH5e9uPUaYzE/6icGtpm+fOK7Kl0r7KUh+SS5GgrbUPer6wEzg98McAf+u4i+s+cfR1x5ED2bB8oroSKUHM9YUB9pwoUKAUKFHK1MHgOJ04J8eUBTpx848mKuo/PSBVzGrGLVLs65lGOJinLJ7x9nUxyJtTmN/Z/WH9noAAUbqr+3siKcw+HCQAxJ1PPqYKTLPSPUqEOAxBy0dtHkJ9YDiYnlQw1MV5GO0cV47UgQETPnqQVVoQ46ER1sXbGedMkkVSAoHxZx7ffBc+QCIhtk4USsW5PfCmPWlPQRqItkKFCjaFGL/WRnFKMC2pn+6VG0Riv1lEujA/qn+6VAYfIS6gTHeKmOaaQM7Q/htSYAd9YltlbKVNIA1+bxGty9kWrcSQpU0XpZvMU0gNB3W2GmSlyzhiSW5Xi0fZk8PHY1IuKdIYQFKuQAkMWSMxtZ/SHDIURllfwwXL/ef2inJoCTw2LRRAIdQIfmU/FjBqZ6QCT1YxGbM2SJXUjw+fkRKJlilIBLmAitm/ekMpmJYWc39/pBBR6w0pHQQDXbIBAcZjz+GjUglaHo9OggOZIIJKadWHxh+TNZnPKgrAVneTYSJqSzFVnb384xzeDAqlTShSaPe9qMz1sfWPoubKBDAC9ai/OMv+lrZCytC0poU1IGouHAYP5a8oDLZ8uluh5ax5gA6iNT6HX4Q+qUUpJejEDwtZ/CB8M9K+w16ddIAmVIAcLoX5A+VdGY+cKPUoJAcp81KHTQh/7woD7IhQoUAoGxcywgmIzGzWKlHT9oloFxU7iCdBf9oExWMCa+nUwHiJ7VOvy8QeI2iZs3s0X66AXPjGGk6nEGYaefnrEtLmDKE0FGEQeEHZyiBcEv1NoNw87MskAHmnXxgJnCqOsFAwxJWCIeBiD1QhTLeUeiOZhoYAaSuCM8Q8mbcQfJXRyYByator+0lKBC0CqS48qtAm8G9yZK8iZS5oF1IsPOImXv/JJZaCEfidyPEXio0zCzwtCVpsoAiHYqm4+1kzRMQkulJzILvRRLjwevnFrjohRif1l+5gf1T/dKjbIxP6y/cwP6p3ulQGGpQSHa0OywyFaPBGDPDUWFucMTFjKoQHmEQCWar8413cbZQlywSSCoOn5BjOt0NnmdOAHPp1jb8BhAiWkn7qGA9mg+WgFhsGkvNUl1AslReju/sibwMlg51iv4THmYuWhPEEgl7BRNPSkWXDqHWAKQBDyfOB0mHM3UwDmSGp0ukOhUNrVADJSax3IXUgv0PwMJZjvCqdRpoxpqH/eAeVLBbnAm0dmJny1yF91YYXIB0JFHqBR6xJJQ7A8vQiG58tlU1FucB89bzbEXJWpBSEhKiFXAcHR7hg/gIgFYMBSQADRyToOtKVMa99KGAE5jlZRYGgOa731a0ZyrCuVDKM7BmcEJvzvSrg/uERg2rxAW0Ueb2f4eyFB+FQoFWUId65lkeWkKA+tIUKFAKK9tafRQ019v7RO4iZlSTyEU/auIZKieSj6WjNWK1tvaXCpTsxpWInc/FBWInqJ5C9WJJPuiP3hxlGBcBj8+UG7o7CmIlmetWQKBJfUGw84irOrFBJUhRo/N+E6+FYkMAWbUCxe3KuoiNRstZAKgCkWrUDlWHtlyOIlIKQDVifPxgLfh1uAaN1glK+X7CInDKVUZvjHaZnMqI+dIgkxMc0jjEzglCj09ukNyVUeAtozcwA5n2D+sQCYebwx7tHHAJysYkcLIBSIhdtbE7RRHaKAVoB7jGhFSsScRMEmQUpCaLW2YDmANVRW9+93cLJFJwE1VSFqGYnmUiwpyi3J2J2CSJalS0flv1dV68wxikb47FlzFoVLSlKqp55ypgCTdRB5nWAtf0Oz05ZqXqyWOhZ3Y86u0abFJ3T2MnCSESRcVUqxzHX55RbMDiMwY94X69Y1KlFRin1lUOjA/qne6VG1xjH1j+5gvGd7pUVGMSUgAeEBzlNTqbwbMogGAJhJuIC9/RItp55pL+TVr6RsmImIZiwJoA7A9KRhf0bLUjEOEkuGoDa5NBW0aRtrbiMMUqnkkEEgAa0athWkBIbr4JXaT1qYhSwE8gALDkItAwgenn/SMg2N9IykTR2zlD1NKDoOkaOjeOQpImImIUkjRQOjh2saG8BOIR8/CHcotEBh95JCqhadaEgH0hzC72YVSsqZqCqzBST7j08YCdIaGFKjo4kKFK9aQNPmN1gO1Tajy0j2SoFPI9OmgPnAiFPcVMO7PmUDF2DFxdvYT1gDZGKIBc058q2h4zLqLsDy0geYjSjEa2LPfyjmROVrwkUZvQ0084ATeLCidKUDVkughgXcOATZw/pGMJWmTNdKiXLFJoCWuQD0Dlg7Rt2NDhgQQxBBer8iNYx3eqWJE4sSC5ICgWuapevugK7tIfxCym8UlVNO7bzhQ/NWqmSYEsGLzMtXIoQCD/XV4UB9XQoUKAA2zOyy2F1Fvj8Ipe8Uxpam0TXrFq3hn5cvmfn2xn++GOaVTU6+yM31YoOMxIM4AnhMwPpQEAjw/pF9kbXFMxPCkqa4Bo3i0UXCbME1WZasiQSzc6fPWLP8AZkslSZiS4sxD9KH4QVYFbflryy8wDips4+WiYwe1JAT3kgU1vFBwWzFKUAoKS3CFMFJKWsSC4L0fUQ3tqT2VEJXNdPeCVAA6jMRXyhg1ORjZQBIUD8YPkYoLS6YwvZ85SlApE1Kg7pZRTXqAw840TcuaGIUqr1STb16RLBY52NCsyQoOAdLe2InGTmWkO9PawjzFiVKWtllSlVI5DXzpFcXtAmf1NSOT90egEBesBiNINmMbxXcPiHqIKl4k5mBiAzFJZJDEiKVsrAiZjgtSDlRVyKZrCnPWL1LmOIg95tpIkDM1Ry1OgpATE5YjyVPIUFDQ16jWKxJ3zwwTxrA/UD7wIkcNvJgplRPRT8ze+H6i7JU4cRi31kzwYD9U73So13ZM7PLSod093qND4Rkv1jg6cDTWd7pUdEYxNXwDwMDThblrHc8ey9YaAzGju/oIC37obUMkLEts6stdWDu3K4PkItON2iteGy4lFyOKhNWofURDbu7CAkiYt8r1Lnlf2xM7ZUMiM1UqKsxDhWXLRvwtQ5n0gKSNlzpipkqQy0JXQcCVEGxdVfm0SEvdrFYfESZag4mTEoChxILkBinXwie/6JlWRUpM0ghyQU0J0L6fvFw3N3YMlQVMIKklwKFiQzk6libUgKXvfuHOw4MyWorRUkChA6AGo6RWd3trScMvPOw/bDQleXKw0SUl/UR9GYmTmoWa1fjFenbEMtYMrKEuCxCSARZn+aQFWwm+UpKwkhclRoEzAWJNw4pQEesWrC40rUAU6DQ+jvEmZKZiSmclCwbpUlJSfEGhgPBbFlyiezGRGiATlHUJdh4ANAPBYcGG0TezWaAgqcaMSCz0twqh/KxFRAExCTOJU5BAS2lCSC2lz0LwEmZrSybOCWNK3/eI7a220oqVAah7AghgSLvp4QHtHaZSTme/CK1FSGSHegNfDnETiZSJk1ho5odPvClri9LQFxlF2FCL6/GKH9I+CQUpVdRpy1D+HxeLVg8e6UKAKiSGFi2Utf3xHb7SELwpdJJBSHBa/eZqt10gMWGKADKKejk/BN48h7EYLtapBDOCwUX0+6By1FeZhQH15ChQoCsb6TGSnmUq+FfbGTb2YpRSgaOXryq/W8al9IDhAULBC/XhpGJbyz6y08iT7BGfqw1hMbwZQWJUffSvrB2H2qQT4U6NWKT9tUgcwa9IJw+1lBIJAaLitbwe8GGRKDlWdQYDqT3iW+Wh3G7wyVTZYCnSSQB6AOPWMd/xclQU1OQOvOJg7WQcqn4gczEN4h7e2Jg2zZu1JAISACSH9rNBm0sd2aHQwUSGLcyYxTCbSQnKoTgCOtdaUrrFp2TvOgJ/iTHSdXJcCo9D7ogu20J6ezM1aUhSUqctQ2IPuipbGSV8agMyiSfE6RXNub0GaeyQoqQ9SRlGjgDkWvFq2JNGROh5RRYJTgQTJVzgVKw3lHuEmO41EQTKZzJeKzi8MnEzAqYXQkvlGpHwg6ZP4YrOHxs6bNUiTJVMRLOUqSUJc8hnUPZASm9O7WGXh5k1MpImgOFJJSXs5ALGLrsHdfDSZUsCUhSglLqKQSosHNucUrDY7FZhKXhQhKiBxkKFbZlBVPSNNwUoploSWJSkAtagajxYlPANGMfWR7uB04p1fKVG0RjP1ju5geeac3pK8o0jDFK73jHmFoseMcqsT1hzCIdQI5wG0bprAw7dOfQXiO29PlElpgQnLVIJU5LAgNf+8EbvBYlIAazl6UIA5wBvVhQl0ywgKWRmJDANxGyaqvXwgNCGKTKlUFAHYdKw9u3t6TNlZzMSFB84UQkpVdiD0byY6xS9q7clSZIRmK5hSzF0pcMFAnkHqaxnO0cViVTFTSVJK68NBkJKRTWzOawH0dJxCJnEhYUOYII9kDI2mntDKV/lUbHmB1EZDuNsNXaywuat1ssITNWkZRXjAId2s+tY1XFzJfZnMMoQAbW5t6e2AlWFw0NYgwDhMa+tqPD8yZAMzIglbT7Cc6kMkooQHJa5ZvE9cp87BMkEpZNCfZ81iLnGXMPZqopgABcMFG/LvW6wHGLw0pdVFKpZAc5jwkkcN3T4RXtr5MDMmLU61miLDNWoagKmNzyg2XgHUMkzNlJUVFCBmRVOVY1AWgcVCTWwiv787Vl4pK5H/wDRC01cZSW/91FC3IdYAvZsxUrNnOXMvhH3cpOZ3sHVz5GJraC+2kLlIVmCy78hRgKsW5uIqO7s5apRkzC5OaiiCCCEhKjzLpJ5h7RMzsQpEkCWoAGhKSOjBr2eArErDLlKUlCBYOTMuA7W1bSFDyJhc1UlqcNXqekKA+lIUKFAVvf1D4VXj7kqLeyPnreNZzId34ifQAegj6O3wlvhl/NwR8Y+b94iVTEtb9wD8In1YrnZ5lZevoLPFglbElAjM5BbWz0cN3iDpqaaGBsLg8oTMP3iG8Hck0oCzUiYnAZQxoxLN+oEfhP+zFqMkj7pK6qKnbHlmoJDtYhrAsHNRUMf0/io2jBKld4Z0P3kguLlwNQRXyPIwbNWzs7uaXu9bkvx9Xza5uNIx3OoPUg1ym9Dy1OhBJylQTey9hSp4zFOZBY8BAWNMyFN6pUG8IMm/R8occhfbIFSkpyTE+KDfxBiG2XtJclYmSSx5MClVyUqTbzHlTKDp+7G+2EmsiaBIm0FTwE34V6DoaciYzRnE7YrDMLiDtk7SKWB+fGNZ2xu7LnOpPCs66E9WjNd4dhLkKJUgj8wDjxcU8omiYlbXBFFfPnBmz8WkqVXR4pqEkeMPoxS0F/kxcFuE7MCIN2XhgkFKU3L0Gp1is7L2gM1WEXDC7SlZb1iAJGJnHFy8MGZXeKgSyR3mPNrRoyQwaKlJUDOkH7+engxzD0eLdGoyUY59YlsuCfnO1bSVGxxiv1lO5gf1TvdKijEZqTmpof63iV3e2YVzRyeA0IBSLPF03KwTrBbUW5QF0l4NQlAIqUgEJ0LigJ1FPl4pW9ONURULTlUsA6KYgKJrVAsPN40XFJCZR4MqWBPO4tzP9IzLexS6OMrZjpxVYqBdhwkmrawFRxmLUo1Ob9rQRJ2riJgTKSVLLFKUpBJYvwgCrVNIWG2UqYSCQkVqpgPVRA9SIsOw91ZwmZ0zOyLnKoOCQxIKT1GnKAitn7Un4WeiYtExLGywQ6RQirPF/2Fvgl8s1SSicMwLjhDqGRYfhUQfUB6QDL2RNISnELM7OkLYj/Z1X3i1+Ea3GsR21dzuyT2iap1NspFS5NGb3wF9wmLS6cqrqd6VfLzFE1BMWCTiDlc2c1LGw6C+reMZXsWVOlFIXmShRcliAfxBz0f29Y0XY6FHhCiEuxSxoX1JfkR5+MBLJxJCqkAAEBrliQ/XQjnAW1SWllhlIAVRzxOQQQxuBBSEKTUAqJAOVg70tpp7oWJnEJAUBlNFEuwCdCLMXNTZxeArOO2eJYM6YSoolEqRJYKIsMqFfdNHzPUAVvFBOwjMT2qSBLBLBXfDrWcpAuaAPGyS8KkF01BoLkNyD+Atyiq72T0oKpeUJzI9QxLlhoWudRzJAQcvZyVqlkTAghs2U0cNYG2vSsE4hgo5DmUHqWo2jC5rQ+MVQFlOlK2ZQDkWp7K++1ASMNiwe8A5cCoA6OWY+fWAKxCspbMhOpzKSl1GpZ/m0KO+zSUpolJ1zNW1RlPv6QoD6QhQNtHHy5EszJy0oQm6lFh0HUnlEXs3e3CzyBLmVIJSFApKmvlChXwvAOb3FP2ScVGgAV6EHTwj5zmZZkwlwUpJHjoAY0T6VNtZkHIskiikpzsw0dNH84zLZGPBSz8YJvqkkhhQ2fneukT1RmKXw5S1HYFmZ2e4bvMbWajkgFCgEtmsz6sAxI7z6KP+UGjDIeqWSkEcgA1KNlp1oGFa0qaLAMssVaPro7Vr/5gsT42VFVyZhYv53bTmCXoR1rS6SNOB0qCGDdQwFKfuDyJdxRGtzU27reIdgVUp3RZuD2hPF4kkHS5OYNcLv1/PAC/ai+uta9bve7/AL1cxGIBvU1pXp8T8K1zC9i2nQ3DEEDk70PV+ZorqVJBFfg7UOh8dfYzBcd19+MRgiEKPayHYoUapBNMiiXFKtUH2xquxt5JGMllUhQmp+9LUwWj9SD4fsTHz+oFwzkMQ1buWHrz56GgHwmIXLVnlqUiYCGUCUmxIsC4aJYN82lu7IWCqWeyPK6fApuPJopm2sGvDh1oeXbMmqenUecQ+A+kzEJpPSJqeYASr20JrYNEvL39w0wFLlGahEx7a2cH1iSWCtTtqpJJSPBot+5+6uLxaDNE1MlDsHdSqNoP3g+Ru5g50sTU9llIKj2WbqK5F6agRd91dp4cS0SpbAWT+E9A9QehHrBD2726qMMc5mLmzGbMtmHPKkWiwQoUaQoyj6eNmGcMG33TO9olCNXjGPrI4laEYIJUUuqc7FnYSuUBl3+DJlqeasJFfltYte7e8GFlrCEqKl0AZJYm1C3WMsUXvBmyZau0QpNwoGxJvdgC8BuyZqZqVKQc33XL5QauG1P9IFm7romMqY5UoluEOXSwZ7AXg7d/BD7PKloopLBZZTFQAzEDUU1iyIwxAcqJUlhRqnU9Km0BWZO7MoJKihJyEtwpswGWlzdzEonZ6Eo4WSQg6ClFAP4MbRKYlfdLuQGbr5RETEKC0hWY5QpRqwoQocw5LAAmzwDuD2OkLUA5oAX0IrYv0PmYPnbMB4WDG46n+8OYSaanKSajnzblyIg8JDcWo6wFa2ls1IlKIRVJF9ACTTxzF/EwLs1f8Rlmkw8I1UlyEmhoHWBWocc4nZoJUU1AINCOjGoPg0ASsJxurMpqpZjokajV7dPUCMOkhYS4tw9SSRfp059Idn4VRdIUQhVQU0UHIr1j2QgkKS9D3SKNRgAdbGHs+Q8RLhtRUOAzMz9PCAGSSClCn4gf8rXZubvFR3+xKVrTLlrTnZQqeRtyzfOsT+828ErBhKiQCSSkEm7KYKy1AodGo0YPtDHGYuYbBcwzGFgok1HrXwgLRLRMCS6WJAAoLPQe7xJiLxALhIZgOYoPDzFucN4LeWagBCwFpYXAfo5184m8DLl4pP8ADUkKdyCGNamguAWZnsYBvZQC82dRQzNUklw7nraFFjwm66MoC7jQf01hQEhv3vYMWUoSh0IVMKXNM4ohR0JvTko+MZxs/eKYlSJqhRCgokEgqUllAs7Zmo+ou8O7Zl4hE+ZImnIpKzmtQA0U46N4v1is47EZlMmiE0A+J6mIqwbb3sViQEEqQCXJbNXkC7geED7v4MTJgUc2RJqXA4rsNfGIHCSDMWEhg+psOsX7Z0pCEoQio4gaPbmNbxQzNlrlhSUcaCTSmYM4sWCviLgxDnEozFNUmr5hlLuNSCTqXcmuvEFWpSM4a9EvlQ1X1NANaxGbRwSSBYvpU/i4aC9g4DCCoieaDzDuX++LqJOnU01YZmdWcB9XT/a2tQG5A5uZ+GykhKlANQOzcLAh6N+3hDalTUGozjUiiuVtLddB0gH1KFACOrjoxelBUuNADrLh2UelA9GOrkuAQDTO4s6Fj77QPh8RmVwmv4So6nmf1MS+hOsPy1A2AKrsS72IBcVdm/8AUV1cHMwI7tXqSHqLuXr3Zj1rkN8/E3Nl6N5ZC9iGpq7eaugj0lmeoDOxuBfzIQaa9rW5hIB1dwb3Bqemqu1P+UcgIBhSMp5F/A6VBIJv6uY97JGXjpS4dXWj08v7w8KWzjnQBm5cmQU+fJoisfOcsNKXevz8YCY2Ltv7LMzSFrH4kkcCuikg8tbxd8NtgLWZksslYZafwTEsQfFga6iM1lYfhb71PGoDDr/WCcPjTJmFjwl+mtDrp74mD6o3b2j2+HRMPeZlfqFD6384lIwjc/fg4aenMSqStCc6RVqkZwOYHqKco3OROStIUkgpUAUkVBBqCIrJyMX+sjLdOB/VO90qNojIPrCJdOC8ZzekqAwJSGvFh3OnFEzgIStQYLLEIoXJSaFwWDxDYtFY7koKQ8B9G7CWShPGVNQuliSzOKW11ibQoMCWGV6NrzfwjB9jfSFOkCWgoCwBR1KcEatqSzV9kaqjGrn4dNKrSVPmCTRmIBDAF2rpATaV1bM1qam2vr6R6nBggi5L05gmhceDxGKQpOZROZZSHS1NeVqk2qwgnYeKXwIUGWkAOTegJf508YCTkyR3R89fP4Q7MGjt8/0jtRs3jf0+MRu2EzSU5DdTeda87QDyxWvMt05QJOlJSrODc1D3c1NTpceYF4Z2zilycOpQAUtLG9Lh4hNs7ziVJKpmUTTLzS0KLZiA5FAW5B+nkFlnTAkgAcvZVx86QXLw4WAs0ILj3PFJ2Hs5W0pUlc3GCUsErMuSU5yFJSwOZ2qDQDWL/s/ZaZKSlBUxLsoksdamz8rQHz19Je1ziMdMANJKlS0vTuliTQO55vbrFdTKqD8mJTfPCrTtHFhYYmatQ6pKlZT6CAcKHDcj7KQHiJYU4PrCkSZiVOhwpOoo3gYkJWGDEuRy/s7wSiTRwGb5+fhAOSd8MUiilBR/MA/qBWFEPkqaQoB3beJWpcwlRKps1ZJNSwUQSTy1fWkV2aeVol9sziJszMKqUph+FLkC+voQ0DbMwBmLFHAIf4CE8VK7D2WOzzrcE+VLB6gtzA58osEkpocwHMZimjEMVpZ2Uk1MdYLZpYBYApVLGhNg4Nmpf3CDkygK5lEgF6BQoEl3Jpa16RFCy1gpFXoPvFae7Sq1ZQXY5Wcco8nIZRa70elnYZiKvkolQq4ZBvHWJ4EFSVqWE0IvRhRKj3VM7ZWiMw+2EWIIJFHYAhwamqSOGrgVuF3gOsZhHcUBtXWl8poXymo5hi4ypjinKfAWoeRIYk8j04hZ+KcVMdF/AuRYISDXNUFPMWqoDhAE3DEqOvjlL1Da8gLXz/m4wCmYVFlJtXMEkKoFA1Dfha9a2LsJNzJUULL3yqy0uxozA1V5pT4E/K1Df9N24dDqGat1JD9xQ5xUoKBCu7+k9agktYE6O9WHcoEEwpGVQYj9POrU0yU55E84SK0bRmp+kVB/LlfquB+1VLIExLpBoW8Cx9BS9PV4pDApIYtcJ6gd49G/5jZoBYhTuSxAq5BLkVPe0L5vAgRH4ZLkk3Hq5eHMZNSaJbqWA6+/2AR5gXFSb8x5V9fdASeDli5Fgblw5LJdhUAuW8PEt4nDg6NyqOrA1vQh9WB1iTGFOV0VNCXcg8k+JozOS3KAxjE/mQz/AJk0UDcdUUcVYVgBMCpTt+EM/S9aGlWjTNx98ZuFmIlrVmw6jxJLnsw7Z0GrB3dJOlHNYz1KGnBjRVARY1IBFqtbn5x7MnvNQmwFeQ5BtbDXoIJX1hLWFAEFwQ4I1BsYyX6frYKj1nWvaVbrGkbroIweGBLkSUVu/CIz36drYMakzm9JUEYMVfxBmFHp8nWC8asGoPs90GzdlZnzM1/C/wDeBEYPKpKVVSRTp6XgIxiK/PjFu3K3pMlRlzApaVqSQKZgoXIOrsHfkIgMageAGnxMR5RVoDb5u9uHKkiTNllS8iVDMCp3LgB21Z4lZW0komBZOQVBbLSpIKswcUfWtaR8+Il3iV2pvJOmy0y1TCQLgAJDNlCacgDXr0gPouTtBKE9otaRKAKlTCoNl5g2aOcHjEYs/wAEqKEKUkq4gM6SAQxFdYwXd3YGLx65Mp1iWsKSiZMzGWAgAqCXopgRwjn0j6O3SwKZGHTJA4pXCss2ZTB11/E+bzgKjv3jcRhJQySu0CkkKVxHKAANLGrxiW1tvzJwZaswDd4B2SGSSRY1Ltq1I+sZyAQxD1F2iExO52AWQpWDw5I/7tOvlAfLU2cgLBQ7Bj1B6eEXzcz6RsbJaWArES8z/wAUnMkUomYS4HQuB0ia+lfYMr/EJDISlJw/ElIYUWsJoPSOtl7vScqVJSAUnzBYWraAre/2I7fGdsUlIXJQcqgApPHNBSoDUERXpCGOZqB9Xp4axNbQOfE4kmyZq0B3oAtSqepgEps1a0br19ICURKAaoNH58tNRDnYlww+ekC4ecxF2uDrR3aCJc4P3vnl40gGsWyVOKA+/X3woW0MWhKmJB6EinkYUBWZ2GM2etL1K1Ek8nNetIs2DWJYCUJypDXIAq13u/Pm9ofw2wpaTiJgUt3NyG1LM1qxI4zAiXMUhJPC1TlKieFTkkaFRszvV4zsaRqV5lBINLqIzL4UqBY5TlsblhzMSqlZEhq1DmpSxzINJbS011KnqwKofwmx0fbOydRBQVZjlJcjNQEZBXUJegjyTs9M1U3MVOhC1gvmLgJLcYIAfVIB6xNgisIv+GtJ8XHgQ4ABDDK54aCqlARW9ooKWr3CQWYUFSaVrWv7RcsHs9KwCSoZkTFFiLodrg/iPUaEGsR+1djoKXKl946j/vOn5B8gNdgr2Fx5lKZRIQRV81DUOANAS9Ki4IMTSFOPu17vFKN26BxUdGrQK4Ql7GQpgSrUfdr7Odf6Uid3e2Kky0jtJlFBIPA4BK9cumVg+ilCxIi9QQqpYINnu3A96C3UOW/E47wAyk94AXo9DoHL3bKnMa6pL0EyLh/gyMoVmWCw/BrLTM1TWpauiU/hBAmK2GgAkKVQfk/7JKr5XuT6k3rE6gq5YpNiGqDkuTQelX5V1zxHT9mV4Gb83Q105kDS4Goe7YvYctBUQpfDnYcIHBlbupH4yfEA0LuEjZKC9VUYPwl2TMNXHNOlKkWpF6gqY2aSriWnWxfnyfX5YgkxWHAGUpYaOAH58SuR9GJ0idxWx0JUniWW5nkpSdALhLnqTHknY6CQcyhw/l/LzT8+sOoK+cKK8a2rQEkMXu1qDnZJejR0gNw6VpcDxYtpqaBKnvFgmbEQAniWagVy6lQ/D+QephHY6HHEqoH4dSPy/wB3Lw6ggZc9lpT+ej1YlwfEF69bXjooadp3RRyfbB/+CIzg5l0I1Gh8H0g9WxZeZRdThquPzdIdRH0Pu7OSvCyFIIKTLQxHRIHwjPvpwLDBnkZvul6RKfRICmVOl5lFKVgpBLtmBduQJDtzeIj6d/8AZ4U8lTPdLiozMqSQTWg87qFKxGqxGdbAUTQ3reHZgdMup4gSfWHMBh0iXmFx+7fGABx6QQWu/lAPZCgtSJlaAfX30gGZYeX7wD2ytnAkOL/IaI7FbMUZ04AUQa+YcRbNgVXKpdjBGzwFYvGJIDEZvMJAHlAXf6H1E4JKV97DYpkfomJSn3rV6RpixlUFPQ0P/wCT6lvPpGb7hjKcYkGnZBXmhS8pjUCgKSxDghjAeKEIxzhy6Ek8h8IcMBnP0gYUKxkg/eMlXsW9/MwFgZYSoGlKe81Gtomd9ltipA5y1e8mI3AJClBxzs/zrAZxiUDtsUXviZpp+o+z94j8VJNWr809REvLQCtZ/FPW/mpbtEbjVVPn7B/WA5kklJGot8+TecdCUuYEpSyUtxK1Hg/vjiUtiQPwv7CYlpIoPAwAmF2alIYJzHUqqelTHkSUtLkv74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294" name="Picture 6" descr="http://bcreporter.files.wordpress.com/2011/02/karl-marx-adam-smith.jpg"/>
          <p:cNvPicPr>
            <a:picLocks noChangeAspect="1" noChangeArrowheads="1"/>
          </p:cNvPicPr>
          <p:nvPr/>
        </p:nvPicPr>
        <p:blipFill>
          <a:blip r:embed="rId2"/>
          <a:srcRect r="46719"/>
          <a:stretch>
            <a:fillRect/>
          </a:stretch>
        </p:blipFill>
        <p:spPr bwMode="auto">
          <a:xfrm>
            <a:off x="0" y="-1"/>
            <a:ext cx="3654425" cy="4040231"/>
          </a:xfrm>
          <a:prstGeom prst="rect">
            <a:avLst/>
          </a:prstGeom>
          <a:noFill/>
        </p:spPr>
      </p:pic>
      <p:pic>
        <p:nvPicPr>
          <p:cNvPr id="12296" name="Picture 8" descr="File:Thomas Robert Malth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200" y="3699036"/>
            <a:ext cx="2489200" cy="315896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654424" y="2078960"/>
            <a:ext cx="853757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u="sng" dirty="0"/>
              <a:t>B. Socialism</a:t>
            </a:r>
            <a:r>
              <a:rPr lang="en-US" sz="4000" dirty="0"/>
              <a:t>- </a:t>
            </a:r>
            <a:endParaRPr lang="en-US" sz="3200" dirty="0"/>
          </a:p>
          <a:p>
            <a:pPr lvl="2"/>
            <a:r>
              <a:rPr lang="en-US" sz="3200" dirty="0"/>
              <a:t>1. society/gov’t could help control economy in order to benefit all (esp. poor)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654424" y="3824568"/>
            <a:ext cx="8537576" cy="265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Bef>
                <a:spcPts val="500"/>
              </a:spcBef>
              <a:buSzPct val="125000"/>
            </a:pPr>
            <a:r>
              <a:rPr lang="en-US" sz="3600" b="1" u="sng" dirty="0">
                <a:solidFill>
                  <a:prstClr val="white"/>
                </a:solidFill>
              </a:rPr>
              <a:t>C. </a:t>
            </a:r>
            <a:r>
              <a:rPr lang="en-US" sz="3600" b="1" u="sng" dirty="0" smtClean="0">
                <a:solidFill>
                  <a:prstClr val="white"/>
                </a:solidFill>
              </a:rPr>
              <a:t>Communism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smtClean="0">
                <a:solidFill>
                  <a:prstClr val="white"/>
                </a:solidFill>
              </a:rPr>
              <a:t>(</a:t>
            </a:r>
            <a:r>
              <a:rPr lang="en-US" sz="3600" b="1" u="sng" dirty="0" smtClean="0">
                <a:solidFill>
                  <a:prstClr val="white"/>
                </a:solidFill>
              </a:rPr>
              <a:t>Karl Marx)</a:t>
            </a:r>
            <a:endParaRPr lang="en-US" sz="2800" dirty="0">
              <a:solidFill>
                <a:prstClr val="white"/>
              </a:solidFill>
            </a:endParaRPr>
          </a:p>
          <a:p>
            <a:pPr lvl="2">
              <a:lnSpc>
                <a:spcPct val="120000"/>
              </a:lnSpc>
              <a:spcBef>
                <a:spcPts val="500"/>
              </a:spcBef>
              <a:buSzPct val="125000"/>
            </a:pPr>
            <a:r>
              <a:rPr lang="en-US" sz="3200" dirty="0">
                <a:solidFill>
                  <a:prstClr val="white"/>
                </a:solidFill>
              </a:rPr>
              <a:t>1</a:t>
            </a:r>
            <a:r>
              <a:rPr lang="en-US" sz="3200" dirty="0" smtClean="0">
                <a:solidFill>
                  <a:prstClr val="white"/>
                </a:solidFill>
              </a:rPr>
              <a:t>. </a:t>
            </a:r>
            <a:r>
              <a:rPr lang="en-US" sz="3200" b="1" u="sng" dirty="0" smtClean="0">
                <a:solidFill>
                  <a:prstClr val="white"/>
                </a:solidFill>
              </a:rPr>
              <a:t>Proletariat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dirty="0" smtClean="0">
                <a:solidFill>
                  <a:prstClr val="white"/>
                </a:solidFill>
              </a:rPr>
              <a:t>would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smtClean="0">
                <a:solidFill>
                  <a:prstClr val="white"/>
                </a:solidFill>
              </a:rPr>
              <a:t>rise </a:t>
            </a:r>
            <a:r>
              <a:rPr lang="en-US" sz="3200" dirty="0">
                <a:solidFill>
                  <a:prstClr val="white"/>
                </a:solidFill>
              </a:rPr>
              <a:t>up in revolution against the </a:t>
            </a:r>
            <a:r>
              <a:rPr lang="en-US" sz="3200" dirty="0" smtClean="0">
                <a:solidFill>
                  <a:prstClr val="white"/>
                </a:solidFill>
              </a:rPr>
              <a:t>(</a:t>
            </a:r>
            <a:r>
              <a:rPr lang="en-US" sz="3200" b="1" u="sng" dirty="0" smtClean="0">
                <a:solidFill>
                  <a:prstClr val="white"/>
                </a:solidFill>
              </a:rPr>
              <a:t>bourgeoisie</a:t>
            </a:r>
            <a:r>
              <a:rPr lang="en-US" sz="3200" dirty="0">
                <a:solidFill>
                  <a:prstClr val="white"/>
                </a:solidFill>
              </a:rPr>
              <a:t>)</a:t>
            </a:r>
            <a:endParaRPr lang="en-US" sz="2400" dirty="0">
              <a:solidFill>
                <a:prstClr val="white"/>
              </a:solidFill>
            </a:endParaRPr>
          </a:p>
          <a:p>
            <a:pPr lvl="2">
              <a:lnSpc>
                <a:spcPct val="120000"/>
              </a:lnSpc>
              <a:spcBef>
                <a:spcPts val="500"/>
              </a:spcBef>
              <a:buSzPct val="125000"/>
            </a:pPr>
            <a:r>
              <a:rPr lang="en-US" sz="3200" dirty="0">
                <a:solidFill>
                  <a:prstClr val="white"/>
                </a:solidFill>
              </a:rPr>
              <a:t>2. </a:t>
            </a:r>
            <a:r>
              <a:rPr lang="en-US" sz="2400" dirty="0">
                <a:solidFill>
                  <a:prstClr val="white"/>
                </a:solidFill>
              </a:rPr>
              <a:t>The gov’t should control everything to create equality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4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upload.wikimedia.org/wikipedia/commons/c/cd/Suffragists_Parade_Down_Fifth_Avenue,_19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3"/>
            <a:ext cx="12192000" cy="6855717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780" y="392111"/>
            <a:ext cx="10963539" cy="5980554"/>
          </a:xfrm>
          <a:solidFill>
            <a:schemeClr val="bg2">
              <a:lumMod val="50000"/>
              <a:lumOff val="50000"/>
            </a:schemeClr>
          </a:solidFill>
        </p:spPr>
        <p:txBody>
          <a:bodyPr>
            <a:normAutofit fontScale="85000" lnSpcReduction="20000"/>
          </a:bodyPr>
          <a:lstStyle/>
          <a:p>
            <a:pPr marL="457200" lvl="1" indent="0" algn="ctr">
              <a:buNone/>
            </a:pPr>
            <a:r>
              <a:rPr lang="en-US" sz="5200" b="1" dirty="0" smtClean="0">
                <a:solidFill>
                  <a:schemeClr val="bg1"/>
                </a:solidFill>
              </a:rPr>
              <a:t>Changes in Society</a:t>
            </a:r>
          </a:p>
          <a:p>
            <a:pPr marL="457200" lvl="1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Agricultural revolution: more </a:t>
            </a:r>
            <a:r>
              <a:rPr lang="en-US" sz="4000" dirty="0">
                <a:solidFill>
                  <a:schemeClr val="bg1"/>
                </a:solidFill>
              </a:rPr>
              <a:t>food = more </a:t>
            </a:r>
            <a:r>
              <a:rPr lang="en-US" sz="4000" dirty="0" smtClean="0">
                <a:solidFill>
                  <a:schemeClr val="bg1"/>
                </a:solidFill>
              </a:rPr>
              <a:t>people </a:t>
            </a:r>
            <a:r>
              <a:rPr lang="en-US" sz="2100" dirty="0" smtClean="0">
                <a:solidFill>
                  <a:schemeClr val="bg1"/>
                </a:solidFill>
              </a:rPr>
              <a:t>(except Ireland)</a:t>
            </a:r>
            <a:endParaRPr lang="en-US" sz="4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b="1" u="sng" dirty="0">
                <a:solidFill>
                  <a:schemeClr val="bg1"/>
                </a:solidFill>
              </a:rPr>
              <a:t>Potato Famine</a:t>
            </a:r>
            <a:r>
              <a:rPr lang="en-US" sz="4000" dirty="0">
                <a:solidFill>
                  <a:schemeClr val="bg1"/>
                </a:solidFill>
              </a:rPr>
              <a:t> led to 1 million deaths (more came to US)</a:t>
            </a:r>
            <a:endParaRPr lang="en-US" sz="3200" dirty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- Voting </a:t>
            </a:r>
            <a:r>
              <a:rPr lang="en-US" sz="3600" dirty="0" smtClean="0">
                <a:solidFill>
                  <a:schemeClr val="bg1"/>
                </a:solidFill>
              </a:rPr>
              <a:t>Acts extended </a:t>
            </a:r>
            <a:r>
              <a:rPr lang="en-US" sz="3600" b="1" u="sng" dirty="0" smtClean="0">
                <a:solidFill>
                  <a:schemeClr val="bg1"/>
                </a:solidFill>
              </a:rPr>
              <a:t>suffrage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to </a:t>
            </a:r>
            <a:r>
              <a:rPr lang="en-US" sz="3600" dirty="0" smtClean="0">
                <a:solidFill>
                  <a:schemeClr val="bg1"/>
                </a:solidFill>
              </a:rPr>
              <a:t>most men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- </a:t>
            </a:r>
            <a:r>
              <a:rPr lang="en-US" sz="3600" dirty="0" smtClean="0">
                <a:solidFill>
                  <a:schemeClr val="bg1"/>
                </a:solidFill>
              </a:rPr>
              <a:t>Women </a:t>
            </a:r>
            <a:r>
              <a:rPr lang="en-US" sz="3600" dirty="0" smtClean="0">
                <a:solidFill>
                  <a:schemeClr val="bg1"/>
                </a:solidFill>
              </a:rPr>
              <a:t>did not gain suffrage until </a:t>
            </a:r>
            <a:r>
              <a:rPr lang="en-US" sz="3600" dirty="0" smtClean="0">
                <a:solidFill>
                  <a:schemeClr val="bg1"/>
                </a:solidFill>
              </a:rPr>
              <a:t>1918</a:t>
            </a:r>
          </a:p>
          <a:p>
            <a:pPr marL="457200" lvl="1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lvl="1" algn="ctr"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</a:rPr>
              <a:t>Factory acts made positive changes </a:t>
            </a:r>
          </a:p>
          <a:p>
            <a:pPr marL="457200" lvl="1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(better rights, better pay, better conditions, better butter?)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0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7823"/>
            <a:ext cx="10353675" cy="116761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u="sng" dirty="0" smtClean="0">
                <a:ea typeface="+mj-ea"/>
              </a:rPr>
              <a:t>Nationalism</a:t>
            </a:r>
            <a:r>
              <a:rPr lang="en-US" sz="2800" dirty="0" smtClean="0">
                <a:ea typeface="+mj-ea"/>
              </a:rPr>
              <a:t/>
            </a:r>
            <a:br>
              <a:rPr lang="en-US" sz="2800" dirty="0" smtClean="0">
                <a:ea typeface="+mj-ea"/>
              </a:rPr>
            </a:b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75249" y="583810"/>
            <a:ext cx="13195495" cy="36957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sz="2400" dirty="0" smtClean="0">
              <a:effectLst>
                <a:outerShdw blurRad="38100" dist="38100" dir="2700000" algn="tl">
                  <a:srgbClr val="2A5B7F"/>
                </a:outerShdw>
              </a:effectLst>
            </a:endParaRPr>
          </a:p>
          <a:p>
            <a:pPr marL="457200" lvl="1" indent="0" algn="ctr" eaLnBrk="1" hangingPunct="1">
              <a:buFont typeface="Arial" panose="020B0604020202020204" pitchFamily="34" charset="0"/>
              <a:buNone/>
              <a:defRPr/>
            </a:pPr>
            <a:r>
              <a:rPr lang="en-US" sz="3200" b="1" u="sng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Nationalism</a:t>
            </a:r>
            <a:r>
              <a:rPr lang="en-US" sz="32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 </a:t>
            </a:r>
            <a:r>
              <a:rPr lang="en-US" sz="36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– love of one’s people over </a:t>
            </a:r>
            <a:r>
              <a:rPr lang="en-US" sz="36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others</a:t>
            </a:r>
            <a:endParaRPr lang="en-US" sz="2400" dirty="0">
              <a:effectLst>
                <a:outerShdw blurRad="38100" dist="38100" dir="2700000" algn="tl">
                  <a:srgbClr val="2A5B7F"/>
                </a:outerShdw>
              </a:effectLst>
            </a:endParaRPr>
          </a:p>
          <a:p>
            <a:pPr marL="457200" lvl="1" indent="0" algn="ctr" eaLnBrk="1" hangingPunct="1"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Multi-National State: many ethnic groups in a defined region</a:t>
            </a:r>
          </a:p>
          <a:p>
            <a:pPr marL="457200" lvl="1" indent="0" algn="ctr" eaLnBrk="1" hangingPunct="1">
              <a:buFont typeface="Arial" panose="020B0604020202020204" pitchFamily="34" charset="0"/>
              <a:buNone/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Crimean War</a:t>
            </a:r>
            <a:r>
              <a:rPr lang="en-US" sz="28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 – Russia invaded the Ottoman empire (religious/territorial conflict)</a:t>
            </a:r>
          </a:p>
          <a:p>
            <a:pPr marL="457200" lvl="1" indent="0" algn="ctr" eaLnBrk="1" hangingPunct="1">
              <a:buFont typeface="Arial" panose="020B0604020202020204" pitchFamily="34" charset="0"/>
              <a:buNone/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Balkan Wars</a:t>
            </a:r>
            <a:r>
              <a:rPr lang="en-US" sz="28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 – Ethnic groups want independence</a:t>
            </a:r>
            <a:endParaRPr lang="en-US" sz="2800" dirty="0" smtClean="0">
              <a:effectLst>
                <a:outerShdw blurRad="38100" dist="38100" dir="2700000" algn="tl">
                  <a:srgbClr val="2A5B7F"/>
                </a:outerShdw>
              </a:effectLst>
            </a:endParaRPr>
          </a:p>
        </p:txBody>
      </p:sp>
      <p:pic>
        <p:nvPicPr>
          <p:cNvPr id="5124" name="Picture 3" descr="http://media.npr.org/assets/img/2011/09/28/Nationalism_2-c933cc104b96c52fc8fc181ec6ad98f3965b6c7f-s6-c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113"/>
            <a:ext cx="38862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http://upload.wikimedia.org/wikipedia/commons/5/50/Dissolution_of_Austria-Hungar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79863"/>
            <a:ext cx="465137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ile:Horace Vernet-Barricade rue Souffl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266" y="3948113"/>
            <a:ext cx="3974733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09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File:Batalla de rocroi por Augusto Ferrer-Dalma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47" y="3067276"/>
            <a:ext cx="6675912" cy="379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4380" y="152400"/>
            <a:ext cx="12346379" cy="4525963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sz="3200" b="1" u="sng" dirty="0" smtClean="0"/>
              <a:t>City-State</a:t>
            </a:r>
            <a:r>
              <a:rPr lang="en-US" sz="3200" dirty="0" smtClean="0"/>
              <a:t> – A city that controls the area that surrounds it</a:t>
            </a:r>
          </a:p>
          <a:p>
            <a:pPr lvl="1" algn="ctr">
              <a:buNone/>
            </a:pPr>
            <a:r>
              <a:rPr lang="en-US" sz="3600" dirty="0" smtClean="0"/>
              <a:t>…Different from…</a:t>
            </a:r>
            <a:endParaRPr lang="en-US" sz="3600" dirty="0"/>
          </a:p>
          <a:p>
            <a:pPr lvl="1">
              <a:buNone/>
            </a:pPr>
            <a:r>
              <a:rPr lang="en-US" sz="3600" b="1" u="sng" dirty="0" smtClean="0"/>
              <a:t>nation-state</a:t>
            </a:r>
            <a:r>
              <a:rPr lang="en-US" sz="3600" dirty="0" smtClean="0"/>
              <a:t>- </a:t>
            </a:r>
            <a:r>
              <a:rPr lang="en-US" sz="3600" dirty="0"/>
              <a:t>country whose identity and authority comes from a people group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15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97" y="12040"/>
            <a:ext cx="7162800" cy="868363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100" cap="none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Creation of Ital</a:t>
            </a:r>
            <a:r>
              <a:rPr lang="en-US" sz="3100" cap="none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y and Germany</a:t>
            </a:r>
            <a:endParaRPr lang="en-US" sz="3100" cap="none" dirty="0" smtClean="0">
              <a:effectLst>
                <a:outerShdw blurRad="38100" dist="38100" dir="2700000" algn="tl">
                  <a:srgbClr val="2A5B7F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7004" y="756847"/>
            <a:ext cx="5943601" cy="64897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1" eaLnBrk="1" hangingPunct="1">
              <a:buFont typeface="Arial" panose="020B0604020202020204" pitchFamily="34" charset="0"/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Italy</a:t>
            </a:r>
            <a:r>
              <a:rPr lang="en-US" sz="28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:</a:t>
            </a:r>
          </a:p>
          <a:p>
            <a:pPr lvl="1" eaLnBrk="1" hangingPunct="1">
              <a:buFont typeface="Arial" panose="020B0604020202020204" pitchFamily="34" charset="0"/>
              <a:buNone/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Giuseppe Garibaldi</a:t>
            </a:r>
            <a:r>
              <a:rPr lang="en-US" sz="28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 took over southern </a:t>
            </a:r>
            <a:r>
              <a:rPr lang="en-US" sz="28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Italy.</a:t>
            </a:r>
          </a:p>
          <a:p>
            <a:pPr lvl="1" eaLnBrk="1" hangingPunct="1">
              <a:buFont typeface="Arial" panose="020B0604020202020204" pitchFamily="34" charset="0"/>
              <a:buNone/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Victor </a:t>
            </a:r>
            <a:r>
              <a:rPr lang="en-US" sz="2800" b="1" u="sng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Emmanuel</a:t>
            </a:r>
            <a:r>
              <a:rPr lang="en-US" sz="28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 of northern Italy- unified in </a:t>
            </a:r>
            <a:r>
              <a:rPr lang="en-US" sz="28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1870</a:t>
            </a:r>
          </a:p>
          <a:p>
            <a:pPr lvl="1" eaLnBrk="1" hangingPunct="1">
              <a:buFont typeface="Arial" panose="020B0604020202020204" pitchFamily="34" charset="0"/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Germany</a:t>
            </a:r>
            <a:r>
              <a:rPr lang="en-US" sz="28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:</a:t>
            </a:r>
          </a:p>
          <a:p>
            <a:pPr lvl="1" eaLnBrk="1" hangingPunct="1">
              <a:buFont typeface="Arial" panose="020B0604020202020204" pitchFamily="34" charset="0"/>
              <a:buNone/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Otto von Bismarck</a:t>
            </a:r>
            <a:r>
              <a:rPr lang="en-US" sz="28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 united Germany through blood and iron</a:t>
            </a:r>
          </a:p>
          <a:p>
            <a:pPr lvl="1" eaLnBrk="1" hangingPunct="1">
              <a:buFont typeface="Arial" panose="020B0604020202020204" pitchFamily="34" charset="0"/>
              <a:buNone/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Wilhelm I</a:t>
            </a:r>
            <a:r>
              <a:rPr lang="en-US" sz="28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 – First German Emperor</a:t>
            </a:r>
          </a:p>
          <a:p>
            <a:pPr lvl="1" eaLnBrk="1" hangingPunct="1">
              <a:buFont typeface="Arial" panose="020B0604020202020204" pitchFamily="34" charset="0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2A5B7F"/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(Germany’s all powerful and junk)</a:t>
            </a:r>
          </a:p>
          <a:p>
            <a:pPr lvl="1" eaLnBrk="1" hangingPunct="1">
              <a:buFont typeface="Arial" panose="020B0604020202020204" pitchFamily="34" charset="0"/>
              <a:buNone/>
              <a:defRPr/>
            </a:pPr>
            <a:endParaRPr lang="en-US" sz="3200" dirty="0" smtClean="0">
              <a:effectLst>
                <a:outerShdw blurRad="38100" dist="38100" dir="2700000" algn="tl">
                  <a:srgbClr val="2A5B7F"/>
                </a:outerShdw>
              </a:effectLst>
            </a:endParaRPr>
          </a:p>
          <a:p>
            <a:pPr lvl="1" eaLnBrk="1" hangingPunct="1">
              <a:buFont typeface="Arial" panose="020B0604020202020204" pitchFamily="34" charset="0"/>
              <a:buNone/>
              <a:defRPr/>
            </a:pPr>
            <a:endParaRPr lang="en-US" sz="3200" dirty="0" smtClean="0">
              <a:effectLst>
                <a:outerShdw blurRad="38100" dist="38100" dir="2700000" algn="tl">
                  <a:srgbClr val="2A5B7F"/>
                </a:outerShdw>
              </a:effectLst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2A5B7F"/>
                </a:outerShdw>
              </a:effectLst>
            </a:endParaRPr>
          </a:p>
        </p:txBody>
      </p:sp>
      <p:pic>
        <p:nvPicPr>
          <p:cNvPr id="21510" name="Picture 6" descr="http://greatitalians.gresham.mobi/Images/garibald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271" y="-2906"/>
            <a:ext cx="2991729" cy="448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http://www.cinemablend.com/images/sections/52896/star_trek_528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271" y="4484688"/>
            <a:ext cx="430371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upload.wikimedia.org/wikipedia/commons/thumb/c/cd/Image_Germania_%28painting%29.jpg/220px-Image_Germania_%28painting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30163"/>
            <a:ext cx="37925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51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0164" y="81309"/>
            <a:ext cx="5985776" cy="6615112"/>
          </a:xfrm>
        </p:spPr>
        <p:txBody>
          <a:bodyPr>
            <a:normAutofit fontScale="70000" lnSpcReduction="20000"/>
          </a:bodyPr>
          <a:lstStyle/>
          <a:p>
            <a:pPr marL="457200" lvl="1" indent="0">
              <a:buNone/>
            </a:pPr>
            <a:endParaRPr lang="en-US" sz="3100" b="1" u="sng" dirty="0" smtClean="0"/>
          </a:p>
          <a:p>
            <a:pPr marL="457200" lvl="1" indent="0" algn="ctr">
              <a:buNone/>
            </a:pPr>
            <a:r>
              <a:rPr lang="en-US" sz="4600" b="1" u="sng" dirty="0" smtClean="0"/>
              <a:t>Imperialism in India</a:t>
            </a:r>
          </a:p>
          <a:p>
            <a:pPr marL="457200" lvl="1" indent="0" algn="ctr">
              <a:buNone/>
            </a:pPr>
            <a:endParaRPr lang="en-US" sz="3600" b="1" u="sng" dirty="0"/>
          </a:p>
          <a:p>
            <a:pPr marL="457200" lvl="1" indent="0" algn="ctr">
              <a:buNone/>
            </a:pPr>
            <a:r>
              <a:rPr lang="en-US" sz="3600" dirty="0" smtClean="0"/>
              <a:t>- British East India Company controlled trade</a:t>
            </a:r>
          </a:p>
          <a:p>
            <a:pPr lvl="1" algn="ctr">
              <a:buFontTx/>
              <a:buChar char="-"/>
            </a:pPr>
            <a:r>
              <a:rPr lang="en-US" sz="3600" b="1" u="sng" dirty="0" err="1" smtClean="0"/>
              <a:t>Sepoy</a:t>
            </a:r>
            <a:r>
              <a:rPr lang="en-US" sz="3600" b="1" u="sng" dirty="0" smtClean="0"/>
              <a:t> Mutiny</a:t>
            </a:r>
            <a:r>
              <a:rPr lang="en-US" sz="3600" b="1" dirty="0" smtClean="0"/>
              <a:t> </a:t>
            </a:r>
            <a:r>
              <a:rPr lang="en-US" sz="3600" dirty="0" smtClean="0"/>
              <a:t>– Indian-born soldiers revolted (Crown took over)</a:t>
            </a:r>
          </a:p>
          <a:p>
            <a:pPr lvl="1" algn="ctr">
              <a:buFontTx/>
              <a:buChar char="-"/>
            </a:pPr>
            <a:r>
              <a:rPr lang="en-US" sz="3600" dirty="0" smtClean="0"/>
              <a:t>India was the “jewel” of the empire</a:t>
            </a:r>
          </a:p>
          <a:p>
            <a:pPr marL="457200" lvl="1" indent="0" algn="ctr">
              <a:buNone/>
            </a:pPr>
            <a:endParaRPr lang="en-US" sz="3600" dirty="0" smtClean="0"/>
          </a:p>
          <a:p>
            <a:pPr marL="457200" lvl="1" indent="0" algn="ctr">
              <a:buNone/>
            </a:pPr>
            <a:endParaRPr lang="en-US" sz="3600" dirty="0"/>
          </a:p>
          <a:p>
            <a:pPr marL="457200" lvl="1" indent="0" algn="ctr">
              <a:buNone/>
            </a:pPr>
            <a:r>
              <a:rPr lang="en-US" sz="3600" b="1" u="sng" dirty="0" smtClean="0"/>
              <a:t>British</a:t>
            </a:r>
            <a:r>
              <a:rPr lang="en-US" sz="3600" b="1" dirty="0" smtClean="0"/>
              <a:t> – </a:t>
            </a:r>
            <a:r>
              <a:rPr lang="en-US" sz="3600" dirty="0" smtClean="0"/>
              <a:t>Controlled SE Asia </a:t>
            </a:r>
            <a:r>
              <a:rPr lang="en-US" sz="3600" b="1" dirty="0" smtClean="0"/>
              <a:t>trade</a:t>
            </a:r>
          </a:p>
          <a:p>
            <a:pPr marL="457200" lvl="1" indent="0" algn="ctr">
              <a:buNone/>
            </a:pPr>
            <a:r>
              <a:rPr lang="en-US" sz="3600" b="1" u="sng" dirty="0" smtClean="0"/>
              <a:t>French</a:t>
            </a:r>
            <a:r>
              <a:rPr lang="en-US" sz="3600" b="1" dirty="0" smtClean="0"/>
              <a:t> – </a:t>
            </a:r>
            <a:r>
              <a:rPr lang="en-US" sz="3600" dirty="0" smtClean="0"/>
              <a:t>Controlled Vietnam until the war</a:t>
            </a:r>
            <a:endParaRPr lang="en-US" sz="4100" u="sng" dirty="0"/>
          </a:p>
          <a:p>
            <a:pPr marL="457200" lvl="1" indent="0" algn="ctr">
              <a:buNone/>
            </a:pPr>
            <a:r>
              <a:rPr lang="en-US" sz="3600" b="1" u="sng" dirty="0" smtClean="0">
                <a:effectLst/>
              </a:rPr>
              <a:t>Dutch</a:t>
            </a:r>
            <a:r>
              <a:rPr lang="en-US" sz="3600" b="1" dirty="0" smtClean="0">
                <a:effectLst/>
              </a:rPr>
              <a:t> – </a:t>
            </a:r>
            <a:r>
              <a:rPr lang="en-US" sz="3600" dirty="0" smtClean="0">
                <a:effectLst/>
              </a:rPr>
              <a:t>The nice guys</a:t>
            </a:r>
            <a:endParaRPr lang="en-US" sz="3600" u="sng" dirty="0" smtClean="0">
              <a:effectLst/>
            </a:endParaRPr>
          </a:p>
          <a:p>
            <a:pPr marL="914400" lvl="2" indent="0">
              <a:buNone/>
            </a:pPr>
            <a:endParaRPr lang="en-US" sz="3200" b="1" u="sng" dirty="0"/>
          </a:p>
          <a:p>
            <a:pPr marL="914400" lvl="2" indent="0">
              <a:buNone/>
            </a:pPr>
            <a:endParaRPr lang="en-US" sz="3200" b="1" u="sng" dirty="0" smtClean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File:Indonesia in its region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5612" y="2814637"/>
            <a:ext cx="6656387" cy="4043363"/>
          </a:xfrm>
          <a:prstGeom prst="rect">
            <a:avLst/>
          </a:prstGeom>
          <a:noFill/>
        </p:spPr>
      </p:pic>
      <p:pic>
        <p:nvPicPr>
          <p:cNvPr id="3076" name="Picture 4" descr="http://upload.wikimedia.org/wikipedia/commons/thumb/5/51/COLLECTIE_TROPENMUSEUM_Arbeiders_poseren_bij_een_in_aanbouw_zijnde_spoorwegtunnel_in_de_bergen_TMnr_60047638.jpg/220px-COLLECTIE_TROPENMUSEUM_Arbeiders_poseren_bij_een_in_aanbouw_zijnde_spoorwegtunnel_in_de_bergen_TMnr_60047638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4661" y="0"/>
            <a:ext cx="3977339" cy="3073400"/>
          </a:xfrm>
          <a:prstGeom prst="rect">
            <a:avLst/>
          </a:prstGeom>
          <a:noFill/>
        </p:spPr>
      </p:pic>
      <p:pic>
        <p:nvPicPr>
          <p:cNvPr id="3078" name="Picture 6" descr="http://upload.wikimedia.org/wikipedia/commons/thumb/0/0d/COLLECTIE_TROPENMUSEUM_%27Het_Hooggerechtshof_en_het_Paleis_van_Daendels_het_%27Grote_Huis%27_aan_het_Waterlooplein_te_Batavia%27_TMnr_10015231.jpg/220px-COLLECTIE_TROPENMUSEUM_%27Het_Hooggerechtshof_en_het_Paleis_van_Daendels_het_%27Grote_Huis%27_aan_het_Waterlooplein_te_Batavia%27_TMnr_10015231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35613" y="0"/>
            <a:ext cx="3343275" cy="3388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640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229600" cy="7218680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n-US" sz="3200" b="1" u="sng" dirty="0" smtClean="0">
                <a:effectLst/>
              </a:rPr>
              <a:t>Imperialism in China</a:t>
            </a:r>
            <a:endParaRPr lang="en-US" sz="2400" b="1" u="sng" dirty="0"/>
          </a:p>
          <a:p>
            <a:pPr lvl="1">
              <a:buFontTx/>
              <a:buChar char="-"/>
            </a:pPr>
            <a:r>
              <a:rPr lang="en-US" sz="2800" b="1" u="sng" dirty="0" smtClean="0">
                <a:effectLst/>
              </a:rPr>
              <a:t>Opium War</a:t>
            </a:r>
            <a:r>
              <a:rPr lang="en-US" sz="2800" b="1" dirty="0" smtClean="0">
                <a:effectLst/>
              </a:rPr>
              <a:t>: </a:t>
            </a:r>
            <a:r>
              <a:rPr lang="en-US" sz="2800" dirty="0" smtClean="0">
                <a:effectLst/>
              </a:rPr>
              <a:t>British forced opium trade, </a:t>
            </a:r>
            <a:r>
              <a:rPr lang="en-US" sz="2800" dirty="0" err="1" smtClean="0">
                <a:effectLst/>
              </a:rPr>
              <a:t>gvt</a:t>
            </a:r>
            <a:r>
              <a:rPr lang="en-US" sz="2800" dirty="0" smtClean="0">
                <a:effectLst/>
              </a:rPr>
              <a:t>. </a:t>
            </a:r>
            <a:r>
              <a:rPr lang="en-US" sz="2800" dirty="0" smtClean="0"/>
              <a:t>said no, British Navy said YAAASSS</a:t>
            </a:r>
          </a:p>
          <a:p>
            <a:pPr lvl="1">
              <a:buFontTx/>
              <a:buChar char="-"/>
            </a:pPr>
            <a:r>
              <a:rPr lang="en-US" sz="2800" b="1" u="sng" dirty="0" smtClean="0"/>
              <a:t>Spheres of Influence </a:t>
            </a:r>
            <a:r>
              <a:rPr lang="en-US" sz="2400" dirty="0" smtClean="0"/>
              <a:t>(areas of economic dominance)</a:t>
            </a:r>
          </a:p>
          <a:p>
            <a:pPr lvl="1">
              <a:buFontTx/>
              <a:buChar char="-"/>
            </a:pPr>
            <a:r>
              <a:rPr lang="en-US" sz="2800" b="1" u="sng" dirty="0" smtClean="0"/>
              <a:t>Taping Rebellion </a:t>
            </a:r>
            <a:r>
              <a:rPr lang="en-US" sz="2400" dirty="0" smtClean="0"/>
              <a:t>(Civil war, emperor won, 20 mil dead)</a:t>
            </a:r>
          </a:p>
          <a:p>
            <a:pPr lvl="1">
              <a:buFontTx/>
              <a:buChar char="-"/>
            </a:pPr>
            <a:r>
              <a:rPr lang="en-US" sz="2800" b="1" u="sng" dirty="0" smtClean="0"/>
              <a:t>Boxer Rebellion </a:t>
            </a:r>
            <a:r>
              <a:rPr lang="en-US" sz="2800" dirty="0" smtClean="0"/>
              <a:t>(Chinese fight Europeans…lose.)</a:t>
            </a:r>
          </a:p>
          <a:p>
            <a:pPr marL="457200" lvl="1" indent="0" algn="ctr">
              <a:buNone/>
            </a:pPr>
            <a:endParaRPr lang="en-US" sz="3200" dirty="0" smtClean="0"/>
          </a:p>
          <a:p>
            <a:pPr marL="457200" lvl="1" indent="0" algn="ctr">
              <a:buNone/>
            </a:pPr>
            <a:r>
              <a:rPr lang="en-US" sz="3200" b="1" u="sng" dirty="0" smtClean="0"/>
              <a:t>Imperialism </a:t>
            </a:r>
            <a:r>
              <a:rPr lang="en-US" sz="3200" b="1" u="sng" dirty="0"/>
              <a:t>in </a:t>
            </a:r>
            <a:r>
              <a:rPr lang="en-US" sz="3200" b="1" u="sng" dirty="0" smtClean="0"/>
              <a:t>Japan</a:t>
            </a:r>
            <a:endParaRPr lang="en-US" sz="2400" b="1" u="sng" dirty="0" smtClean="0"/>
          </a:p>
          <a:p>
            <a:pPr marL="457200" lvl="1" indent="0" algn="ctr">
              <a:buNone/>
            </a:pPr>
            <a:r>
              <a:rPr lang="en-US" sz="2400" dirty="0" smtClean="0"/>
              <a:t>US forced Japan to trade!! USA! USA!</a:t>
            </a:r>
          </a:p>
          <a:p>
            <a:pPr marL="457200" lvl="1" indent="0" algn="ctr">
              <a:buNone/>
            </a:pPr>
            <a:r>
              <a:rPr lang="en-US" sz="2400" b="1" u="sng" dirty="0" smtClean="0"/>
              <a:t>Meiji Restoration </a:t>
            </a:r>
            <a:r>
              <a:rPr lang="en-US" sz="2400" dirty="0" smtClean="0"/>
              <a:t>– Japan matches European industrialization</a:t>
            </a:r>
          </a:p>
          <a:p>
            <a:pPr marL="457200" lvl="1" indent="0" algn="ctr">
              <a:buNone/>
            </a:pPr>
            <a:r>
              <a:rPr lang="en-US" sz="2400" dirty="0" smtClean="0"/>
              <a:t>Japan defeats Russia – big deal!</a:t>
            </a:r>
          </a:p>
          <a:p>
            <a:pPr marL="457200" lvl="1" indent="0" algn="ctr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3200" dirty="0">
              <a:effectLst/>
            </a:endParaRPr>
          </a:p>
          <a:p>
            <a:pPr marL="457200" lvl="1" indent="0">
              <a:buNone/>
            </a:pPr>
            <a:endParaRPr lang="en-US" sz="2400" dirty="0">
              <a:effectLst/>
            </a:endParaRPr>
          </a:p>
        </p:txBody>
      </p:sp>
      <p:pic>
        <p:nvPicPr>
          <p:cNvPr id="9222" name="Picture 6" descr="File:67th Foot taking fort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-13741"/>
            <a:ext cx="3962400" cy="6871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79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2" y="464344"/>
            <a:ext cx="7329488" cy="81438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African Imperialism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71638"/>
            <a:ext cx="7343775" cy="5186362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2800" b="1" u="sng" dirty="0" smtClean="0"/>
              <a:t>Scramble for Africa </a:t>
            </a:r>
            <a:r>
              <a:rPr lang="en-US" sz="2800" dirty="0" smtClean="0"/>
              <a:t>(mad rush to colonize African territories in late 1800’s)</a:t>
            </a:r>
          </a:p>
          <a:p>
            <a:pPr marL="342900" indent="-342900">
              <a:buFontTx/>
              <a:buChar char="-"/>
            </a:pPr>
            <a:endParaRPr lang="en-US" sz="2800" dirty="0" smtClean="0"/>
          </a:p>
          <a:p>
            <a:pPr marL="342900" indent="-342900">
              <a:buFontTx/>
              <a:buChar char="-"/>
            </a:pPr>
            <a:r>
              <a:rPr lang="en-US" sz="2800" dirty="0" smtClean="0"/>
              <a:t>Justified through </a:t>
            </a:r>
            <a:r>
              <a:rPr lang="en-US" sz="2800" b="1" u="sng" dirty="0" smtClean="0"/>
              <a:t>Social Darwinism </a:t>
            </a:r>
            <a:r>
              <a:rPr lang="en-US" sz="2800" dirty="0" smtClean="0"/>
              <a:t>: certain races are inferior to others</a:t>
            </a:r>
          </a:p>
          <a:p>
            <a:pPr marL="342900" indent="-342900">
              <a:buFontTx/>
              <a:buChar char="-"/>
            </a:pPr>
            <a:endParaRPr lang="en-US" sz="2800" dirty="0" smtClean="0"/>
          </a:p>
          <a:p>
            <a:pPr marL="342900" indent="-342900">
              <a:buFontTx/>
              <a:buChar char="-"/>
            </a:pPr>
            <a:r>
              <a:rPr lang="en-US" sz="2800" dirty="0" smtClean="0"/>
              <a:t>Jump started by the </a:t>
            </a:r>
            <a:r>
              <a:rPr lang="en-US" sz="2800" b="1" u="sng" dirty="0" smtClean="0"/>
              <a:t>Berlin Conference</a:t>
            </a:r>
            <a:endParaRPr lang="en-US" sz="2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54"/>
          <a:stretch/>
        </p:blipFill>
        <p:spPr bwMode="auto">
          <a:xfrm>
            <a:off x="7343775" y="407194"/>
            <a:ext cx="5056231" cy="619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04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eopold ii garter kn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26" y="0"/>
            <a:ext cx="4317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13658" y="0"/>
            <a:ext cx="8482000" cy="6675120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3200" dirty="0" smtClean="0">
                <a:effectLst/>
                <a:latin typeface="Kalinga" panose="020B0502040204020203" pitchFamily="34" charset="0"/>
                <a:cs typeface="Kalinga" panose="020B0502040204020203" pitchFamily="34" charset="0"/>
              </a:rPr>
              <a:t>Effects of African Imperialism</a:t>
            </a:r>
          </a:p>
          <a:p>
            <a:pPr lvl="2"/>
            <a:r>
              <a:rPr lang="en-US" sz="2500" b="1" u="sng" dirty="0" smtClean="0">
                <a:effectLst/>
                <a:latin typeface="Kalinga" panose="020B0502040204020203" pitchFamily="34" charset="0"/>
                <a:cs typeface="Kalinga" panose="020B0502040204020203" pitchFamily="34" charset="0"/>
              </a:rPr>
              <a:t>King </a:t>
            </a:r>
            <a:r>
              <a:rPr lang="en-US" sz="2500" b="1" u="sng" dirty="0">
                <a:effectLst/>
                <a:latin typeface="Kalinga" panose="020B0502040204020203" pitchFamily="34" charset="0"/>
                <a:cs typeface="Kalinga" panose="020B0502040204020203" pitchFamily="34" charset="0"/>
              </a:rPr>
              <a:t>Leopold II</a:t>
            </a:r>
            <a:r>
              <a:rPr lang="en-US" sz="2500" dirty="0">
                <a:effectLst/>
                <a:latin typeface="Kalinga" panose="020B0502040204020203" pitchFamily="34" charset="0"/>
                <a:cs typeface="Kalinga" panose="020B0502040204020203" pitchFamily="34" charset="0"/>
              </a:rPr>
              <a:t>- </a:t>
            </a:r>
            <a:r>
              <a:rPr lang="en-US" sz="2500" dirty="0" smtClean="0">
                <a:effectLst/>
                <a:latin typeface="Kalinga" panose="020B0502040204020203" pitchFamily="34" charset="0"/>
                <a:cs typeface="Kalinga" panose="020B0502040204020203" pitchFamily="34" charset="0"/>
              </a:rPr>
              <a:t>killed </a:t>
            </a:r>
            <a:r>
              <a:rPr lang="en-US" sz="2500" dirty="0" smtClean="0">
                <a:effectLst/>
                <a:latin typeface="Kalinga" panose="020B0502040204020203" pitchFamily="34" charset="0"/>
                <a:cs typeface="Kalinga" panose="020B0502040204020203" pitchFamily="34" charset="0"/>
              </a:rPr>
              <a:t>10 million in the Congo</a:t>
            </a:r>
          </a:p>
          <a:p>
            <a:pPr marL="914400" lvl="2" indent="0">
              <a:buNone/>
            </a:pPr>
            <a:endParaRPr lang="en-US" sz="2500" dirty="0" smtClean="0"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lvl="2"/>
            <a:r>
              <a:rPr lang="en-US" sz="2500" dirty="0" smtClean="0">
                <a:effectLst/>
                <a:latin typeface="Kalinga" panose="020B0502040204020203" pitchFamily="34" charset="0"/>
                <a:cs typeface="Kalinga" panose="020B0502040204020203" pitchFamily="34" charset="0"/>
              </a:rPr>
              <a:t>British take control of the Suez Canal</a:t>
            </a:r>
          </a:p>
          <a:p>
            <a:pPr marL="914400" lvl="2" indent="0">
              <a:buNone/>
            </a:pPr>
            <a:endParaRPr lang="en-US" sz="2500" dirty="0" smtClean="0"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lvl="2"/>
            <a:r>
              <a:rPr lang="en-US" sz="2500" dirty="0" smtClean="0">
                <a:effectLst/>
                <a:latin typeface="Kalinga" panose="020B0502040204020203" pitchFamily="34" charset="0"/>
                <a:cs typeface="Kalinga" panose="020B0502040204020203" pitchFamily="34" charset="0"/>
              </a:rPr>
              <a:t>Tribes were split up/forced against each other</a:t>
            </a:r>
          </a:p>
          <a:p>
            <a:pPr marL="914400" lvl="2" indent="0">
              <a:buNone/>
            </a:pPr>
            <a:endParaRPr lang="en-US" sz="2500" dirty="0" smtClean="0"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lvl="2"/>
            <a:r>
              <a:rPr lang="en-US" sz="2500" dirty="0" smtClean="0">
                <a:effectLst/>
                <a:latin typeface="Kalinga" panose="020B0502040204020203" pitchFamily="34" charset="0"/>
                <a:cs typeface="Kalinga" panose="020B0502040204020203" pitchFamily="34" charset="0"/>
              </a:rPr>
              <a:t>Boers were destroyed by the British</a:t>
            </a:r>
            <a:endParaRPr lang="en-US" sz="2500" dirty="0">
              <a:effectLst/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endParaRPr lang="en-US" dirty="0"/>
          </a:p>
        </p:txBody>
      </p:sp>
      <p:pic>
        <p:nvPicPr>
          <p:cNvPr id="11268" name="Picture 4" descr="http://d75822.medialib.glogster.com/media/43/43070143843c2a263631fd55b56313c38ff540a2ffb33e84777ab0016389d5cf/imageofchildrenon-20tracks-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588" y="4550112"/>
            <a:ext cx="3337560" cy="230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5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http://www.southerntimesafrica.com/files/images/edit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849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27983" y="609600"/>
            <a:ext cx="6039573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dirty="0" smtClean="0">
                <a:solidFill>
                  <a:prstClr val="white"/>
                </a:solidFill>
              </a:rPr>
              <a:t>Colonize </a:t>
            </a:r>
            <a:r>
              <a:rPr lang="en-US" sz="4400" dirty="0">
                <a:solidFill>
                  <a:prstClr val="white"/>
                </a:solidFill>
              </a:rPr>
              <a:t>and Chill?</a:t>
            </a:r>
          </a:p>
        </p:txBody>
      </p:sp>
    </p:spTree>
    <p:extLst>
      <p:ext uri="{BB962C8B-B14F-4D97-AF65-F5344CB8AC3E}">
        <p14:creationId xmlns:p14="http://schemas.microsoft.com/office/powerpoint/2010/main" val="21350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17247" y="77415"/>
            <a:ext cx="10353761" cy="1340609"/>
          </a:xfrm>
        </p:spPr>
        <p:txBody>
          <a:bodyPr/>
          <a:lstStyle/>
          <a:p>
            <a:pPr lvl="0"/>
            <a:r>
              <a:rPr lang="en-US" dirty="0" smtClean="0">
                <a:effectLst/>
              </a:rPr>
              <a:t>WWI</a:t>
            </a:r>
            <a:r>
              <a:rPr lang="en-US" sz="2800" dirty="0">
                <a:effectLst/>
              </a:rPr>
              <a:t/>
            </a:r>
            <a:br>
              <a:rPr lang="en-US" sz="2800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618" y="971161"/>
            <a:ext cx="8197732" cy="4621578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3200" dirty="0" smtClean="0">
                <a:effectLst/>
              </a:rPr>
              <a:t>MAIN! = Militarism</a:t>
            </a:r>
            <a:r>
              <a:rPr lang="en-US" sz="3200" dirty="0">
                <a:effectLst/>
              </a:rPr>
              <a:t>, Alliances, Imperialism, </a:t>
            </a:r>
            <a:r>
              <a:rPr lang="en-US" sz="3200" dirty="0" smtClean="0">
                <a:effectLst/>
              </a:rPr>
              <a:t>Nationalism</a:t>
            </a:r>
          </a:p>
          <a:p>
            <a:pPr marL="457200" lvl="1" indent="0" algn="ctr">
              <a:buNone/>
            </a:pPr>
            <a:endParaRPr lang="en-US" sz="3200" dirty="0" smtClean="0">
              <a:effectLst/>
            </a:endParaRPr>
          </a:p>
          <a:p>
            <a:pPr marL="457200" lvl="1" indent="0" algn="ctr">
              <a:buNone/>
            </a:pPr>
            <a:r>
              <a:rPr lang="en-US" sz="3200" dirty="0" smtClean="0">
                <a:effectLst/>
              </a:rPr>
              <a:t>What was the “spark” to start the war? Assassination of Archduke Franz Ferdinand.</a:t>
            </a:r>
            <a:endParaRPr lang="en-US" sz="32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http://media.npr.org/assets/img/2011/09/28/Nationalism_2-c933cc104b96c52fc8fc181ec6ad98f3965b6c7f-s6-c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10883" y="0"/>
            <a:ext cx="3481118" cy="245115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-1918036" y="5592739"/>
            <a:ext cx="7444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457200"/>
            <a:r>
              <a:rPr lang="en-US" b="1" dirty="0">
                <a:solidFill>
                  <a:prstClr val="white"/>
                </a:solidFill>
              </a:rPr>
              <a:t>      1. Triple Alliance</a:t>
            </a:r>
            <a:r>
              <a:rPr lang="en-US" dirty="0">
                <a:solidFill>
                  <a:prstClr val="white"/>
                </a:solidFill>
              </a:rPr>
              <a:t> (Central Powers)</a:t>
            </a:r>
          </a:p>
          <a:p>
            <a:pPr lvl="3" algn="ctr" defTabSz="457200"/>
            <a:r>
              <a:rPr lang="en-US" dirty="0">
                <a:solidFill>
                  <a:prstClr val="white"/>
                </a:solidFill>
              </a:rPr>
              <a:t>a. Germany, Austria- Hungary</a:t>
            </a:r>
          </a:p>
          <a:p>
            <a:pPr lvl="3" algn="ctr" defTabSz="457200"/>
            <a:r>
              <a:rPr lang="en-US" dirty="0">
                <a:solidFill>
                  <a:prstClr val="white"/>
                </a:solidFill>
              </a:rPr>
              <a:t>Ottoman Empire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958855" y="5592739"/>
            <a:ext cx="5662612" cy="1817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effectLst/>
              </a:rPr>
              <a:t>2. Triple Entente</a:t>
            </a:r>
            <a:r>
              <a:rPr lang="en-US" sz="1800" dirty="0" smtClean="0">
                <a:effectLst/>
              </a:rPr>
              <a:t> (Allied Powers)</a:t>
            </a:r>
          </a:p>
          <a:p>
            <a:pPr marL="1371600" lvl="3" indent="0" algn="ctr">
              <a:buFont typeface="Arial" panose="020B0604020202020204" pitchFamily="34" charset="0"/>
              <a:buNone/>
            </a:pPr>
            <a:r>
              <a:rPr lang="en-US" sz="1800" dirty="0" smtClean="0">
                <a:effectLst/>
              </a:rPr>
              <a:t>a. Great Britain, France, Russia, Italy (switched sides!), United States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882" y="2474595"/>
            <a:ext cx="3481118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9450" y="-1"/>
            <a:ext cx="4819650" cy="6858001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3600" dirty="0" smtClean="0">
                <a:effectLst/>
              </a:rPr>
              <a:t>- Von </a:t>
            </a:r>
            <a:r>
              <a:rPr lang="en-US" sz="3600" dirty="0" err="1" smtClean="0">
                <a:effectLst/>
              </a:rPr>
              <a:t>Schlieffen</a:t>
            </a:r>
            <a:r>
              <a:rPr lang="en-US" sz="3600" dirty="0" smtClean="0">
                <a:effectLst/>
              </a:rPr>
              <a:t> Plan – German plan to take Paris and then take Russia</a:t>
            </a:r>
          </a:p>
          <a:p>
            <a:pPr marL="457200" lvl="1" indent="0" algn="ctr">
              <a:buNone/>
            </a:pPr>
            <a:r>
              <a:rPr lang="en-US" sz="3600" dirty="0" smtClean="0">
                <a:effectLst/>
              </a:rPr>
              <a:t>- </a:t>
            </a:r>
            <a:r>
              <a:rPr lang="en-US" sz="3600" dirty="0" smtClean="0">
                <a:effectLst/>
              </a:rPr>
              <a:t>Germany </a:t>
            </a:r>
            <a:r>
              <a:rPr lang="en-US" sz="3600" dirty="0">
                <a:effectLst/>
              </a:rPr>
              <a:t>pushed into France but failed to take </a:t>
            </a:r>
            <a:r>
              <a:rPr lang="en-US" sz="3600" dirty="0" smtClean="0">
                <a:effectLst/>
              </a:rPr>
              <a:t>Paris, dug trenches instead of retreating</a:t>
            </a:r>
            <a:endParaRPr lang="en-US" sz="36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9940" name="Picture 4" descr="http://www.jaunted.com/files/16133/Trench_Warfare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/>
          <a:stretch/>
        </p:blipFill>
        <p:spPr bwMode="auto">
          <a:xfrm>
            <a:off x="1314451" y="2766061"/>
            <a:ext cx="5114924" cy="409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831502" y="142873"/>
            <a:ext cx="7718078" cy="2886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anose="020B0604020202020204" pitchFamily="34" charset="0"/>
              <a:buNone/>
            </a:pPr>
            <a:r>
              <a:rPr lang="en-US" sz="3000" dirty="0" smtClean="0">
                <a:effectLst/>
              </a:rPr>
              <a:t> - Austria-Hungary  threatens Serbia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sz="3000" dirty="0" smtClean="0">
                <a:effectLst/>
              </a:rPr>
              <a:t> - Germany  supports A-H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sz="3000" dirty="0">
                <a:effectLst/>
              </a:rPr>
              <a:t> </a:t>
            </a:r>
            <a:r>
              <a:rPr lang="en-US" sz="3000" dirty="0" smtClean="0">
                <a:effectLst/>
              </a:rPr>
              <a:t>- France, Germany, and GB get   	involved (alliances)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2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155" y="14288"/>
            <a:ext cx="11849706" cy="3695136"/>
          </a:xfrm>
        </p:spPr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3600" dirty="0" smtClean="0">
                <a:effectLst/>
              </a:rPr>
              <a:t>Trench Warfare</a:t>
            </a:r>
            <a:r>
              <a:rPr lang="en-US" sz="3600" dirty="0" smtClean="0">
                <a:effectLst/>
              </a:rPr>
              <a:t>: leads to stalemate.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3600" dirty="0" smtClean="0">
                <a:effectLst/>
              </a:rPr>
              <a:t>Weapons used to break</a:t>
            </a:r>
            <a:r>
              <a:rPr lang="en-US" sz="3600" dirty="0" smtClean="0">
                <a:effectLst/>
              </a:rPr>
              <a:t> stalemate = machine guns</a:t>
            </a:r>
            <a:r>
              <a:rPr lang="en-US" sz="3600" dirty="0" smtClean="0">
                <a:effectLst/>
              </a:rPr>
              <a:t>, barbed wire, artillery, Poison </a:t>
            </a:r>
            <a:r>
              <a:rPr lang="en-US" sz="3600" dirty="0">
                <a:effectLst/>
              </a:rPr>
              <a:t>gas, Airplanes, Tanks</a:t>
            </a:r>
            <a:endParaRPr lang="en-US" sz="28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6" descr="http://upload.wikimedia.org/wikipedia/commons/thumb/f/f6/British_Mark_I_male_tank_Somme_25_September_1916.jpg/220px-British_Mark_I_male_tank_Somme_25_September_1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2363991"/>
            <a:ext cx="5162550" cy="425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42294" y="2490506"/>
            <a:ext cx="5357813" cy="50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3200" dirty="0" smtClean="0">
                <a:effectLst/>
              </a:rPr>
              <a:t>- Turned into a </a:t>
            </a:r>
            <a:r>
              <a:rPr lang="en-US" sz="3200" b="1" u="sng" dirty="0" smtClean="0">
                <a:effectLst/>
              </a:rPr>
              <a:t>war of attrition</a:t>
            </a:r>
            <a:r>
              <a:rPr lang="en-US" sz="3200" dirty="0" smtClean="0">
                <a:effectLst/>
              </a:rPr>
              <a:t>- goal is not to defeat the enemy but just to wear them down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200" b="1" dirty="0">
                <a:effectLst/>
              </a:rPr>
              <a:t> </a:t>
            </a:r>
            <a:r>
              <a:rPr lang="en-US" sz="3200" b="1" dirty="0" smtClean="0">
                <a:effectLst/>
              </a:rPr>
              <a:t>- </a:t>
            </a:r>
            <a:r>
              <a:rPr lang="en-US" sz="3200" b="1" u="sng" dirty="0" smtClean="0">
                <a:effectLst/>
              </a:rPr>
              <a:t>Total war</a:t>
            </a:r>
            <a:r>
              <a:rPr lang="en-US" sz="3200" dirty="0" smtClean="0">
                <a:effectLst/>
              </a:rPr>
              <a:t>- all of a nation’s resources and civilians are used for war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315200" cy="7572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</a:t>
            </a:r>
            <a:r>
              <a:rPr lang="en-US" sz="3200" dirty="0" smtClean="0"/>
              <a:t>Russian Revolution</a:t>
            </a:r>
            <a:endParaRPr lang="en-US" sz="3200" dirty="0"/>
          </a:p>
        </p:txBody>
      </p:sp>
      <p:pic>
        <p:nvPicPr>
          <p:cNvPr id="3" name="Picture 2" descr="http://37.media.tumblr.com/086731b5a7f975a69e59d1cf00ed73f7/tumblr_mv2tttVsU21sqmgxm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882" y="514350"/>
            <a:ext cx="4519118" cy="60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-814388" y="614364"/>
            <a:ext cx="8487270" cy="6216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2400" dirty="0"/>
          </a:p>
          <a:p>
            <a:pPr marL="1371600" lvl="2" indent="-457200">
              <a:buFontTx/>
              <a:buChar char="-"/>
            </a:pPr>
            <a:r>
              <a:rPr lang="en-US" sz="2400" dirty="0" smtClean="0"/>
              <a:t>Russia still had a feudal  system, led to political corruption and angry citizens</a:t>
            </a:r>
            <a:endParaRPr lang="en-US" sz="2400" dirty="0"/>
          </a:p>
          <a:p>
            <a:pPr lvl="2"/>
            <a:endParaRPr lang="en-US" sz="2400" dirty="0" smtClean="0"/>
          </a:p>
          <a:p>
            <a:pPr marL="1371600" lvl="2" indent="-457200">
              <a:buFontTx/>
              <a:buChar char="-"/>
            </a:pPr>
            <a:r>
              <a:rPr lang="en-US" sz="2400" dirty="0" smtClean="0"/>
              <a:t>Government stopped following Tsar Nicholas (Russia was losing in WWI) </a:t>
            </a:r>
          </a:p>
          <a:p>
            <a:pPr marL="1371600" lvl="2" indent="-457200">
              <a:buFontTx/>
              <a:buChar char="-"/>
            </a:pPr>
            <a:endParaRPr lang="en-US" sz="2400" dirty="0"/>
          </a:p>
          <a:p>
            <a:pPr marL="1371600" lvl="2" indent="-457200">
              <a:buFontTx/>
              <a:buChar char="-"/>
            </a:pPr>
            <a:r>
              <a:rPr lang="en-US" sz="2400" dirty="0" smtClean="0"/>
              <a:t>Bolsheviks took over (Communists led by Lenin</a:t>
            </a:r>
          </a:p>
          <a:p>
            <a:pPr marL="1371600" lvl="2" indent="-457200">
              <a:buFontTx/>
              <a:buChar char="-"/>
            </a:pPr>
            <a:endParaRPr lang="en-US" sz="2400" dirty="0" smtClean="0">
              <a:effectLst/>
            </a:endParaRPr>
          </a:p>
          <a:p>
            <a:pPr lvl="1"/>
            <a:r>
              <a:rPr lang="en-US" sz="2400" dirty="0" smtClean="0">
                <a:effectLst/>
              </a:rPr>
              <a:t>Russian </a:t>
            </a:r>
            <a:r>
              <a:rPr lang="en-US" sz="2400" b="1" dirty="0">
                <a:effectLst/>
              </a:rPr>
              <a:t>Civil </a:t>
            </a:r>
            <a:r>
              <a:rPr lang="en-US" sz="2400" b="1" dirty="0" smtClean="0">
                <a:effectLst/>
              </a:rPr>
              <a:t>War</a:t>
            </a:r>
            <a:endParaRPr lang="en-US" sz="2400" dirty="0">
              <a:effectLst/>
            </a:endParaRPr>
          </a:p>
          <a:p>
            <a:pPr lvl="2"/>
            <a:r>
              <a:rPr lang="en-US" sz="2400" dirty="0" smtClean="0">
                <a:effectLst/>
              </a:rPr>
              <a:t>- Reds </a:t>
            </a:r>
            <a:r>
              <a:rPr lang="en-US" sz="2400" dirty="0">
                <a:effectLst/>
              </a:rPr>
              <a:t>(communists) </a:t>
            </a:r>
            <a:r>
              <a:rPr lang="en-US" sz="2400" dirty="0" err="1">
                <a:effectLst/>
              </a:rPr>
              <a:t>vs</a:t>
            </a:r>
            <a:r>
              <a:rPr lang="en-US" sz="2400" dirty="0">
                <a:effectLst/>
              </a:rPr>
              <a:t> Whites </a:t>
            </a:r>
            <a:r>
              <a:rPr lang="en-US" sz="2400" dirty="0" smtClean="0">
                <a:effectLst/>
              </a:rPr>
              <a:t>(not communists)</a:t>
            </a:r>
            <a:endParaRPr lang="en-US" sz="2400" dirty="0">
              <a:effectLst/>
            </a:endParaRPr>
          </a:p>
          <a:p>
            <a:pPr lvl="2"/>
            <a:r>
              <a:rPr lang="en-US" sz="2400" dirty="0" smtClean="0">
                <a:effectLst/>
              </a:rPr>
              <a:t> - 15 </a:t>
            </a:r>
            <a:r>
              <a:rPr lang="en-US" sz="2400" dirty="0">
                <a:effectLst/>
              </a:rPr>
              <a:t>million </a:t>
            </a:r>
            <a:r>
              <a:rPr lang="en-US" sz="2400" dirty="0" smtClean="0">
                <a:effectLst/>
              </a:rPr>
              <a:t>died, Reds won!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1904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340" y="16934"/>
            <a:ext cx="7765321" cy="1326321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Absolute Monarchs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1"/>
            <a:ext cx="12192000" cy="45259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2800" b="1" dirty="0"/>
              <a:t> </a:t>
            </a:r>
            <a:r>
              <a:rPr lang="en-US" sz="2800" b="1" dirty="0" smtClean="0"/>
              <a:t>- </a:t>
            </a:r>
            <a:r>
              <a:rPr lang="en-US" sz="2800" b="1" u="sng" dirty="0" smtClean="0"/>
              <a:t>Louis </a:t>
            </a:r>
            <a:r>
              <a:rPr lang="en-US" sz="2800" b="1" u="sng" dirty="0"/>
              <a:t>XIV</a:t>
            </a:r>
            <a:r>
              <a:rPr lang="en-US" sz="2800" dirty="0"/>
              <a:t> </a:t>
            </a:r>
            <a:r>
              <a:rPr lang="en-US" sz="2800" dirty="0" smtClean="0"/>
              <a:t>– French King, built Versailles, divided rich and poor!</a:t>
            </a:r>
          </a:p>
          <a:p>
            <a:pPr lvl="0">
              <a:buNone/>
            </a:pPr>
            <a:r>
              <a:rPr lang="en-US" sz="2800" dirty="0" smtClean="0"/>
              <a:t> - Ivan the Terrible (bad Russian Tsar) Peter the Great (good Russian Tsar)</a:t>
            </a:r>
          </a:p>
        </p:txBody>
      </p:sp>
      <p:pic>
        <p:nvPicPr>
          <p:cNvPr id="12290" name="Picture 2" descr="http://upload.wikimedia.org/wikipedia/commons/thumb/4/40/Louis-xiv-lebrunl.jpg/220px-Louis-xiv-lebrun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289121"/>
            <a:ext cx="3821875" cy="456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ile:Louis14-Fami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377" y="2293527"/>
            <a:ext cx="6328558" cy="456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23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7261"/>
            <a:ext cx="12192000" cy="6196402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sz="3000" dirty="0" smtClean="0">
                <a:effectLst/>
              </a:rPr>
              <a:t>During the WWI…</a:t>
            </a:r>
          </a:p>
          <a:p>
            <a:pPr marL="914400" lvl="2" indent="0">
              <a:buNone/>
            </a:pPr>
            <a:endParaRPr lang="en-US" sz="3000" dirty="0">
              <a:effectLst/>
            </a:endParaRPr>
          </a:p>
          <a:p>
            <a:pPr marL="914400" lvl="2" indent="0">
              <a:buNone/>
            </a:pPr>
            <a:r>
              <a:rPr lang="en-US" sz="3200" b="1" u="sng" dirty="0" smtClean="0">
                <a:effectLst/>
              </a:rPr>
              <a:t>Armenian </a:t>
            </a:r>
            <a:r>
              <a:rPr lang="en-US" sz="3200" b="1" u="sng" dirty="0">
                <a:effectLst/>
              </a:rPr>
              <a:t>Genocide-</a:t>
            </a:r>
            <a:r>
              <a:rPr lang="en-US" sz="3200" dirty="0">
                <a:effectLst/>
              </a:rPr>
              <a:t> Armenian minority was removed from Ottoman Empire- 600,000 died</a:t>
            </a:r>
          </a:p>
          <a:p>
            <a:pPr marL="914400" lvl="2" indent="0">
              <a:buNone/>
            </a:pPr>
            <a:endParaRPr lang="en-US" sz="3000" dirty="0" smtClean="0">
              <a:effectLst/>
            </a:endParaRPr>
          </a:p>
          <a:p>
            <a:pPr marL="914400" lvl="2" indent="0">
              <a:buNone/>
            </a:pPr>
            <a:r>
              <a:rPr lang="en-US" sz="3000" u="sng" dirty="0" smtClean="0">
                <a:effectLst/>
              </a:rPr>
              <a:t>Treaty of Brest-Litovsk</a:t>
            </a:r>
            <a:r>
              <a:rPr lang="en-US" sz="3000" dirty="0" smtClean="0">
                <a:effectLst/>
              </a:rPr>
              <a:t> – Russia leaves the war (they have their own problems)</a:t>
            </a:r>
            <a:endParaRPr lang="en-US" sz="3000" u="sng" dirty="0">
              <a:effectLst/>
            </a:endParaRPr>
          </a:p>
          <a:p>
            <a:pPr marL="914400" lvl="2" indent="0">
              <a:buNone/>
            </a:pPr>
            <a:endParaRPr lang="en-US" sz="3000" dirty="0" smtClean="0">
              <a:effectLst/>
            </a:endParaRPr>
          </a:p>
          <a:p>
            <a:pPr marL="914400" lvl="2" indent="0">
              <a:buNone/>
            </a:pPr>
            <a:r>
              <a:rPr lang="en-US" sz="3000" dirty="0" smtClean="0">
                <a:effectLst/>
              </a:rPr>
              <a:t>America joins the war! Why? – Sinking of the Lusitania and the Zimmerman 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58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7509" y="471488"/>
            <a:ext cx="8700059" cy="68580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000" dirty="0" smtClean="0">
                <a:effectLst/>
              </a:rPr>
              <a:t> - </a:t>
            </a:r>
            <a:r>
              <a:rPr lang="en-US" sz="3000" b="1" u="sng" dirty="0" smtClean="0">
                <a:effectLst/>
              </a:rPr>
              <a:t>Armistice</a:t>
            </a:r>
            <a:r>
              <a:rPr lang="en-US" sz="3000" dirty="0" smtClean="0">
                <a:effectLst/>
              </a:rPr>
              <a:t> </a:t>
            </a:r>
            <a:r>
              <a:rPr lang="en-US" sz="3000" dirty="0">
                <a:effectLst/>
              </a:rPr>
              <a:t>(truce) was signed Nov. 11, </a:t>
            </a:r>
            <a:r>
              <a:rPr lang="en-US" sz="3000" dirty="0" smtClean="0">
                <a:effectLst/>
              </a:rPr>
              <a:t>1918</a:t>
            </a:r>
            <a:endParaRPr lang="en-US" sz="3000" dirty="0">
              <a:effectLst/>
            </a:endParaRPr>
          </a:p>
          <a:p>
            <a:pPr marL="457200" lvl="1" indent="0">
              <a:buNone/>
            </a:pPr>
            <a:endParaRPr lang="en-US" sz="3000" b="1" u="sng" dirty="0" smtClean="0">
              <a:effectLst/>
            </a:endParaRPr>
          </a:p>
          <a:p>
            <a:pPr marL="457200" lvl="1" indent="0">
              <a:buNone/>
            </a:pPr>
            <a:r>
              <a:rPr lang="en-US" sz="3000" b="1" dirty="0" smtClean="0">
                <a:effectLst/>
              </a:rPr>
              <a:t> - </a:t>
            </a:r>
            <a:r>
              <a:rPr lang="en-US" sz="3000" b="1" u="sng" dirty="0" smtClean="0">
                <a:effectLst/>
              </a:rPr>
              <a:t>Treaty of Versailles</a:t>
            </a:r>
            <a:r>
              <a:rPr lang="en-US" sz="3000" dirty="0" smtClean="0">
                <a:effectLst/>
              </a:rPr>
              <a:t> – Blamed Germany for the entire war, Central powers disbanded</a:t>
            </a:r>
            <a:endParaRPr lang="en-US" sz="3000" b="1" u="sng" dirty="0">
              <a:effectLst/>
            </a:endParaRPr>
          </a:p>
          <a:p>
            <a:pPr marL="457200" lvl="1" indent="0">
              <a:buNone/>
            </a:pPr>
            <a:endParaRPr lang="en-US" sz="3000" b="1" u="sng" dirty="0">
              <a:effectLst/>
            </a:endParaRPr>
          </a:p>
          <a:p>
            <a:pPr marL="457200" lvl="1" indent="0">
              <a:buNone/>
            </a:pPr>
            <a:r>
              <a:rPr lang="en-US" sz="3000" b="1" dirty="0">
                <a:effectLst/>
              </a:rPr>
              <a:t> </a:t>
            </a:r>
            <a:r>
              <a:rPr lang="en-US" sz="3000" b="1" dirty="0" smtClean="0">
                <a:effectLst/>
              </a:rPr>
              <a:t> </a:t>
            </a:r>
            <a:r>
              <a:rPr lang="en-US" sz="3000" b="1" dirty="0" smtClean="0">
                <a:effectLst/>
              </a:rPr>
              <a:t> - </a:t>
            </a:r>
            <a:r>
              <a:rPr lang="en-US" sz="3000" b="1" u="sng" dirty="0" smtClean="0">
                <a:effectLst/>
              </a:rPr>
              <a:t>League </a:t>
            </a:r>
            <a:r>
              <a:rPr lang="en-US" sz="3000" b="1" u="sng" dirty="0">
                <a:effectLst/>
              </a:rPr>
              <a:t>of </a:t>
            </a:r>
            <a:r>
              <a:rPr lang="en-US" sz="3000" b="1" u="sng" dirty="0" smtClean="0">
                <a:effectLst/>
              </a:rPr>
              <a:t>Nations</a:t>
            </a:r>
            <a:r>
              <a:rPr lang="en-US" sz="3000" dirty="0">
                <a:effectLst/>
              </a:rPr>
              <a:t> </a:t>
            </a:r>
            <a:r>
              <a:rPr lang="en-US" sz="3000" dirty="0" smtClean="0">
                <a:effectLst/>
              </a:rPr>
              <a:t>- </a:t>
            </a:r>
            <a:r>
              <a:rPr lang="en-US" sz="3000" dirty="0" smtClean="0">
                <a:effectLst/>
              </a:rPr>
              <a:t>Peace organization (No enforcement; US not member)</a:t>
            </a:r>
            <a:endParaRPr lang="en-US" sz="3000" dirty="0">
              <a:effectLst/>
            </a:endParaRPr>
          </a:p>
          <a:p>
            <a:pPr marL="0" indent="0">
              <a:buNone/>
            </a:pPr>
            <a:endParaRPr lang="en-US" dirty="0" smtClean="0"/>
          </a:p>
          <a:p>
            <a:pPr marL="0" lvl="2" indent="0">
              <a:spcBef>
                <a:spcPts val="1000"/>
              </a:spcBef>
              <a:buNone/>
            </a:pPr>
            <a:r>
              <a:rPr lang="en-US" sz="3200" b="1" dirty="0">
                <a:effectLst/>
              </a:rPr>
              <a:t> </a:t>
            </a:r>
            <a:r>
              <a:rPr lang="en-US" sz="3200" b="1" dirty="0" smtClean="0">
                <a:effectLst/>
              </a:rPr>
              <a:t>      - </a:t>
            </a:r>
            <a:r>
              <a:rPr lang="en-US" sz="3200" b="1" u="sng" dirty="0" smtClean="0">
                <a:effectLst/>
              </a:rPr>
              <a:t>Spanish </a:t>
            </a:r>
            <a:r>
              <a:rPr lang="en-US" sz="3200" b="1" u="sng" dirty="0">
                <a:effectLst/>
              </a:rPr>
              <a:t>Influenza</a:t>
            </a:r>
            <a:r>
              <a:rPr lang="en-US" sz="3200" dirty="0">
                <a:effectLst/>
              </a:rPr>
              <a:t>- disease spread  </a:t>
            </a:r>
            <a:r>
              <a:rPr lang="en-US" sz="3200" dirty="0" smtClean="0">
                <a:effectLst/>
              </a:rPr>
              <a:t>        	from </a:t>
            </a:r>
            <a:r>
              <a:rPr lang="en-US" sz="3200" dirty="0">
                <a:effectLst/>
              </a:rPr>
              <a:t>returning soldiers, </a:t>
            </a:r>
            <a:r>
              <a:rPr lang="en-US" sz="2400" dirty="0" smtClean="0">
                <a:effectLst/>
              </a:rPr>
              <a:t>50-100 million died</a:t>
            </a:r>
            <a:endParaRPr lang="en-US" sz="2400" dirty="0">
              <a:effectLst/>
            </a:endParaRPr>
          </a:p>
        </p:txBody>
      </p:sp>
      <p:pic>
        <p:nvPicPr>
          <p:cNvPr id="4100" name="Picture 4" descr="http://t0.gstatic.com/images?q=tbn:ANd9GcQqKWHRD7AinVW36jUba041ILV_wsjIMD-Z1CH7WhLoF53-EVg-i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550" y="871538"/>
            <a:ext cx="3809450" cy="5314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932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53761" cy="844062"/>
          </a:xfrm>
        </p:spPr>
        <p:txBody>
          <a:bodyPr/>
          <a:lstStyle/>
          <a:p>
            <a:r>
              <a:rPr lang="en-US" dirty="0" smtClean="0"/>
              <a:t>The Interwar </a:t>
            </a:r>
            <a:r>
              <a:rPr lang="en-US" dirty="0" err="1" smtClean="0"/>
              <a:t>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372" y="1397533"/>
            <a:ext cx="5372100" cy="583194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dirty="0" smtClean="0">
                <a:effectLst/>
              </a:rPr>
              <a:t> - American is #1 after WWI</a:t>
            </a:r>
          </a:p>
          <a:p>
            <a:pPr marL="0" lvl="0" indent="0">
              <a:buNone/>
            </a:pPr>
            <a:endParaRPr lang="en-US" sz="2800" dirty="0">
              <a:effectLst/>
            </a:endParaRPr>
          </a:p>
          <a:p>
            <a:pPr marL="0" lvl="0" indent="0">
              <a:buNone/>
            </a:pPr>
            <a:r>
              <a:rPr lang="en-US" sz="2800" b="1" dirty="0">
                <a:effectLst/>
              </a:rPr>
              <a:t> </a:t>
            </a:r>
            <a:r>
              <a:rPr lang="en-US" sz="2800" b="1" dirty="0" smtClean="0">
                <a:effectLst/>
              </a:rPr>
              <a:t>- </a:t>
            </a:r>
            <a:r>
              <a:rPr lang="en-US" sz="2800" b="1" u="sng" dirty="0" smtClean="0">
                <a:effectLst/>
              </a:rPr>
              <a:t>Great Depression</a:t>
            </a:r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- </a:t>
            </a:r>
            <a:r>
              <a:rPr lang="en-US" sz="2800" dirty="0" smtClean="0">
                <a:effectLst/>
              </a:rPr>
              <a:t>economy </a:t>
            </a:r>
            <a:r>
              <a:rPr lang="en-US" sz="2800" dirty="0">
                <a:effectLst/>
              </a:rPr>
              <a:t>began to fail </a:t>
            </a:r>
            <a:r>
              <a:rPr lang="en-US" sz="2800" dirty="0" smtClean="0">
                <a:effectLst/>
              </a:rPr>
              <a:t>(stock market crash/bank runs)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sz="2800" dirty="0" smtClean="0">
                <a:effectLst/>
              </a:rPr>
              <a:t> - FDR elected – started to fix things through public projects!</a:t>
            </a:r>
          </a:p>
        </p:txBody>
      </p:sp>
      <p:pic>
        <p:nvPicPr>
          <p:cNvPr id="1028" name="Picture 4" descr="http://0.tqn.com/d/history1900s/1/0/a/gd4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990" y="276216"/>
            <a:ext cx="2822676" cy="36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b/b8/FDR_in_1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321" y="3316835"/>
            <a:ext cx="2839679" cy="334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usagold.com/images/weimarpl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138" y="1757362"/>
            <a:ext cx="327751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32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57788"/>
            <a:ext cx="12072938" cy="170021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600" dirty="0" smtClean="0">
                <a:effectLst/>
              </a:rPr>
              <a:t>- Japan wanted to expand (prove their strength)</a:t>
            </a:r>
          </a:p>
          <a:p>
            <a:pPr marL="457200" lvl="1" indent="0">
              <a:buNone/>
            </a:pPr>
            <a:r>
              <a:rPr lang="en-US" sz="3600" dirty="0" smtClean="0">
                <a:effectLst/>
              </a:rPr>
              <a:t>- </a:t>
            </a:r>
            <a:r>
              <a:rPr lang="en-US" sz="3600" dirty="0" smtClean="0">
                <a:effectLst/>
              </a:rPr>
              <a:t>They invaded </a:t>
            </a:r>
            <a:r>
              <a:rPr lang="en-US" sz="3600" dirty="0" smtClean="0">
                <a:effectLst/>
              </a:rPr>
              <a:t>China in </a:t>
            </a:r>
            <a:r>
              <a:rPr lang="en-US" sz="3600" dirty="0" smtClean="0">
                <a:effectLst/>
              </a:rPr>
              <a:t>1937 </a:t>
            </a:r>
            <a:r>
              <a:rPr lang="en-US" sz="2800" dirty="0" smtClean="0">
                <a:effectLst/>
              </a:rPr>
              <a:t>(killed over 100,000 in Nanking)</a:t>
            </a:r>
            <a:endParaRPr lang="en-US" sz="1400" dirty="0"/>
          </a:p>
        </p:txBody>
      </p:sp>
      <p:sp>
        <p:nvSpPr>
          <p:cNvPr id="6" name="AutoShape 10" descr="https://www.ww2incolor.com/d/256614-4/C__pia+de+a+Manchuria+_10_1+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368219" y="160338"/>
            <a:ext cx="12441157" cy="2882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3200" b="1" dirty="0" smtClean="0">
                <a:effectLst/>
              </a:rPr>
              <a:t> - </a:t>
            </a:r>
            <a:r>
              <a:rPr lang="en-US" sz="3200" b="1" u="sng" dirty="0" smtClean="0">
                <a:effectLst/>
              </a:rPr>
              <a:t>Gandhi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>
                <a:effectLst/>
              </a:rPr>
              <a:t>led a nonviolent movement in India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3200" dirty="0">
              <a:effectLst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3200" dirty="0" smtClean="0">
              <a:effectLst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3200" dirty="0">
              <a:effectLst/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sz="3200" dirty="0">
                <a:effectLst/>
              </a:rPr>
              <a:t> </a:t>
            </a:r>
            <a:r>
              <a:rPr lang="en-US" sz="3200" dirty="0" smtClean="0">
                <a:effectLst/>
              </a:rPr>
              <a:t>- Chinese Civil War – ended Qing Dynasty, led to rise of Mao</a:t>
            </a:r>
            <a:endParaRPr lang="en-US" dirty="0"/>
          </a:p>
        </p:txBody>
      </p:sp>
      <p:pic>
        <p:nvPicPr>
          <p:cNvPr id="9" name="Picture 2" descr="http://awwproject.org/wp-content/uploads/2014/01/ghandi-on-salt-mar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7952" y="726471"/>
            <a:ext cx="2398673" cy="174703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232" y="3039638"/>
            <a:ext cx="3800473" cy="213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1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6328" y="5998889"/>
            <a:ext cx="10941966" cy="85911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 smtClean="0">
                <a:effectLst/>
              </a:rPr>
              <a:t>3. Hitler </a:t>
            </a:r>
            <a:r>
              <a:rPr lang="en-US" sz="3200" dirty="0" smtClean="0">
                <a:effectLst/>
              </a:rPr>
              <a:t>gained power – Make Germany great again!</a:t>
            </a:r>
            <a:endParaRPr lang="en-US" sz="32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62520" y="1873775"/>
            <a:ext cx="3263607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sz="3200" b="1" dirty="0" smtClean="0"/>
              <a:t>2. Stalin </a:t>
            </a:r>
            <a:r>
              <a:rPr lang="en-US" sz="3200" dirty="0" smtClean="0"/>
              <a:t>industrialized Russia and killed millions through the </a:t>
            </a:r>
            <a:r>
              <a:rPr lang="en-US" sz="3200" b="1" u="sng" dirty="0" smtClean="0">
                <a:effectLst/>
              </a:rPr>
              <a:t>Great Purge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126328" y="208868"/>
            <a:ext cx="12476095" cy="643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sz="3200" dirty="0" smtClean="0">
                <a:effectLst/>
              </a:rPr>
              <a:t>Poor economy led to a rise of dictators!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200" b="1" u="sng" dirty="0" smtClean="0">
                <a:effectLst/>
              </a:rPr>
              <a:t>1. Mussolini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 smtClean="0">
                <a:effectLst/>
              </a:rPr>
              <a:t>ruled Italy through </a:t>
            </a:r>
            <a:r>
              <a:rPr lang="en-US" sz="3200" b="1" u="sng" dirty="0" smtClean="0">
                <a:effectLst/>
              </a:rPr>
              <a:t>Fascism</a:t>
            </a:r>
            <a:r>
              <a:rPr lang="en-US" sz="3200" dirty="0" smtClean="0">
                <a:effectLst/>
              </a:rPr>
              <a:t> and </a:t>
            </a:r>
            <a:r>
              <a:rPr lang="en-US" sz="3200" b="1" u="sng" dirty="0" smtClean="0">
                <a:effectLst/>
              </a:rPr>
              <a:t>totalitarianism</a:t>
            </a:r>
            <a:endParaRPr lang="en-US" sz="2000" dirty="0"/>
          </a:p>
        </p:txBody>
      </p:sp>
      <p:pic>
        <p:nvPicPr>
          <p:cNvPr id="9" name="Picture 2" descr="https://745515a37222097b0902-74ef300a2b2b2d9e236c9459912aaf20.ssl.cf2.rackcdn.com/1753ae07d4b9209cde9ed907066c51e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71" y="1713621"/>
            <a:ext cx="6176962" cy="428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62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657" y="279140"/>
            <a:ext cx="4752108" cy="647198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200" dirty="0" smtClean="0"/>
              <a:t>England has a Civil War and brings in William and Mary to save the day.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- This Glorious Revolution is bloodless, and establishes a constitutional monarchy and bill of rights </a:t>
            </a:r>
            <a:endParaRPr lang="en-US" sz="3200" dirty="0"/>
          </a:p>
        </p:txBody>
      </p:sp>
      <p:pic>
        <p:nvPicPr>
          <p:cNvPr id="4" name="Picture 4" descr="http://www.monarchist.org.uk/uploads/3/2/5/2/3252756/7272088.jpg?7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149" y="903719"/>
            <a:ext cx="6948851" cy="491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891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.enzolifesciences.com/fileadmin/redacteur/bilder/landing_pages/TechNotes/2014/2014-02-Stem-cells-stap-m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418"/>
            <a:ext cx="12192000" cy="689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5096"/>
            <a:ext cx="12192000" cy="5379450"/>
          </a:xfrm>
          <a:solidFill>
            <a:srgbClr val="404040">
              <a:alpha val="92941"/>
            </a:srgbClr>
          </a:solidFill>
        </p:spPr>
        <p:txBody>
          <a:bodyPr>
            <a:normAutofit fontScale="70000" lnSpcReduction="20000"/>
          </a:bodyPr>
          <a:lstStyle/>
          <a:p>
            <a:pPr marL="0" lvl="0" indent="0" algn="ctr">
              <a:buNone/>
            </a:pPr>
            <a:r>
              <a:rPr lang="en-US" sz="5700" dirty="0" smtClean="0"/>
              <a:t>Scientific Revolution</a:t>
            </a:r>
          </a:p>
          <a:p>
            <a:pPr marL="0" indent="0">
              <a:buNone/>
            </a:pPr>
            <a:r>
              <a:rPr lang="en-US" sz="3600" dirty="0" smtClean="0"/>
              <a:t>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theory = </a:t>
            </a:r>
            <a:r>
              <a:rPr lang="en-US" sz="3200" b="1" u="sng" dirty="0"/>
              <a:t>geocentric theory</a:t>
            </a:r>
            <a:r>
              <a:rPr lang="en-US" sz="3200" dirty="0"/>
              <a:t> </a:t>
            </a:r>
          </a:p>
          <a:p>
            <a:pPr marL="0" lvl="0" indent="0">
              <a:buNone/>
            </a:pPr>
            <a:r>
              <a:rPr lang="en-US" sz="3200" dirty="0" smtClean="0"/>
              <a:t> Aristotle said earth </a:t>
            </a:r>
            <a:r>
              <a:rPr lang="en-US" sz="3200" dirty="0"/>
              <a:t>was at the center of </a:t>
            </a:r>
            <a:r>
              <a:rPr lang="en-US" sz="3200" dirty="0" smtClean="0"/>
              <a:t>the universe</a:t>
            </a:r>
            <a:r>
              <a:rPr lang="en-US" sz="3200" dirty="0"/>
              <a:t> </a:t>
            </a:r>
            <a:r>
              <a:rPr lang="en-US" sz="3200" dirty="0" smtClean="0"/>
              <a:t>(wrong!)</a:t>
            </a:r>
          </a:p>
          <a:p>
            <a:pPr marL="0" lvl="0" indent="0">
              <a:buNone/>
            </a:pPr>
            <a:r>
              <a:rPr lang="en-US" sz="3100" dirty="0" smtClean="0"/>
              <a:t>2</a:t>
            </a:r>
            <a:r>
              <a:rPr lang="en-US" sz="3100" baseline="30000" dirty="0" smtClean="0"/>
              <a:t>nd</a:t>
            </a:r>
            <a:r>
              <a:rPr lang="en-US" sz="3100" dirty="0" smtClean="0"/>
              <a:t> theory </a:t>
            </a:r>
            <a:r>
              <a:rPr lang="en-US" dirty="0" smtClean="0"/>
              <a:t>- </a:t>
            </a:r>
            <a:r>
              <a:rPr lang="en-US" sz="3200" b="1" u="sng" dirty="0"/>
              <a:t>heliocentric theory-</a:t>
            </a:r>
            <a:r>
              <a:rPr lang="en-US" sz="3200" dirty="0"/>
              <a:t> </a:t>
            </a:r>
            <a:r>
              <a:rPr lang="en-US" sz="3200" dirty="0" smtClean="0"/>
              <a:t>Copernicus said that </a:t>
            </a:r>
            <a:r>
              <a:rPr lang="en-US" sz="3200" dirty="0"/>
              <a:t>the earth goes around the sun </a:t>
            </a:r>
            <a:r>
              <a:rPr lang="en-US" sz="3200" dirty="0" smtClean="0"/>
              <a:t>(correct!)</a:t>
            </a:r>
          </a:p>
          <a:p>
            <a:pPr marL="0" lvl="0" indent="0">
              <a:buNone/>
            </a:pPr>
            <a:endParaRPr lang="en-US" sz="3200" dirty="0" smtClean="0"/>
          </a:p>
          <a:p>
            <a:pPr marL="0" lvl="0" indent="0">
              <a:buNone/>
            </a:pPr>
            <a:r>
              <a:rPr lang="en-US" sz="3200" dirty="0"/>
              <a:t>	</a:t>
            </a:r>
            <a:r>
              <a:rPr lang="en-US" sz="3200" dirty="0" err="1" smtClean="0"/>
              <a:t>Kepler</a:t>
            </a:r>
            <a:r>
              <a:rPr lang="en-US" sz="3200" dirty="0" smtClean="0"/>
              <a:t> agreed! – ‘</a:t>
            </a:r>
            <a:r>
              <a:rPr lang="en-US" sz="3200" dirty="0" err="1" smtClean="0"/>
              <a:t>cept</a:t>
            </a:r>
            <a:r>
              <a:rPr lang="en-US" sz="3200" dirty="0" smtClean="0"/>
              <a:t> he saw planets move in ovals</a:t>
            </a:r>
          </a:p>
          <a:p>
            <a:pPr marL="0" lv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Galileo also agreed! – Proved it with telescope (Church not happy…)</a:t>
            </a:r>
          </a:p>
          <a:p>
            <a:pPr marL="0" lvl="0" indent="0">
              <a:buNone/>
            </a:pPr>
            <a:endParaRPr lang="en-US" sz="3200" dirty="0" smtClean="0"/>
          </a:p>
          <a:p>
            <a:pPr marL="0" lvl="0" indent="0">
              <a:buNone/>
            </a:pPr>
            <a:r>
              <a:rPr lang="en-US" sz="3200" dirty="0" smtClean="0"/>
              <a:t>Francis Bacon used scientific method to prove theories!</a:t>
            </a:r>
          </a:p>
          <a:p>
            <a:pPr marL="0" lvl="0" indent="0">
              <a:buNone/>
            </a:pPr>
            <a:r>
              <a:rPr lang="en-US" sz="3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4797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03" y="0"/>
            <a:ext cx="12192000" cy="364913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en-US" sz="2800" dirty="0" smtClean="0"/>
              <a:t>The Enlightenment</a:t>
            </a:r>
            <a:endParaRPr lang="en-US" sz="2800" dirty="0"/>
          </a:p>
          <a:p>
            <a:pPr marL="0" lvl="1" indent="0">
              <a:buNone/>
            </a:pPr>
            <a:r>
              <a:rPr lang="en-US" sz="2800" dirty="0" smtClean="0"/>
              <a:t>Salons – fancy gatherings that promoted the Enlightenment (like Starbucks, but people actually discussed important issues)</a:t>
            </a:r>
          </a:p>
          <a:p>
            <a:pPr marL="0" lvl="1" indent="0">
              <a:buNone/>
            </a:pPr>
            <a:r>
              <a:rPr lang="en-US" sz="2800" dirty="0" smtClean="0"/>
              <a:t>Social Contract - </a:t>
            </a:r>
            <a:r>
              <a:rPr lang="en-US" sz="2000" dirty="0" smtClean="0"/>
              <a:t>A</a:t>
            </a:r>
            <a:r>
              <a:rPr lang="en-US" sz="2000" dirty="0"/>
              <a:t> </a:t>
            </a:r>
            <a:r>
              <a:rPr lang="en-US" sz="2000" b="1" u="sng" dirty="0"/>
              <a:t>social contract</a:t>
            </a:r>
            <a:r>
              <a:rPr lang="en-US" sz="2000" dirty="0"/>
              <a:t> is an agreement b/w the people and their government to give up part of their freedom in exchange for protection for all </a:t>
            </a:r>
            <a:r>
              <a:rPr lang="en-US" sz="1600" dirty="0"/>
              <a:t>(Hobbes)</a:t>
            </a:r>
            <a:endParaRPr lang="en-US" sz="1200" dirty="0"/>
          </a:p>
          <a:p>
            <a:pPr marL="0" lvl="1" indent="0">
              <a:buNone/>
            </a:pP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4840" y="2755075"/>
            <a:ext cx="7757160" cy="410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upload.wikimedia.org/wikipedia/commons/thumb/d/d3/Tafelrunde.PNG/220px-Tafelrun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7579"/>
            <a:ext cx="4114800" cy="396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7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96" y="0"/>
            <a:ext cx="11849099" cy="3649133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3600" b="1" u="sng" dirty="0" smtClean="0"/>
              <a:t>B. Thomas </a:t>
            </a:r>
            <a:r>
              <a:rPr lang="en-US" sz="3600" b="1" u="sng" dirty="0"/>
              <a:t>Hobbes</a:t>
            </a:r>
            <a:r>
              <a:rPr lang="en-US" sz="3600" dirty="0"/>
              <a:t>- Humans were evil and need strong kings to keep them </a:t>
            </a:r>
            <a:r>
              <a:rPr lang="en-US" sz="3600" dirty="0" smtClean="0"/>
              <a:t>safe </a:t>
            </a:r>
            <a:endParaRPr lang="en-US" sz="28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5126" name="Picture 6" descr="http://www.stpeterslist.com/wp-content/uploads/2013/11/Hobbes-Mem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"/>
          <a:stretch>
            <a:fillRect/>
          </a:stretch>
        </p:blipFill>
        <p:spPr bwMode="auto">
          <a:xfrm>
            <a:off x="6215470" y="811048"/>
            <a:ext cx="5786525" cy="592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057547"/>
            <a:ext cx="59970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3600" b="1" u="sng" dirty="0" smtClean="0"/>
              <a:t>C. John Locke</a:t>
            </a:r>
            <a:r>
              <a:rPr lang="en-US" sz="3600" dirty="0" smtClean="0"/>
              <a:t>- People were naturally good and born with rights the government should protect</a:t>
            </a:r>
            <a:endParaRPr lang="en-US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5082608"/>
            <a:ext cx="6210795" cy="1900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US" sz="3200" b="1" dirty="0" smtClean="0"/>
              <a:t>D. Baron de </a:t>
            </a:r>
            <a:r>
              <a:rPr lang="en-US" sz="3200" b="1" u="sng" dirty="0" smtClean="0"/>
              <a:t>Montesquieu</a:t>
            </a:r>
            <a:r>
              <a:rPr lang="en-US" sz="3200" dirty="0" smtClean="0"/>
              <a:t>- Government should be separated into branches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61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6060" y="167772"/>
            <a:ext cx="9110678" cy="3649133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600" b="1" u="sng" dirty="0" smtClean="0"/>
              <a:t>Mary </a:t>
            </a:r>
            <a:r>
              <a:rPr lang="en-US" sz="3600" b="1" u="sng" dirty="0"/>
              <a:t>Wollstonecraft-</a:t>
            </a:r>
            <a:r>
              <a:rPr lang="en-US" sz="3600" dirty="0"/>
              <a:t> fought for social equality (esp. education) for women 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http://infed.org/images/people/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339"/>
            <a:ext cx="3634740" cy="496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71279" y="2160779"/>
            <a:ext cx="5779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u="sng" dirty="0" smtClean="0"/>
              <a:t>D. Adam Smith</a:t>
            </a:r>
            <a:endParaRPr lang="en-US" sz="3200" dirty="0" smtClean="0"/>
          </a:p>
          <a:p>
            <a:pPr lvl="2"/>
            <a:r>
              <a:rPr lang="en-US" sz="3200" dirty="0" smtClean="0"/>
              <a:t>Believed in capitalism and </a:t>
            </a:r>
            <a:r>
              <a:rPr lang="en-US" sz="3200" b="1" u="sng" dirty="0" smtClean="0"/>
              <a:t>laissez-faire</a:t>
            </a:r>
            <a:r>
              <a:rPr lang="en-US" sz="3200" dirty="0" smtClean="0"/>
              <a:t>- free market economy without government intervention</a:t>
            </a:r>
            <a:endParaRPr lang="en-US" sz="2400" dirty="0" smtClean="0"/>
          </a:p>
        </p:txBody>
      </p:sp>
      <p:pic>
        <p:nvPicPr>
          <p:cNvPr id="8" name="Picture 6" descr="A sketch of a Adam Smith facing to the righ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45882" y="-1"/>
            <a:ext cx="2846118" cy="420386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634740" y="5473005"/>
            <a:ext cx="86878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/>
              <a:t>Enlightened Monarchs - Some strong monarchs (despots) tried to promote the Enlightenment but failed </a:t>
            </a:r>
            <a:r>
              <a:rPr lang="en-US" sz="2000" dirty="0" smtClean="0"/>
              <a:t>(Catherine the Great, Frederick II, Joseph II)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384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2_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ppt/theme/theme3.xml><?xml version="1.0" encoding="utf-8"?>
<a:theme xmlns:a="http://schemas.openxmlformats.org/drawingml/2006/main" name="3_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ppt/theme/theme4.xml><?xml version="1.0" encoding="utf-8"?>
<a:theme xmlns:a="http://schemas.openxmlformats.org/drawingml/2006/main" name="4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5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2023</Words>
  <Application>Microsoft Office PowerPoint</Application>
  <PresentationFormat>Widescreen</PresentationFormat>
  <Paragraphs>264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Arial</vt:lpstr>
      <vt:lpstr>Bookman Old Style</vt:lpstr>
      <vt:lpstr>Calibri</vt:lpstr>
      <vt:lpstr>Kalinga</vt:lpstr>
      <vt:lpstr>Rockwell</vt:lpstr>
      <vt:lpstr>Trebuchet MS</vt:lpstr>
      <vt:lpstr>Tw Cen MT</vt:lpstr>
      <vt:lpstr>Wingdings</vt:lpstr>
      <vt:lpstr>Circuit</vt:lpstr>
      <vt:lpstr>2_Damask</vt:lpstr>
      <vt:lpstr>3_Damask</vt:lpstr>
      <vt:lpstr>4_Damask</vt:lpstr>
      <vt:lpstr>Damask</vt:lpstr>
      <vt:lpstr>NCFE Review</vt:lpstr>
      <vt:lpstr>Absolutism (Monarchs have absolute Power) </vt:lpstr>
      <vt:lpstr>PowerPoint Presentation</vt:lpstr>
      <vt:lpstr>Absolute Monarchs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Question…</vt:lpstr>
      <vt:lpstr>THE AMERICAN REVOLUTION</vt:lpstr>
      <vt:lpstr>PowerPoint Presentation</vt:lpstr>
      <vt:lpstr> Independence in the Americas </vt:lpstr>
      <vt:lpstr>What about the United States? </vt:lpstr>
      <vt:lpstr>French Revolution</vt:lpstr>
      <vt:lpstr>PowerPoint Presentation</vt:lpstr>
      <vt:lpstr>PowerPoint Presentation</vt:lpstr>
      <vt:lpstr>PowerPoint Presentation</vt:lpstr>
      <vt:lpstr>THE TERROR</vt:lpstr>
      <vt:lpstr>Napoleon!</vt:lpstr>
      <vt:lpstr>PowerPoint Presentation</vt:lpstr>
      <vt:lpstr>Effects of Napoleon</vt:lpstr>
      <vt:lpstr>Industrial Revolution</vt:lpstr>
      <vt:lpstr> four factors of production: </vt:lpstr>
      <vt:lpstr>PowerPoint Presentation</vt:lpstr>
      <vt:lpstr>PowerPoint Presentation</vt:lpstr>
      <vt:lpstr>PowerPoint Presentation</vt:lpstr>
      <vt:lpstr>PowerPoint Presentation</vt:lpstr>
      <vt:lpstr>Nationalism </vt:lpstr>
      <vt:lpstr>Creation of Italy and Germany</vt:lpstr>
      <vt:lpstr>PowerPoint Presentation</vt:lpstr>
      <vt:lpstr>PowerPoint Presentation</vt:lpstr>
      <vt:lpstr>African Imperialism</vt:lpstr>
      <vt:lpstr>PowerPoint Presentation</vt:lpstr>
      <vt:lpstr>PowerPoint Presentation</vt:lpstr>
      <vt:lpstr>WWI </vt:lpstr>
      <vt:lpstr>PowerPoint Presentation</vt:lpstr>
      <vt:lpstr>PowerPoint Presentation</vt:lpstr>
      <vt:lpstr>The Russian Revolution</vt:lpstr>
      <vt:lpstr>PowerPoint Presentation</vt:lpstr>
      <vt:lpstr>PowerPoint Presentation</vt:lpstr>
      <vt:lpstr>The Interwar PEriod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Marwitz, Keith A.</dc:creator>
  <cp:lastModifiedBy>Marwitz, Keith A.</cp:lastModifiedBy>
  <cp:revision>41</cp:revision>
  <dcterms:created xsi:type="dcterms:W3CDTF">2016-05-30T20:45:05Z</dcterms:created>
  <dcterms:modified xsi:type="dcterms:W3CDTF">2016-06-01T12:15:15Z</dcterms:modified>
</cp:coreProperties>
</file>