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73" r:id="rId3"/>
    <p:sldId id="274" r:id="rId4"/>
    <p:sldId id="259" r:id="rId5"/>
    <p:sldId id="263" r:id="rId6"/>
    <p:sldId id="269" r:id="rId7"/>
    <p:sldId id="270" r:id="rId8"/>
    <p:sldId id="264" r:id="rId9"/>
    <p:sldId id="268" r:id="rId10"/>
    <p:sldId id="271" r:id="rId11"/>
    <p:sldId id="265" r:id="rId12"/>
    <p:sldId id="272"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053" autoAdjust="0"/>
    <p:restoredTop sz="94660"/>
  </p:normalViewPr>
  <p:slideViewPr>
    <p:cSldViewPr snapToGrid="0">
      <p:cViewPr varScale="1">
        <p:scale>
          <a:sx n="75" d="100"/>
          <a:sy n="75" d="100"/>
        </p:scale>
        <p:origin x="-360"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F4799879-D1CD-4D96-A587-E257A1D2C1B9}" type="datetimeFigureOut">
              <a:rPr lang="en-US" smtClean="0"/>
              <a:pPr/>
              <a:t>2/18/2014</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98523F27-382C-4704-A6E2-77D1B1BF4014}"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xmlns="" val="383790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99879-D1CD-4D96-A587-E257A1D2C1B9}" type="datetimeFigureOut">
              <a:rPr lang="en-US" smtClean="0"/>
              <a:pPr/>
              <a:t>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23F27-382C-4704-A6E2-77D1B1BF4014}" type="slidenum">
              <a:rPr lang="en-US" smtClean="0"/>
              <a:pPr/>
              <a:t>‹#›</a:t>
            </a:fld>
            <a:endParaRPr lang="en-US"/>
          </a:p>
        </p:txBody>
      </p:sp>
    </p:spTree>
    <p:extLst>
      <p:ext uri="{BB962C8B-B14F-4D97-AF65-F5344CB8AC3E}">
        <p14:creationId xmlns:p14="http://schemas.microsoft.com/office/powerpoint/2010/main" xmlns="" val="511078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799879-D1CD-4D96-A587-E257A1D2C1B9}" type="datetimeFigureOut">
              <a:rPr lang="en-US" smtClean="0"/>
              <a:pPr/>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23F27-382C-4704-A6E2-77D1B1BF4014}" type="slidenum">
              <a:rPr lang="en-US" smtClean="0"/>
              <a:pPr/>
              <a:t>‹#›</a:t>
            </a:fld>
            <a:endParaRPr lang="en-US"/>
          </a:p>
        </p:txBody>
      </p:sp>
    </p:spTree>
    <p:extLst>
      <p:ext uri="{BB962C8B-B14F-4D97-AF65-F5344CB8AC3E}">
        <p14:creationId xmlns:p14="http://schemas.microsoft.com/office/powerpoint/2010/main" xmlns="" val="1878697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799879-D1CD-4D96-A587-E257A1D2C1B9}" type="datetimeFigureOut">
              <a:rPr lang="en-US" smtClean="0"/>
              <a:pPr/>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23F27-382C-4704-A6E2-77D1B1BF4014}" type="slidenum">
              <a:rPr lang="en-US" smtClean="0"/>
              <a:pPr/>
              <a:t>‹#›</a:t>
            </a:fld>
            <a:endParaRPr lang="en-US"/>
          </a:p>
        </p:txBody>
      </p:sp>
    </p:spTree>
    <p:extLst>
      <p:ext uri="{BB962C8B-B14F-4D97-AF65-F5344CB8AC3E}">
        <p14:creationId xmlns:p14="http://schemas.microsoft.com/office/powerpoint/2010/main" xmlns="" val="1934029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799879-D1CD-4D96-A587-E257A1D2C1B9}" type="datetimeFigureOut">
              <a:rPr lang="en-US" smtClean="0"/>
              <a:pPr/>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23F27-382C-4704-A6E2-77D1B1BF4014}" type="slidenum">
              <a:rPr lang="en-US" smtClean="0"/>
              <a:pPr/>
              <a:t>‹#›</a:t>
            </a:fld>
            <a:endParaRPr lang="en-US"/>
          </a:p>
        </p:txBody>
      </p:sp>
    </p:spTree>
    <p:extLst>
      <p:ext uri="{BB962C8B-B14F-4D97-AF65-F5344CB8AC3E}">
        <p14:creationId xmlns:p14="http://schemas.microsoft.com/office/powerpoint/2010/main" xmlns="" val="1296738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799879-D1CD-4D96-A587-E257A1D2C1B9}" type="datetimeFigureOut">
              <a:rPr lang="en-US" smtClean="0"/>
              <a:pPr/>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23F27-382C-4704-A6E2-77D1B1BF4014}" type="slidenum">
              <a:rPr lang="en-US" smtClean="0"/>
              <a:pPr/>
              <a:t>‹#›</a:t>
            </a:fld>
            <a:endParaRPr lang="en-US"/>
          </a:p>
        </p:txBody>
      </p:sp>
    </p:spTree>
    <p:extLst>
      <p:ext uri="{BB962C8B-B14F-4D97-AF65-F5344CB8AC3E}">
        <p14:creationId xmlns:p14="http://schemas.microsoft.com/office/powerpoint/2010/main" xmlns="" val="445338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799879-D1CD-4D96-A587-E257A1D2C1B9}" type="datetimeFigureOut">
              <a:rPr lang="en-US" smtClean="0"/>
              <a:pPr/>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23F27-382C-4704-A6E2-77D1B1BF4014}" type="slidenum">
              <a:rPr lang="en-US" smtClean="0"/>
              <a:pPr/>
              <a:t>‹#›</a:t>
            </a:fld>
            <a:endParaRPr lang="en-US"/>
          </a:p>
        </p:txBody>
      </p:sp>
    </p:spTree>
    <p:extLst>
      <p:ext uri="{BB962C8B-B14F-4D97-AF65-F5344CB8AC3E}">
        <p14:creationId xmlns:p14="http://schemas.microsoft.com/office/powerpoint/2010/main" xmlns="" val="33978244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799879-D1CD-4D96-A587-E257A1D2C1B9}" type="datetimeFigureOut">
              <a:rPr lang="en-US" smtClean="0"/>
              <a:pPr/>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23F27-382C-4704-A6E2-77D1B1BF4014}" type="slidenum">
              <a:rPr lang="en-US" smtClean="0"/>
              <a:pPr/>
              <a:t>‹#›</a:t>
            </a:fld>
            <a:endParaRPr lang="en-US"/>
          </a:p>
        </p:txBody>
      </p:sp>
    </p:spTree>
    <p:extLst>
      <p:ext uri="{BB962C8B-B14F-4D97-AF65-F5344CB8AC3E}">
        <p14:creationId xmlns:p14="http://schemas.microsoft.com/office/powerpoint/2010/main" xmlns="" val="7382697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799879-D1CD-4D96-A587-E257A1D2C1B9}" type="datetimeFigureOut">
              <a:rPr lang="en-US" smtClean="0"/>
              <a:pPr/>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23F27-382C-4704-A6E2-77D1B1BF4014}" type="slidenum">
              <a:rPr lang="en-US" smtClean="0"/>
              <a:pPr/>
              <a:t>‹#›</a:t>
            </a:fld>
            <a:endParaRPr lang="en-US"/>
          </a:p>
        </p:txBody>
      </p:sp>
    </p:spTree>
    <p:extLst>
      <p:ext uri="{BB962C8B-B14F-4D97-AF65-F5344CB8AC3E}">
        <p14:creationId xmlns:p14="http://schemas.microsoft.com/office/powerpoint/2010/main" xmlns="" val="1304697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F4799879-D1CD-4D96-A587-E257A1D2C1B9}" type="datetimeFigureOut">
              <a:rPr lang="en-US" smtClean="0"/>
              <a:pPr/>
              <a:t>2/18/2014</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98523F27-382C-4704-A6E2-77D1B1BF4014}" type="slidenum">
              <a:rPr lang="en-US" smtClean="0"/>
              <a:pPr/>
              <a:t>‹#›</a:t>
            </a:fld>
            <a:endParaRPr lang="en-US"/>
          </a:p>
        </p:txBody>
      </p:sp>
    </p:spTree>
    <p:extLst>
      <p:ext uri="{BB962C8B-B14F-4D97-AF65-F5344CB8AC3E}">
        <p14:creationId xmlns:p14="http://schemas.microsoft.com/office/powerpoint/2010/main" xmlns="" val="3231499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799879-D1CD-4D96-A587-E257A1D2C1B9}" type="datetimeFigureOut">
              <a:rPr lang="en-US" smtClean="0"/>
              <a:pPr/>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98523F27-382C-4704-A6E2-77D1B1BF4014}" type="slidenum">
              <a:rPr lang="en-US" smtClean="0"/>
              <a:pPr/>
              <a:t>‹#›</a:t>
            </a:fld>
            <a:endParaRPr lang="en-US"/>
          </a:p>
        </p:txBody>
      </p:sp>
    </p:spTree>
    <p:extLst>
      <p:ext uri="{BB962C8B-B14F-4D97-AF65-F5344CB8AC3E}">
        <p14:creationId xmlns:p14="http://schemas.microsoft.com/office/powerpoint/2010/main" xmlns="" val="3583213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799879-D1CD-4D96-A587-E257A1D2C1B9}" type="datetimeFigureOut">
              <a:rPr lang="en-US" smtClean="0"/>
              <a:pPr/>
              <a:t>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23F27-382C-4704-A6E2-77D1B1BF4014}" type="slidenum">
              <a:rPr lang="en-US" smtClean="0"/>
              <a:pPr/>
              <a:t>‹#›</a:t>
            </a:fld>
            <a:endParaRPr lang="en-US"/>
          </a:p>
        </p:txBody>
      </p:sp>
    </p:spTree>
    <p:extLst>
      <p:ext uri="{BB962C8B-B14F-4D97-AF65-F5344CB8AC3E}">
        <p14:creationId xmlns:p14="http://schemas.microsoft.com/office/powerpoint/2010/main" xmlns="" val="864840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799879-D1CD-4D96-A587-E257A1D2C1B9}" type="datetimeFigureOut">
              <a:rPr lang="en-US" smtClean="0"/>
              <a:pPr/>
              <a:t>2/18/2014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523F27-382C-4704-A6E2-77D1B1BF4014}" type="slidenum">
              <a:rPr lang="en-US" smtClean="0"/>
              <a:pPr/>
              <a:t>‹#›</a:t>
            </a:fld>
            <a:endParaRPr lang="en-US"/>
          </a:p>
        </p:txBody>
      </p:sp>
    </p:spTree>
    <p:extLst>
      <p:ext uri="{BB962C8B-B14F-4D97-AF65-F5344CB8AC3E}">
        <p14:creationId xmlns:p14="http://schemas.microsoft.com/office/powerpoint/2010/main" xmlns="" val="3117516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799879-D1CD-4D96-A587-E257A1D2C1B9}" type="datetimeFigureOut">
              <a:rPr lang="en-US" smtClean="0"/>
              <a:pPr/>
              <a:t>2/18/2014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523F27-382C-4704-A6E2-77D1B1BF4014}" type="slidenum">
              <a:rPr lang="en-US" smtClean="0"/>
              <a:pPr/>
              <a:t>‹#›</a:t>
            </a:fld>
            <a:endParaRPr lang="en-US"/>
          </a:p>
        </p:txBody>
      </p:sp>
    </p:spTree>
    <p:extLst>
      <p:ext uri="{BB962C8B-B14F-4D97-AF65-F5344CB8AC3E}">
        <p14:creationId xmlns:p14="http://schemas.microsoft.com/office/powerpoint/2010/main" xmlns="" val="1054466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799879-D1CD-4D96-A587-E257A1D2C1B9}" type="datetimeFigureOut">
              <a:rPr lang="en-US" smtClean="0"/>
              <a:pPr/>
              <a:t>2/18/2014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523F27-382C-4704-A6E2-77D1B1BF4014}" type="slidenum">
              <a:rPr lang="en-US" smtClean="0"/>
              <a:pPr/>
              <a:t>‹#›</a:t>
            </a:fld>
            <a:endParaRPr lang="en-US"/>
          </a:p>
        </p:txBody>
      </p:sp>
    </p:spTree>
    <p:extLst>
      <p:ext uri="{BB962C8B-B14F-4D97-AF65-F5344CB8AC3E}">
        <p14:creationId xmlns:p14="http://schemas.microsoft.com/office/powerpoint/2010/main" xmlns="" val="310686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99879-D1CD-4D96-A587-E257A1D2C1B9}" type="datetimeFigureOut">
              <a:rPr lang="en-US" smtClean="0"/>
              <a:pPr/>
              <a:t>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23F27-382C-4704-A6E2-77D1B1BF4014}" type="slidenum">
              <a:rPr lang="en-US" smtClean="0"/>
              <a:pPr/>
              <a:t>‹#›</a:t>
            </a:fld>
            <a:endParaRPr lang="en-US"/>
          </a:p>
        </p:txBody>
      </p:sp>
    </p:spTree>
    <p:extLst>
      <p:ext uri="{BB962C8B-B14F-4D97-AF65-F5344CB8AC3E}">
        <p14:creationId xmlns:p14="http://schemas.microsoft.com/office/powerpoint/2010/main" xmlns="" val="293453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99879-D1CD-4D96-A587-E257A1D2C1B9}" type="datetimeFigureOut">
              <a:rPr lang="en-US" smtClean="0"/>
              <a:pPr/>
              <a:t>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23F27-382C-4704-A6E2-77D1B1BF4014}" type="slidenum">
              <a:rPr lang="en-US" smtClean="0"/>
              <a:pPr/>
              <a:t>‹#›</a:t>
            </a:fld>
            <a:endParaRPr lang="en-US"/>
          </a:p>
        </p:txBody>
      </p:sp>
    </p:spTree>
    <p:extLst>
      <p:ext uri="{BB962C8B-B14F-4D97-AF65-F5344CB8AC3E}">
        <p14:creationId xmlns:p14="http://schemas.microsoft.com/office/powerpoint/2010/main" xmlns="" val="1908660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4799879-D1CD-4D96-A587-E257A1D2C1B9}" type="datetimeFigureOut">
              <a:rPr lang="en-US" smtClean="0"/>
              <a:pPr/>
              <a:t>2/18/2014</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8523F27-382C-4704-A6E2-77D1B1BF4014}" type="slidenum">
              <a:rPr lang="en-US" smtClean="0"/>
              <a:pPr/>
              <a:t>‹#›</a:t>
            </a:fld>
            <a:endParaRPr lang="en-US"/>
          </a:p>
        </p:txBody>
      </p:sp>
    </p:spTree>
    <p:extLst>
      <p:ext uri="{BB962C8B-B14F-4D97-AF65-F5344CB8AC3E}">
        <p14:creationId xmlns:p14="http://schemas.microsoft.com/office/powerpoint/2010/main" xmlns="" val="2741362169"/>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 id="2147483820"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youtube.com/watch?v=pCkL9UlmCOE"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31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507009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135229"/>
            <a:ext cx="7704667" cy="1178416"/>
          </a:xfrm>
        </p:spPr>
        <p:txBody>
          <a:bodyPr/>
          <a:lstStyle/>
          <a:p>
            <a:r>
              <a:rPr lang="en-US" dirty="0" smtClean="0"/>
              <a:t>China</a:t>
            </a:r>
            <a:endParaRPr lang="en-US" dirty="0"/>
          </a:p>
        </p:txBody>
      </p:sp>
      <p:sp>
        <p:nvSpPr>
          <p:cNvPr id="3" name="Content Placeholder 2"/>
          <p:cNvSpPr>
            <a:spLocks noGrp="1"/>
          </p:cNvSpPr>
          <p:nvPr>
            <p:ph idx="1"/>
          </p:nvPr>
        </p:nvSpPr>
        <p:spPr>
          <a:xfrm>
            <a:off x="982132" y="1313645"/>
            <a:ext cx="7704667" cy="4621777"/>
          </a:xfrm>
        </p:spPr>
        <p:txBody>
          <a:bodyPr/>
          <a:lstStyle/>
          <a:p>
            <a:r>
              <a:rPr lang="en-US" dirty="0" smtClean="0"/>
              <a:t>The Opium Trade and Opium War</a:t>
            </a:r>
          </a:p>
          <a:p>
            <a:r>
              <a:rPr lang="en-US" dirty="0" smtClean="0"/>
              <a:t>Unequal Treaties</a:t>
            </a:r>
          </a:p>
          <a:p>
            <a:r>
              <a:rPr lang="en-US" dirty="0" smtClean="0"/>
              <a:t>The Taping Rebellion</a:t>
            </a:r>
          </a:p>
          <a:p>
            <a:r>
              <a:rPr lang="en-US" dirty="0" smtClean="0"/>
              <a:t>The Self-Strengthening Movement</a:t>
            </a:r>
          </a:p>
          <a:p>
            <a:r>
              <a:rPr lang="en-US" dirty="0" smtClean="0"/>
              <a:t>“Spheres of Influence”</a:t>
            </a:r>
          </a:p>
          <a:p>
            <a:r>
              <a:rPr lang="en-US" dirty="0" smtClean="0"/>
              <a:t>The Boxer Rebellion</a:t>
            </a:r>
          </a:p>
          <a:p>
            <a:endParaRPr lang="en-US" dirty="0"/>
          </a:p>
        </p:txBody>
      </p:sp>
    </p:spTree>
    <p:extLst>
      <p:ext uri="{BB962C8B-B14F-4D97-AF65-F5344CB8AC3E}">
        <p14:creationId xmlns:p14="http://schemas.microsoft.com/office/powerpoint/2010/main" xmlns="" val="2971419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560716"/>
          </a:xfrm>
        </p:spPr>
        <p:txBody>
          <a:bodyPr>
            <a:normAutofit fontScale="90000"/>
          </a:bodyPr>
          <a:lstStyle/>
          <a:p>
            <a:r>
              <a:rPr lang="en-US" b="1" dirty="0"/>
              <a:t>The Taiping Rebellion </a:t>
            </a:r>
            <a:r>
              <a:rPr lang="en-US" dirty="0"/>
              <a:t/>
            </a:r>
            <a:br>
              <a:rPr lang="en-US" dirty="0"/>
            </a:br>
            <a:endParaRPr lang="en-US" dirty="0"/>
          </a:p>
        </p:txBody>
      </p:sp>
      <p:sp>
        <p:nvSpPr>
          <p:cNvPr id="3" name="Content Placeholder 2"/>
          <p:cNvSpPr>
            <a:spLocks noGrp="1"/>
          </p:cNvSpPr>
          <p:nvPr>
            <p:ph idx="1"/>
          </p:nvPr>
        </p:nvSpPr>
        <p:spPr>
          <a:xfrm>
            <a:off x="982133" y="957533"/>
            <a:ext cx="7989339" cy="5900467"/>
          </a:xfrm>
        </p:spPr>
        <p:txBody>
          <a:bodyPr>
            <a:normAutofit fontScale="92500" lnSpcReduction="20000"/>
          </a:bodyPr>
          <a:lstStyle/>
          <a:p>
            <a:r>
              <a:rPr lang="en-US" sz="3400" dirty="0" smtClean="0"/>
              <a:t>Certainly </a:t>
            </a:r>
            <a:r>
              <a:rPr lang="en-US" sz="3400" dirty="0"/>
              <a:t>Hong </a:t>
            </a:r>
            <a:r>
              <a:rPr lang="en-US" sz="3400" dirty="0" err="1"/>
              <a:t>Xiuquan’s</a:t>
            </a:r>
            <a:r>
              <a:rPr lang="en-US" sz="3400" dirty="0"/>
              <a:t> Taiping rebellion is one of the most destructive, but also interesting, events in history. What were Hong </a:t>
            </a:r>
            <a:r>
              <a:rPr lang="en-US" sz="3400" dirty="0" err="1"/>
              <a:t>Xiuquan’s</a:t>
            </a:r>
            <a:r>
              <a:rPr lang="en-US" sz="3400" dirty="0"/>
              <a:t> inspirations and goals? </a:t>
            </a:r>
            <a:endParaRPr lang="en-US" sz="3400" dirty="0" smtClean="0"/>
          </a:p>
          <a:p>
            <a:r>
              <a:rPr lang="en-US" sz="3400" dirty="0" smtClean="0"/>
              <a:t>How </a:t>
            </a:r>
            <a:r>
              <a:rPr lang="en-US" sz="3400" dirty="0"/>
              <a:t>was it possible for him to attract such a large following? It’s easy to assume that the Europeans or Americans were at the root of many problems in colonial or quasi-colonial areas in the nineteenth and twentieth century</a:t>
            </a:r>
            <a:r>
              <a:rPr lang="en-US" sz="3400" dirty="0" smtClean="0"/>
              <a:t>.</a:t>
            </a:r>
          </a:p>
          <a:p>
            <a:r>
              <a:rPr lang="en-US" sz="3400" dirty="0" smtClean="0"/>
              <a:t> Instead</a:t>
            </a:r>
            <a:r>
              <a:rPr lang="en-US" sz="3400" dirty="0"/>
              <a:t>, the Taiping rebellion fed off internal problems and discontent. Do the other countries have similar contemporary problems? Why was the situation in Japan so different? </a:t>
            </a:r>
          </a:p>
          <a:p>
            <a:pPr marL="0" indent="0">
              <a:buNone/>
            </a:pPr>
            <a:endParaRPr lang="en-US" dirty="0"/>
          </a:p>
        </p:txBody>
      </p:sp>
    </p:spTree>
    <p:extLst>
      <p:ext uri="{BB962C8B-B14F-4D97-AF65-F5344CB8AC3E}">
        <p14:creationId xmlns:p14="http://schemas.microsoft.com/office/powerpoint/2010/main" xmlns="" val="1227804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895081"/>
          </a:xfrm>
        </p:spPr>
        <p:txBody>
          <a:bodyPr/>
          <a:lstStyle/>
          <a:p>
            <a:r>
              <a:rPr lang="en-US" dirty="0" smtClean="0"/>
              <a:t>Japan</a:t>
            </a:r>
            <a:endParaRPr lang="en-US" dirty="0"/>
          </a:p>
        </p:txBody>
      </p:sp>
      <p:sp>
        <p:nvSpPr>
          <p:cNvPr id="3" name="Content Placeholder 2"/>
          <p:cNvSpPr>
            <a:spLocks noGrp="1"/>
          </p:cNvSpPr>
          <p:nvPr>
            <p:ph idx="1"/>
          </p:nvPr>
        </p:nvSpPr>
        <p:spPr>
          <a:xfrm>
            <a:off x="1329862" y="1107583"/>
            <a:ext cx="8045957" cy="5048517"/>
          </a:xfrm>
        </p:spPr>
        <p:txBody>
          <a:bodyPr>
            <a:normAutofit/>
          </a:bodyPr>
          <a:lstStyle/>
          <a:p>
            <a:endParaRPr lang="en-US" dirty="0" smtClean="0"/>
          </a:p>
          <a:p>
            <a:r>
              <a:rPr lang="en-US" dirty="0" smtClean="0"/>
              <a:t>Crisis and Reform</a:t>
            </a:r>
          </a:p>
          <a:p>
            <a:r>
              <a:rPr lang="en-US" dirty="0" smtClean="0"/>
              <a:t>Foreign Pressure</a:t>
            </a:r>
          </a:p>
          <a:p>
            <a:r>
              <a:rPr lang="en-US" dirty="0" smtClean="0"/>
              <a:t>End of Tokugawa Rule</a:t>
            </a:r>
          </a:p>
          <a:p>
            <a:r>
              <a:rPr lang="en-US" dirty="0" smtClean="0"/>
              <a:t>The Meiji Restoration</a:t>
            </a:r>
          </a:p>
          <a:p>
            <a:r>
              <a:rPr lang="en-US" dirty="0" smtClean="0"/>
              <a:t>Abolition of Social Order</a:t>
            </a:r>
          </a:p>
          <a:p>
            <a:r>
              <a:rPr lang="en-US" dirty="0" smtClean="0"/>
              <a:t>Constitutional Government</a:t>
            </a:r>
          </a:p>
          <a:p>
            <a:r>
              <a:rPr lang="en-US" dirty="0" smtClean="0"/>
              <a:t>Remodeling the Economy</a:t>
            </a:r>
          </a:p>
          <a:p>
            <a:r>
              <a:rPr lang="en-US" dirty="0" smtClean="0"/>
              <a:t>Costs of Economic Development </a:t>
            </a:r>
            <a:endParaRPr lang="en-US" dirty="0"/>
          </a:p>
        </p:txBody>
      </p:sp>
    </p:spTree>
    <p:extLst>
      <p:ext uri="{BB962C8B-B14F-4D97-AF65-F5344CB8AC3E}">
        <p14:creationId xmlns:p14="http://schemas.microsoft.com/office/powerpoint/2010/main" xmlns="" val="90476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8506" y="-32198"/>
            <a:ext cx="5457304" cy="907960"/>
          </a:xfrm>
        </p:spPr>
        <p:txBody>
          <a:bodyPr>
            <a:normAutofit/>
          </a:bodyPr>
          <a:lstStyle/>
          <a:p>
            <a:r>
              <a:rPr lang="en-US" b="1" dirty="0"/>
              <a:t>The Meiji Restoration </a:t>
            </a:r>
            <a:endParaRPr lang="en-US" dirty="0"/>
          </a:p>
        </p:txBody>
      </p:sp>
      <p:sp>
        <p:nvSpPr>
          <p:cNvPr id="3" name="Content Placeholder 2"/>
          <p:cNvSpPr>
            <a:spLocks noGrp="1"/>
          </p:cNvSpPr>
          <p:nvPr>
            <p:ph idx="1"/>
          </p:nvPr>
        </p:nvSpPr>
        <p:spPr>
          <a:xfrm>
            <a:off x="1211920" y="1007225"/>
            <a:ext cx="7470476" cy="5657592"/>
          </a:xfrm>
        </p:spPr>
        <p:txBody>
          <a:bodyPr>
            <a:normAutofit fontScale="77500" lnSpcReduction="20000"/>
          </a:bodyPr>
          <a:lstStyle/>
          <a:p>
            <a:r>
              <a:rPr lang="en-US" sz="3400" dirty="0" smtClean="0"/>
              <a:t>Why </a:t>
            </a:r>
            <a:r>
              <a:rPr lang="en-US" sz="3400" dirty="0"/>
              <a:t>was Japan able to turn the tide and begin to modernize successfully when the other states couldn’t? </a:t>
            </a:r>
            <a:endParaRPr lang="en-US" sz="3400" dirty="0" smtClean="0"/>
          </a:p>
          <a:p>
            <a:r>
              <a:rPr lang="en-US" sz="3400" dirty="0" smtClean="0"/>
              <a:t>Why </a:t>
            </a:r>
            <a:r>
              <a:rPr lang="en-US" sz="3400" dirty="0"/>
              <a:t>did the Japanese cry of “Revere the emperor, expel the barbarians” draw so many more followers and inspire so much more success than did the Chinese Self-Strengthening Movement’s slogan of “Chinese learning at the base, Western learning for use</a:t>
            </a:r>
            <a:r>
              <a:rPr lang="en-US" sz="3400" dirty="0" smtClean="0"/>
              <a:t>”?</a:t>
            </a:r>
          </a:p>
          <a:p>
            <a:r>
              <a:rPr lang="en-US" sz="3400" dirty="0"/>
              <a:t>T</a:t>
            </a:r>
            <a:r>
              <a:rPr lang="en-US" sz="3400" dirty="0" smtClean="0"/>
              <a:t>hink </a:t>
            </a:r>
            <a:r>
              <a:rPr lang="en-US" sz="3400" dirty="0"/>
              <a:t>back on earlier sections on Japan and consider in what ways Japan was fundamentally different from the other states. </a:t>
            </a:r>
            <a:endParaRPr lang="en-US" sz="3400" dirty="0" smtClean="0"/>
          </a:p>
          <a:p>
            <a:r>
              <a:rPr lang="en-US" sz="3400" dirty="0" smtClean="0"/>
              <a:t>Was </a:t>
            </a:r>
            <a:r>
              <a:rPr lang="en-US" sz="3400" dirty="0"/>
              <a:t>this westernization carried out because of a love of the western Europeans and Americans, or for other reasons? </a:t>
            </a:r>
            <a:endParaRPr lang="en-US" dirty="0"/>
          </a:p>
        </p:txBody>
      </p:sp>
    </p:spTree>
    <p:extLst>
      <p:ext uri="{BB962C8B-B14F-4D97-AF65-F5344CB8AC3E}">
        <p14:creationId xmlns:p14="http://schemas.microsoft.com/office/powerpoint/2010/main" xmlns="" val="550287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7233" y="342901"/>
            <a:ext cx="2764367" cy="1028699"/>
          </a:xfrm>
        </p:spPr>
        <p:txBody>
          <a:bodyPr/>
          <a:lstStyle/>
          <a:p>
            <a:r>
              <a:rPr lang="en-US" b="1" dirty="0" smtClean="0"/>
              <a:t>Warm-Up</a:t>
            </a:r>
            <a:endParaRPr lang="en-US" b="1" dirty="0"/>
          </a:p>
        </p:txBody>
      </p:sp>
      <p:sp>
        <p:nvSpPr>
          <p:cNvPr id="3" name="Content Placeholder 2"/>
          <p:cNvSpPr>
            <a:spLocks noGrp="1"/>
          </p:cNvSpPr>
          <p:nvPr>
            <p:ph idx="1"/>
          </p:nvPr>
        </p:nvSpPr>
        <p:spPr>
          <a:xfrm>
            <a:off x="723900" y="1399439"/>
            <a:ext cx="3657599" cy="1966061"/>
          </a:xfrm>
        </p:spPr>
        <p:txBody>
          <a:bodyPr/>
          <a:lstStyle/>
          <a:p>
            <a:r>
              <a:rPr lang="en-US" dirty="0">
                <a:hlinkClick r:id="rId2"/>
              </a:rPr>
              <a:t>http://www.youtube.com/watch?v=pCkL9UlmCOE</a:t>
            </a:r>
            <a:endParaRPr lang="en-US" dirty="0"/>
          </a:p>
        </p:txBody>
      </p:sp>
      <p:pic>
        <p:nvPicPr>
          <p:cNvPr id="11266" name="Picture 2" descr="http://3.bp.blogspot.com/-q8HCPaAyKD0/Tqh4fFeAPFI/AAAAAAAAAUk/ULGwdUZ80HE/s1600/hot-coffee-lawsuit.jpg"/>
          <p:cNvPicPr>
            <a:picLocks noChangeAspect="1" noChangeArrowheads="1"/>
          </p:cNvPicPr>
          <p:nvPr/>
        </p:nvPicPr>
        <p:blipFill>
          <a:blip r:embed="rId3"/>
          <a:srcRect/>
          <a:stretch>
            <a:fillRect/>
          </a:stretch>
        </p:blipFill>
        <p:spPr bwMode="auto">
          <a:xfrm>
            <a:off x="4584700" y="0"/>
            <a:ext cx="4559300" cy="3810000"/>
          </a:xfrm>
          <a:prstGeom prst="rect">
            <a:avLst/>
          </a:prstGeom>
          <a:noFill/>
        </p:spPr>
      </p:pic>
      <p:pic>
        <p:nvPicPr>
          <p:cNvPr id="11268" name="Picture 4" descr="http://retroreport.org/wp-content/uploads/2013/11/taking-the-lid-off-the-mcdonalds-coffee-case.jpg"/>
          <p:cNvPicPr>
            <a:picLocks noChangeAspect="1" noChangeArrowheads="1"/>
          </p:cNvPicPr>
          <p:nvPr/>
        </p:nvPicPr>
        <p:blipFill>
          <a:blip r:embed="rId4"/>
          <a:srcRect/>
          <a:stretch>
            <a:fillRect/>
          </a:stretch>
        </p:blipFill>
        <p:spPr bwMode="auto">
          <a:xfrm>
            <a:off x="511175" y="4034045"/>
            <a:ext cx="3603625" cy="2023855"/>
          </a:xfrm>
          <a:prstGeom prst="rect">
            <a:avLst/>
          </a:prstGeom>
          <a:noFill/>
        </p:spPr>
      </p:pic>
      <p:pic>
        <p:nvPicPr>
          <p:cNvPr id="11270" name="Picture 6" descr="http://cdn-1.tiptoptens.com/wp-content/uploads/2012/11/5.-The-Case-against-McDonalds-Coffee.jpg"/>
          <p:cNvPicPr>
            <a:picLocks noChangeAspect="1" noChangeArrowheads="1"/>
          </p:cNvPicPr>
          <p:nvPr/>
        </p:nvPicPr>
        <p:blipFill>
          <a:blip r:embed="rId5"/>
          <a:srcRect/>
          <a:stretch>
            <a:fillRect/>
          </a:stretch>
        </p:blipFill>
        <p:spPr bwMode="auto">
          <a:xfrm>
            <a:off x="3908757" y="3695700"/>
            <a:ext cx="5235244" cy="3162300"/>
          </a:xfrm>
          <a:prstGeom prst="rect">
            <a:avLst/>
          </a:prstGeom>
          <a:noFill/>
        </p:spPr>
      </p:pic>
    </p:spTree>
    <p:extLst>
      <p:ext uri="{BB962C8B-B14F-4D97-AF65-F5344CB8AC3E}">
        <p14:creationId xmlns:p14="http://schemas.microsoft.com/office/powerpoint/2010/main" xmlns="" val="36359695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533" y="254001"/>
            <a:ext cx="7704667" cy="1981200"/>
          </a:xfrm>
        </p:spPr>
        <p:txBody>
          <a:bodyPr/>
          <a:lstStyle/>
          <a:p>
            <a:r>
              <a:rPr lang="en-US" dirty="0" smtClean="0"/>
              <a:t>Group Activity</a:t>
            </a:r>
            <a:endParaRPr lang="en-US" dirty="0"/>
          </a:p>
        </p:txBody>
      </p:sp>
      <p:sp>
        <p:nvSpPr>
          <p:cNvPr id="3" name="Content Placeholder 2"/>
          <p:cNvSpPr>
            <a:spLocks noGrp="1"/>
          </p:cNvSpPr>
          <p:nvPr>
            <p:ph idx="1"/>
          </p:nvPr>
        </p:nvSpPr>
        <p:spPr>
          <a:xfrm>
            <a:off x="1159933" y="2209800"/>
            <a:ext cx="7704667" cy="3332816"/>
          </a:xfrm>
        </p:spPr>
        <p:txBody>
          <a:bodyPr>
            <a:normAutofit fontScale="92500" lnSpcReduction="10000"/>
          </a:bodyPr>
          <a:lstStyle/>
          <a:p>
            <a:r>
              <a:rPr lang="en-US" sz="3200" dirty="0" smtClean="0"/>
              <a:t>The class will be split into 8 groups by having students number off 1-4 (genius, I know</a:t>
            </a:r>
            <a:r>
              <a:rPr lang="en-US" sz="3200" dirty="0" smtClean="0"/>
              <a:t>)</a:t>
            </a:r>
          </a:p>
          <a:p>
            <a:r>
              <a:rPr lang="en-US" sz="3200" dirty="0" smtClean="0"/>
              <a:t>1 – The Ottoman Empire</a:t>
            </a:r>
          </a:p>
          <a:p>
            <a:r>
              <a:rPr lang="en-US" sz="3200" dirty="0" smtClean="0"/>
              <a:t>2 – Russia</a:t>
            </a:r>
          </a:p>
          <a:p>
            <a:r>
              <a:rPr lang="en-US" sz="3200" dirty="0" smtClean="0"/>
              <a:t>3 – China</a:t>
            </a:r>
          </a:p>
          <a:p>
            <a:r>
              <a:rPr lang="en-US" sz="3200" dirty="0" smtClean="0"/>
              <a:t>4 - Japan</a:t>
            </a:r>
            <a:endParaRPr lang="en-US" sz="3200"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328" y="180305"/>
            <a:ext cx="8057072" cy="6400799"/>
          </a:xfrm>
        </p:spPr>
        <p:txBody>
          <a:bodyPr>
            <a:normAutofit/>
          </a:bodyPr>
          <a:lstStyle/>
          <a:p>
            <a:pPr marL="0" indent="0" algn="ctr">
              <a:buNone/>
            </a:pPr>
            <a:r>
              <a:rPr lang="en-US" sz="4000" b="1" u="sng" dirty="0" smtClean="0"/>
              <a:t>GROUP ACTIVITY</a:t>
            </a:r>
          </a:p>
          <a:p>
            <a:pPr marL="0" indent="0" algn="ctr">
              <a:buNone/>
            </a:pPr>
            <a:endParaRPr lang="en-US" sz="1800" b="1" u="sng" dirty="0" smtClean="0"/>
          </a:p>
          <a:p>
            <a:r>
              <a:rPr lang="en-US" dirty="0" smtClean="0"/>
              <a:t>Though you should </a:t>
            </a:r>
            <a:r>
              <a:rPr lang="en-US" dirty="0" smtClean="0"/>
              <a:t>have read the entire chapter, </a:t>
            </a:r>
            <a:r>
              <a:rPr lang="en-US" dirty="0" smtClean="0"/>
              <a:t>each </a:t>
            </a:r>
            <a:r>
              <a:rPr lang="en-US" dirty="0" smtClean="0"/>
              <a:t>group will function as the authority on its empire and lead a </a:t>
            </a:r>
            <a:r>
              <a:rPr lang="en-US" dirty="0" smtClean="0"/>
              <a:t>review </a:t>
            </a:r>
            <a:r>
              <a:rPr lang="en-US" dirty="0" smtClean="0"/>
              <a:t>on each empire. </a:t>
            </a:r>
          </a:p>
          <a:p>
            <a:r>
              <a:rPr lang="en-US" dirty="0" smtClean="0"/>
              <a:t>Each group should produce the following items: </a:t>
            </a:r>
            <a:endParaRPr lang="en-US" dirty="0"/>
          </a:p>
          <a:p>
            <a:pPr lvl="1"/>
            <a:r>
              <a:rPr lang="en-US" dirty="0"/>
              <a:t>A chart or list of the problems, the proposed reforms, and the social classes involved </a:t>
            </a:r>
          </a:p>
          <a:p>
            <a:pPr lvl="1"/>
            <a:r>
              <a:rPr lang="en-US" dirty="0"/>
              <a:t>A list of significant terms to identify </a:t>
            </a:r>
          </a:p>
          <a:p>
            <a:pPr lvl="1"/>
            <a:r>
              <a:rPr lang="en-US" dirty="0" smtClean="0"/>
              <a:t>Summary </a:t>
            </a:r>
            <a:r>
              <a:rPr lang="en-US" dirty="0"/>
              <a:t>paragraph on the effects of western revolutions on the empire </a:t>
            </a:r>
            <a:endParaRPr lang="en-US" dirty="0" smtClean="0"/>
          </a:p>
          <a:p>
            <a:pPr lvl="1"/>
            <a:endParaRPr lang="en-US" dirty="0" smtClean="0"/>
          </a:p>
          <a:p>
            <a:pPr lvl="1">
              <a:buNone/>
            </a:pPr>
            <a:r>
              <a:rPr lang="en-US" dirty="0" smtClean="0"/>
              <a:t>(Creat</a:t>
            </a:r>
            <a:r>
              <a:rPr lang="en-US" dirty="0" smtClean="0"/>
              <a:t>e a rough draft, then come to me for chart paper)</a:t>
            </a:r>
            <a:endParaRPr lang="en-US" dirty="0"/>
          </a:p>
          <a:p>
            <a:pPr marL="0" indent="0">
              <a:buNone/>
            </a:pPr>
            <a:endParaRPr lang="en-US" dirty="0"/>
          </a:p>
        </p:txBody>
      </p:sp>
    </p:spTree>
    <p:extLst>
      <p:ext uri="{BB962C8B-B14F-4D97-AF65-F5344CB8AC3E}">
        <p14:creationId xmlns:p14="http://schemas.microsoft.com/office/powerpoint/2010/main" xmlns="" val="3296601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8468" y="154547"/>
            <a:ext cx="7815532" cy="6858000"/>
          </a:xfrm>
        </p:spPr>
        <p:txBody>
          <a:bodyPr>
            <a:normAutofit fontScale="85000" lnSpcReduction="20000"/>
          </a:bodyPr>
          <a:lstStyle/>
          <a:p>
            <a:r>
              <a:rPr lang="en-US" sz="2900" b="1" dirty="0"/>
              <a:t>Military confrontations.</a:t>
            </a:r>
            <a:r>
              <a:rPr lang="en-US" sz="2900" dirty="0"/>
              <a:t> All four societies fought wars or engaged in military confrontations with industrialized nations. In each case, those confrontations brought the realization of military weakness in the face of these rising powers. </a:t>
            </a:r>
          </a:p>
          <a:p>
            <a:r>
              <a:rPr lang="en-US" sz="2900" b="1" dirty="0"/>
              <a:t>Internal weaknesses.</a:t>
            </a:r>
            <a:r>
              <a:rPr lang="en-US" sz="2900" dirty="0"/>
              <a:t> All four societies’ internal weaknesses included declining agricultural productivity, famine, falling government revenue, and corrupt governments. With such internal turmoil, success against industrialized nations was practically impossible. </a:t>
            </a:r>
          </a:p>
          <a:p>
            <a:r>
              <a:rPr lang="en-US" sz="2900" b="1" dirty="0"/>
              <a:t>Reform movements.</a:t>
            </a:r>
            <a:r>
              <a:rPr lang="en-US" sz="2900" dirty="0"/>
              <a:t> All four societies experienced reform movements, but in the Ottoman empire, Russian empire, and Qing China, the ruling classes viewed reform with suspicion; they were determined to keep their privileges. The result was that all three were on the verge of collapse by the turn of the century. The fall of the Tokugawa dynasty in Japan paved the way for reform efforts, which would result in Japan’s emergence as an industrial power. </a:t>
            </a:r>
          </a:p>
          <a:p>
            <a:pPr marL="0" indent="0">
              <a:buNone/>
            </a:pPr>
            <a:endParaRPr lang="en-US" dirty="0"/>
          </a:p>
        </p:txBody>
      </p:sp>
    </p:spTree>
    <p:extLst>
      <p:ext uri="{BB962C8B-B14F-4D97-AF65-F5344CB8AC3E}">
        <p14:creationId xmlns:p14="http://schemas.microsoft.com/office/powerpoint/2010/main" xmlns="" val="3253230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680" y="160987"/>
            <a:ext cx="7704667" cy="1126900"/>
          </a:xfrm>
        </p:spPr>
        <p:txBody>
          <a:bodyPr/>
          <a:lstStyle/>
          <a:p>
            <a:r>
              <a:rPr lang="en-US" dirty="0" smtClean="0"/>
              <a:t>Ottoman Empire</a:t>
            </a:r>
            <a:endParaRPr lang="en-US" dirty="0"/>
          </a:p>
        </p:txBody>
      </p:sp>
      <p:sp>
        <p:nvSpPr>
          <p:cNvPr id="3" name="Content Placeholder 2"/>
          <p:cNvSpPr>
            <a:spLocks noGrp="1"/>
          </p:cNvSpPr>
          <p:nvPr>
            <p:ph idx="1"/>
          </p:nvPr>
        </p:nvSpPr>
        <p:spPr>
          <a:xfrm>
            <a:off x="1136680" y="1520779"/>
            <a:ext cx="7917168" cy="4596685"/>
          </a:xfrm>
        </p:spPr>
        <p:txBody>
          <a:bodyPr>
            <a:normAutofit fontScale="92500" lnSpcReduction="20000"/>
          </a:bodyPr>
          <a:lstStyle/>
          <a:p>
            <a:endParaRPr lang="en-US" sz="3400" dirty="0" smtClean="0"/>
          </a:p>
          <a:p>
            <a:r>
              <a:rPr lang="en-US" sz="3400" dirty="0" smtClean="0"/>
              <a:t>Territorial Losses</a:t>
            </a:r>
          </a:p>
          <a:p>
            <a:r>
              <a:rPr lang="en-US" sz="3400" dirty="0" smtClean="0"/>
              <a:t>Economic Difficulties</a:t>
            </a:r>
          </a:p>
          <a:p>
            <a:r>
              <a:rPr lang="en-US" sz="3400" dirty="0" smtClean="0"/>
              <a:t>The Capitulations</a:t>
            </a:r>
          </a:p>
          <a:p>
            <a:r>
              <a:rPr lang="en-US" sz="3400" dirty="0" smtClean="0"/>
              <a:t>Reform and Reorganizations</a:t>
            </a:r>
          </a:p>
          <a:p>
            <a:pPr lvl="1"/>
            <a:r>
              <a:rPr lang="en-US" sz="2300" dirty="0" smtClean="0"/>
              <a:t>Mahmud II</a:t>
            </a:r>
          </a:p>
          <a:p>
            <a:pPr lvl="1"/>
            <a:r>
              <a:rPr lang="en-US" sz="2300" dirty="0" smtClean="0"/>
              <a:t>Legal and Educational Reform</a:t>
            </a:r>
          </a:p>
          <a:p>
            <a:pPr lvl="1"/>
            <a:r>
              <a:rPr lang="en-US" sz="2300" dirty="0" smtClean="0"/>
              <a:t>The </a:t>
            </a:r>
            <a:r>
              <a:rPr lang="en-US" sz="2300" dirty="0" err="1" smtClean="0"/>
              <a:t>Tanzimat</a:t>
            </a:r>
            <a:r>
              <a:rPr lang="en-US" sz="2300" dirty="0" smtClean="0"/>
              <a:t> (reorganization)</a:t>
            </a:r>
          </a:p>
          <a:p>
            <a:pPr lvl="1"/>
            <a:r>
              <a:rPr lang="en-US" sz="2300" dirty="0" smtClean="0"/>
              <a:t>Opposition and the Young Turks</a:t>
            </a:r>
          </a:p>
          <a:p>
            <a:endParaRPr lang="en-US" dirty="0"/>
          </a:p>
        </p:txBody>
      </p:sp>
    </p:spTree>
    <p:extLst>
      <p:ext uri="{BB962C8B-B14F-4D97-AF65-F5344CB8AC3E}">
        <p14:creationId xmlns:p14="http://schemas.microsoft.com/office/powerpoint/2010/main" xmlns="" val="2739367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4787" y="0"/>
            <a:ext cx="7704667" cy="946596"/>
          </a:xfrm>
        </p:spPr>
        <p:txBody>
          <a:bodyPr/>
          <a:lstStyle/>
          <a:p>
            <a:r>
              <a:rPr lang="en-US" dirty="0" smtClean="0"/>
              <a:t>Russia</a:t>
            </a:r>
            <a:endParaRPr lang="en-US" dirty="0"/>
          </a:p>
        </p:txBody>
      </p:sp>
      <p:sp>
        <p:nvSpPr>
          <p:cNvPr id="3" name="Content Placeholder 2"/>
          <p:cNvSpPr>
            <a:spLocks noGrp="1"/>
          </p:cNvSpPr>
          <p:nvPr>
            <p:ph idx="1"/>
          </p:nvPr>
        </p:nvSpPr>
        <p:spPr>
          <a:xfrm>
            <a:off x="1329862" y="1307204"/>
            <a:ext cx="7814138" cy="4589581"/>
          </a:xfrm>
        </p:spPr>
        <p:txBody>
          <a:bodyPr>
            <a:normAutofit/>
          </a:bodyPr>
          <a:lstStyle/>
          <a:p>
            <a:r>
              <a:rPr lang="en-US" dirty="0" smtClean="0"/>
              <a:t>Military defeat and social reform</a:t>
            </a:r>
          </a:p>
          <a:p>
            <a:r>
              <a:rPr lang="en-US" dirty="0" smtClean="0"/>
              <a:t>The Crimean War</a:t>
            </a:r>
          </a:p>
          <a:p>
            <a:r>
              <a:rPr lang="en-US" dirty="0" smtClean="0"/>
              <a:t>Emancipation of the Serfs</a:t>
            </a:r>
          </a:p>
          <a:p>
            <a:r>
              <a:rPr lang="en-US" dirty="0" smtClean="0"/>
              <a:t>Political and Legal Reform</a:t>
            </a:r>
          </a:p>
          <a:p>
            <a:r>
              <a:rPr lang="en-US" dirty="0" smtClean="0"/>
              <a:t>Industrialization</a:t>
            </a:r>
          </a:p>
          <a:p>
            <a:r>
              <a:rPr lang="en-US" dirty="0" smtClean="0"/>
              <a:t>Repression and Revolt</a:t>
            </a:r>
          </a:p>
          <a:p>
            <a:r>
              <a:rPr lang="en-US" dirty="0" smtClean="0"/>
              <a:t>Terrorism</a:t>
            </a:r>
          </a:p>
          <a:p>
            <a:r>
              <a:rPr lang="en-US" dirty="0" smtClean="0"/>
              <a:t>Revolution of 1905</a:t>
            </a:r>
            <a:endParaRPr lang="en-US" dirty="0"/>
          </a:p>
        </p:txBody>
      </p:sp>
    </p:spTree>
    <p:extLst>
      <p:ext uri="{BB962C8B-B14F-4D97-AF65-F5344CB8AC3E}">
        <p14:creationId xmlns:p14="http://schemas.microsoft.com/office/powerpoint/2010/main" xmlns="" val="350125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171" y="0"/>
            <a:ext cx="8108830" cy="1303867"/>
          </a:xfrm>
        </p:spPr>
        <p:txBody>
          <a:bodyPr>
            <a:normAutofit fontScale="90000"/>
          </a:bodyPr>
          <a:lstStyle/>
          <a:p>
            <a:r>
              <a:rPr lang="en-US" b="1" dirty="0"/>
              <a:t>The Emancipation of the Russian Serfs </a:t>
            </a:r>
            <a:r>
              <a:rPr lang="en-US" dirty="0"/>
              <a:t/>
            </a:r>
            <a:br>
              <a:rPr lang="en-US" dirty="0"/>
            </a:br>
            <a:endParaRPr lang="en-US" dirty="0"/>
          </a:p>
        </p:txBody>
      </p:sp>
      <p:sp>
        <p:nvSpPr>
          <p:cNvPr id="3" name="Content Placeholder 2"/>
          <p:cNvSpPr>
            <a:spLocks noGrp="1"/>
          </p:cNvSpPr>
          <p:nvPr>
            <p:ph idx="1"/>
          </p:nvPr>
        </p:nvSpPr>
        <p:spPr>
          <a:xfrm>
            <a:off x="1035172" y="651933"/>
            <a:ext cx="8108829" cy="5857336"/>
          </a:xfrm>
        </p:spPr>
        <p:txBody>
          <a:bodyPr>
            <a:normAutofit fontScale="32500" lnSpcReduction="20000"/>
          </a:bodyPr>
          <a:lstStyle/>
          <a:p>
            <a:r>
              <a:rPr lang="en-US" sz="7100" dirty="0" smtClean="0"/>
              <a:t>Why </a:t>
            </a:r>
            <a:r>
              <a:rPr lang="en-US" sz="7100" dirty="0"/>
              <a:t>was Russia struggling with such an antiquated system when it had been phased out of most of the rest of Europe centuries earlier? </a:t>
            </a:r>
            <a:endParaRPr lang="en-US" sz="7100" dirty="0" smtClean="0"/>
          </a:p>
          <a:p>
            <a:r>
              <a:rPr lang="en-US" sz="7100" dirty="0" smtClean="0"/>
              <a:t>In </a:t>
            </a:r>
            <a:r>
              <a:rPr lang="en-US" sz="7100" dirty="0"/>
              <a:t>what ways was the continuing existence of serfdom emblematic of other areas in which the Russians trailed the western Europeans</a:t>
            </a:r>
            <a:r>
              <a:rPr lang="en-US" sz="7100" dirty="0" smtClean="0"/>
              <a:t>?</a:t>
            </a:r>
          </a:p>
          <a:p>
            <a:r>
              <a:rPr lang="en-US" sz="7100" dirty="0" smtClean="0"/>
              <a:t>Alexander II: “</a:t>
            </a:r>
            <a:r>
              <a:rPr lang="en-US" sz="7100" dirty="0"/>
              <a:t>It is better to abolish serfdom from above than to </a:t>
            </a:r>
            <a:r>
              <a:rPr lang="en-US" sz="7100" dirty="0" smtClean="0"/>
              <a:t> wait </a:t>
            </a:r>
            <a:r>
              <a:rPr lang="en-US" sz="7100" dirty="0"/>
              <a:t>until the serfs begin to liberate themselves from below”? </a:t>
            </a:r>
            <a:endParaRPr lang="en-US" sz="7100" dirty="0" smtClean="0"/>
          </a:p>
          <a:p>
            <a:r>
              <a:rPr lang="en-US" sz="7100" dirty="0" smtClean="0"/>
              <a:t>Why </a:t>
            </a:r>
            <a:r>
              <a:rPr lang="en-US" sz="7100" dirty="0"/>
              <a:t>did it take the serfs so long </a:t>
            </a:r>
            <a:r>
              <a:rPr lang="en-US" sz="7100" dirty="0" smtClean="0"/>
              <a:t> to </a:t>
            </a:r>
            <a:r>
              <a:rPr lang="en-US" sz="7100" dirty="0"/>
              <a:t>push for better conditions</a:t>
            </a:r>
            <a:r>
              <a:rPr lang="en-US" sz="7100" dirty="0" smtClean="0"/>
              <a:t>?</a:t>
            </a:r>
          </a:p>
          <a:p>
            <a:r>
              <a:rPr lang="en-US" sz="7100" dirty="0" smtClean="0"/>
              <a:t> </a:t>
            </a:r>
            <a:r>
              <a:rPr lang="en-US" sz="7100" dirty="0"/>
              <a:t>Why did both sides consider the emancipation incomplete, and what implications did this have for Russia’s future? </a:t>
            </a:r>
            <a:endParaRPr lang="en-US" sz="7100" dirty="0" smtClean="0"/>
          </a:p>
          <a:p>
            <a:r>
              <a:rPr lang="en-US" sz="7100" dirty="0" smtClean="0"/>
              <a:t>Compare </a:t>
            </a:r>
            <a:r>
              <a:rPr lang="en-US" sz="7100" dirty="0"/>
              <a:t>the concurrent efforts to eliminate serfdom in Russia and abolish slavery in the United States and Brazil. Were there any similarities? What did the abolition of these systems eventually mean for the advancement of </a:t>
            </a:r>
            <a:r>
              <a:rPr lang="en-US" sz="7100" dirty="0" smtClean="0"/>
              <a:t>the </a:t>
            </a:r>
            <a:r>
              <a:rPr lang="en-US" sz="7100" dirty="0"/>
              <a:t>three countries? </a:t>
            </a:r>
          </a:p>
          <a:p>
            <a:pPr marL="0" indent="0">
              <a:buNone/>
            </a:pPr>
            <a:endParaRPr lang="en-US" dirty="0"/>
          </a:p>
        </p:txBody>
      </p:sp>
    </p:spTree>
    <p:extLst>
      <p:ext uri="{BB962C8B-B14F-4D97-AF65-F5344CB8AC3E}">
        <p14:creationId xmlns:p14="http://schemas.microsoft.com/office/powerpoint/2010/main" xmlns="" val="513504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File:Rasputin pt.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2917140" cy="4468969"/>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a:xfrm>
            <a:off x="3895896" y="53779"/>
            <a:ext cx="4269347" cy="856445"/>
          </a:xfrm>
        </p:spPr>
        <p:txBody>
          <a:bodyPr>
            <a:normAutofit/>
          </a:bodyPr>
          <a:lstStyle/>
          <a:p>
            <a:r>
              <a:rPr lang="en-US" sz="4800" b="1" dirty="0" smtClean="0"/>
              <a:t>Rasputin</a:t>
            </a:r>
            <a:endParaRPr lang="en-US" sz="4800" b="1" dirty="0"/>
          </a:p>
        </p:txBody>
      </p:sp>
      <p:pic>
        <p:nvPicPr>
          <p:cNvPr id="1026" name="Picture 2" descr="File:Cadavre de Raspoutine 1916.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917140" y="910224"/>
            <a:ext cx="6226860" cy="31760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File:Dead Rasputin.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0" y="4086224"/>
            <a:ext cx="3810000" cy="2771776"/>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File:Rasputin piercing eyes.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0" y="4086224"/>
            <a:ext cx="5543552" cy="277177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433479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TC103457496[[fn=Parallax]]</Template>
  <TotalTime>1778</TotalTime>
  <Words>754</Words>
  <Application>Microsoft Office PowerPoint</Application>
  <PresentationFormat>On-screen Show (4:3)</PresentationFormat>
  <Paragraphs>74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Parallax</vt:lpstr>
      <vt:lpstr>Chapter 31 </vt:lpstr>
      <vt:lpstr>Warm-Up</vt:lpstr>
      <vt:lpstr>Group Activity</vt:lpstr>
      <vt:lpstr>Slide 4</vt:lpstr>
      <vt:lpstr>Slide 5</vt:lpstr>
      <vt:lpstr>Ottoman Empire</vt:lpstr>
      <vt:lpstr>Russia</vt:lpstr>
      <vt:lpstr>The Emancipation of the Russian Serfs  </vt:lpstr>
      <vt:lpstr>Rasputin</vt:lpstr>
      <vt:lpstr>China</vt:lpstr>
      <vt:lpstr>The Taiping Rebellion  </vt:lpstr>
      <vt:lpstr>Japan</vt:lpstr>
      <vt:lpstr>The Meiji Restoration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31</dc:title>
  <dc:creator>Marwitz, Keith A.</dc:creator>
  <cp:lastModifiedBy>pete</cp:lastModifiedBy>
  <cp:revision>28</cp:revision>
  <dcterms:created xsi:type="dcterms:W3CDTF">2014-02-16T23:42:42Z</dcterms:created>
  <dcterms:modified xsi:type="dcterms:W3CDTF">2014-02-18T13:56:08Z</dcterms:modified>
</cp:coreProperties>
</file>