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1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29 – Industria</a:t>
            </a:r>
            <a:r>
              <a:rPr lang="en-US" dirty="0"/>
              <a:t>l</a:t>
            </a:r>
            <a:r>
              <a:rPr lang="en-US" dirty="0" smtClean="0"/>
              <a:t>				   </a:t>
            </a:r>
            <a:r>
              <a:rPr lang="en-US" dirty="0" smtClean="0"/>
              <a:t>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130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Quiz!!</a:t>
            </a:r>
          </a:p>
          <a:p>
            <a:pPr marL="0" indent="0" algn="ctr">
              <a:buNone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5400" dirty="0" smtClean="0"/>
              <a:t>Number your paper 1-5.  Answer all Questions </a:t>
            </a:r>
            <a:br>
              <a:rPr lang="en-US" sz="5400" dirty="0" smtClean="0"/>
            </a:br>
            <a:r>
              <a:rPr lang="en-US" sz="5400" dirty="0" smtClean="0"/>
              <a:t>“True” or “False”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83488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6" y="0"/>
            <a:ext cx="8975694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1.  During </a:t>
            </a:r>
            <a:r>
              <a:rPr lang="en-US" sz="2800" dirty="0"/>
              <a:t>the 1850s and 1860s, the governments of Britain and France laid the legal foundations for the modern corporation, which became the most common form of business organization in industrial societies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2.  Industrialization </a:t>
            </a:r>
            <a:r>
              <a:rPr lang="en-US" sz="2800" dirty="0"/>
              <a:t>and population growth strongly discouraged migration and urbanization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3.  The </a:t>
            </a:r>
            <a:r>
              <a:rPr lang="en-US" sz="2800" dirty="0"/>
              <a:t>rapid population growth in Europe encouraged massive migration to the Americas, especially the United States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4</a:t>
            </a:r>
            <a:r>
              <a:rPr lang="en-US" sz="2800" dirty="0" smtClean="0"/>
              <a:t>.  In </a:t>
            </a:r>
            <a:r>
              <a:rPr lang="en-US" sz="2800" dirty="0"/>
              <a:t>the industrial society, the family was the basic productive unit. Family members worked together and contributed to the welfare of the larger group; there was little distinction between work and family life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5</a:t>
            </a:r>
            <a:r>
              <a:rPr lang="en-US" sz="2800" dirty="0" smtClean="0"/>
              <a:t>.  The </a:t>
            </a:r>
            <a:r>
              <a:rPr lang="en-US" sz="2800" dirty="0"/>
              <a:t>most prominent of the nineteenth century socialists were the German theorists Karl Marx and Friedrich Engels. They argued that human history has been a struggle between social classes, and that the future lay with the working class because capitalism would grind to a halt.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95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Urbanization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18" y="1735138"/>
            <a:ext cx="8262304" cy="48873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100" b="1" dirty="0" smtClean="0"/>
              <a:t>Debriefing</a:t>
            </a:r>
            <a:r>
              <a:rPr lang="en-US" sz="3100" b="1" dirty="0" smtClean="0"/>
              <a:t>:</a:t>
            </a:r>
            <a:endParaRPr lang="en-US" sz="3100" b="1" dirty="0"/>
          </a:p>
          <a:p>
            <a:pPr marL="0" indent="0">
              <a:buNone/>
            </a:pPr>
            <a:r>
              <a:rPr lang="en-US" sz="2900" dirty="0" smtClean="0"/>
              <a:t>1. As the mayor of this city, name and describe one major issue that you are going to have to deal with.</a:t>
            </a:r>
            <a:endParaRPr lang="en-US" sz="2900" dirty="0" smtClean="0"/>
          </a:p>
          <a:p>
            <a:pPr marL="0" indent="0">
              <a:buNone/>
            </a:pPr>
            <a:r>
              <a:rPr lang="en-US" sz="2900" dirty="0" smtClean="0"/>
              <a:t>2. What </a:t>
            </a:r>
            <a:r>
              <a:rPr lang="en-US" sz="2900" dirty="0" smtClean="0"/>
              <a:t>was the largest </a:t>
            </a:r>
            <a:r>
              <a:rPr lang="en-US" sz="2900" dirty="0" smtClean="0"/>
              <a:t>inconveniences/problems that you encountered while building your city?</a:t>
            </a:r>
            <a:endParaRPr lang="en-US" sz="2900" dirty="0" smtClean="0"/>
          </a:p>
          <a:p>
            <a:pPr marL="0" indent="0">
              <a:buNone/>
            </a:pPr>
            <a:r>
              <a:rPr lang="en-US" sz="2900" dirty="0" smtClean="0"/>
              <a:t>3. What would you do differently if you played this simulation again?</a:t>
            </a:r>
          </a:p>
          <a:p>
            <a:pPr marL="0" indent="0">
              <a:buNone/>
            </a:pPr>
            <a:r>
              <a:rPr lang="en-US" sz="2900" dirty="0" smtClean="0"/>
              <a:t>4. Do you see your city benefitting its people? Why or why not?</a:t>
            </a:r>
            <a:endParaRPr lang="en-US" sz="2900" dirty="0" smtClean="0"/>
          </a:p>
          <a:p>
            <a:pPr marL="0" indent="0">
              <a:buNone/>
            </a:pPr>
            <a:r>
              <a:rPr lang="en-US" sz="2900" dirty="0" smtClean="0"/>
              <a:t>5. Pretending </a:t>
            </a:r>
            <a:r>
              <a:rPr lang="en-US" sz="2900" dirty="0" smtClean="0"/>
              <a:t>that you didn’t know much about the industrial revolution, what ideas did you learn (or were reinforced) through the playing of this simulation game?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3239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740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Betty Harris, age 37: I was married at 23, and went into a colliery when I was married. I used to weave when about 12 years old; can neither read nor write. I work for Andrew Knowles, of Little Bolton (</a:t>
            </a:r>
            <a:r>
              <a:rPr lang="en-US" dirty="0" err="1"/>
              <a:t>Lancs</a:t>
            </a:r>
            <a:r>
              <a:rPr lang="en-US" dirty="0"/>
              <a:t>), and make sometimes 7s a week, sometimes not so much. I am a drawer, and work from 6 in the morning to 6 at night. Stop about an hour at noon to eat my dinner; have bread and butter for dinner; I get no drink. I have two children, but they are too young to work. I worked at drawing when I was in the family way. I know a woman who has gone home and washed herself, taken to her bed, delivered of a child, and gone to work again under the week.</a:t>
            </a:r>
          </a:p>
          <a:p>
            <a:r>
              <a:rPr lang="en-US" dirty="0"/>
              <a:t>I have a belt round my waist, and a chain passing between my legs, and I go on my hands and feet. The road is very steep, and we have to hold by a rope; and when there is no rope, by anything we can catch hold of. There are six women and about six boys and girls in the pit I work in; it is very hard work for a woman. The pit is very wet where I work, and the water comes over our clog-tops always, and I have seen it up to my thighs; it rains in at the roof terribly. My clothes are wet through almost all day long. I never was ill in my life, but when I was lying in.</a:t>
            </a:r>
          </a:p>
          <a:p>
            <a:r>
              <a:rPr lang="en-US" dirty="0"/>
              <a:t>My cousin looks after my children in the day time. I am very tired when I get home at night; I fall asleep sometimes before I get washed. I am not so strong as I was, and cannot stand my work so well as I used to. I have drawn till I have bathe skin off me; the belt and chain is worse when we are in the family way. My feller (husband) has beaten me many a times for not being ready. I were not used to it at first, and he had little patience.</a:t>
            </a:r>
          </a:p>
          <a:p>
            <a:r>
              <a:rPr lang="en-US" dirty="0"/>
              <a:t>I have known many a man beat his drawer. I have known men take liberties with the drawers, and some of the women have bastards.</a:t>
            </a:r>
          </a:p>
          <a:p>
            <a:r>
              <a:rPr lang="en-US" dirty="0"/>
              <a:t>Patience Kershaw, age 17, Halifax: I go to pit at 5 o'clock in the morning and come out at 5 in the evening; I get my breakfast, porridge and milk, first; I take my dinner with me, a cake, and eat it as I go; I do not stop or rest at any time for the purpose, I get nothing else until I get home, and then have potatoes and meat, not every day meat.</a:t>
            </a:r>
          </a:p>
        </p:txBody>
      </p:sp>
    </p:spTree>
    <p:extLst>
      <p:ext uri="{BB962C8B-B14F-4D97-AF65-F5344CB8AC3E}">
        <p14:creationId xmlns:p14="http://schemas.microsoft.com/office/powerpoint/2010/main" xmlns="" val="35245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868362"/>
          </a:xfrm>
        </p:spPr>
        <p:txBody>
          <a:bodyPr/>
          <a:lstStyle/>
          <a:p>
            <a:r>
              <a:rPr lang="en-US" dirty="0" smtClean="0"/>
              <a:t>Thoughts on 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04" y="1276152"/>
            <a:ext cx="8828426" cy="5425027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How would your lives have </a:t>
            </a:r>
            <a:r>
              <a:rPr lang="en-US" dirty="0"/>
              <a:t>been changed if </a:t>
            </a:r>
            <a:r>
              <a:rPr lang="en-US" dirty="0" smtClean="0"/>
              <a:t>you had </a:t>
            </a:r>
            <a:r>
              <a:rPr lang="en-US" dirty="0"/>
              <a:t>been alive during </a:t>
            </a:r>
            <a:r>
              <a:rPr lang="en-US" dirty="0" smtClean="0"/>
              <a:t>the </a:t>
            </a:r>
            <a:r>
              <a:rPr lang="en-US" dirty="0"/>
              <a:t>transitional </a:t>
            </a:r>
            <a:r>
              <a:rPr lang="en-US" dirty="0" smtClean="0"/>
              <a:t>stage of the Industrial Revolution?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Remember what </a:t>
            </a:r>
            <a:r>
              <a:rPr lang="en-US" dirty="0"/>
              <a:t>the lives of the common folks had been like for centuries. </a:t>
            </a:r>
          </a:p>
          <a:p>
            <a:pPr>
              <a:buFont typeface="Arial"/>
              <a:buChar char="•"/>
            </a:pPr>
            <a:r>
              <a:rPr lang="en-US" dirty="0" smtClean="0"/>
              <a:t>For </a:t>
            </a:r>
            <a:r>
              <a:rPr lang="en-US" dirty="0"/>
              <a:t>all the profound intellectual and artistic advances of the Renaissance or the scientific revolution, had the lives of the average </a:t>
            </a:r>
            <a:r>
              <a:rPr lang="en-US" u="sng" dirty="0"/>
              <a:t>rural</a:t>
            </a:r>
            <a:r>
              <a:rPr lang="en-US" dirty="0"/>
              <a:t> worker actually changed that much</a:t>
            </a:r>
            <a:r>
              <a:rPr lang="en-US" dirty="0" smtClean="0"/>
              <a:t>?</a:t>
            </a:r>
          </a:p>
          <a:p>
            <a:pPr>
              <a:buFont typeface="Arial"/>
              <a:buChar char="•"/>
            </a:pPr>
            <a:r>
              <a:rPr lang="en-US" dirty="0" smtClean="0"/>
              <a:t>For </a:t>
            </a:r>
            <a:r>
              <a:rPr lang="en-US" dirty="0"/>
              <a:t>that matter, how deeply did the French revolution resonate? 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What </a:t>
            </a:r>
            <a:r>
              <a:rPr lang="en-US" u="sng" dirty="0" smtClean="0"/>
              <a:t>urban</a:t>
            </a:r>
            <a:r>
              <a:rPr lang="en-US" dirty="0" smtClean="0"/>
              <a:t> changes </a:t>
            </a:r>
            <a:r>
              <a:rPr lang="en-US" dirty="0"/>
              <a:t>would be the most unsettling? 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How </a:t>
            </a:r>
            <a:r>
              <a:rPr lang="en-US" dirty="0"/>
              <a:t>would industrialization influence social and gender issues? 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/>
              <a:t>what ways would a person’s life be better or worse? </a:t>
            </a:r>
            <a:r>
              <a:rPr lang="en-US" dirty="0" smtClean="0"/>
              <a:t>Could </a:t>
            </a:r>
            <a:r>
              <a:rPr lang="en-US" dirty="0"/>
              <a:t>these changes be avoided? </a:t>
            </a:r>
          </a:p>
        </p:txBody>
      </p:sp>
    </p:spTree>
    <p:extLst>
      <p:ext uri="{BB962C8B-B14F-4D97-AF65-F5344CB8AC3E}">
        <p14:creationId xmlns:p14="http://schemas.microsoft.com/office/powerpoint/2010/main" xmlns="" val="33316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66776"/>
            <a:ext cx="9302742" cy="868362"/>
          </a:xfrm>
        </p:spPr>
        <p:txBody>
          <a:bodyPr/>
          <a:lstStyle/>
          <a:p>
            <a:r>
              <a:rPr lang="en-US" sz="4000" b="1" dirty="0"/>
              <a:t>Marx’s </a:t>
            </a:r>
            <a:r>
              <a:rPr lang="en-US" sz="4000" b="1" i="1" dirty="0"/>
              <a:t>Manifesto of the Communist Party</a:t>
            </a:r>
            <a:r>
              <a:rPr lang="en-US" sz="4000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06" y="1735138"/>
            <a:ext cx="8990994" cy="51228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onsider </a:t>
            </a:r>
            <a:r>
              <a:rPr lang="en-US" dirty="0"/>
              <a:t>Marx’s proposal that the “history of all hitherto existing society is the history of class struggle.” 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classes were struggling? 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were they struggling over? </a:t>
            </a:r>
            <a:endParaRPr lang="en-US" dirty="0" smtClean="0"/>
          </a:p>
          <a:p>
            <a:pPr lvl="1"/>
            <a:r>
              <a:rPr lang="en-US" dirty="0" smtClean="0"/>
              <a:t>Had </a:t>
            </a:r>
            <a:r>
              <a:rPr lang="en-US" dirty="0"/>
              <a:t>it always been the same t</a:t>
            </a:r>
            <a:r>
              <a:rPr lang="en-US" dirty="0" smtClean="0"/>
              <a:t>wo </a:t>
            </a:r>
            <a:r>
              <a:rPr lang="en-US" dirty="0"/>
              <a:t>classes struggling? </a:t>
            </a:r>
            <a:endParaRPr lang="en-US" dirty="0" smtClean="0"/>
          </a:p>
          <a:p>
            <a:pPr lvl="1"/>
            <a:r>
              <a:rPr lang="en-US" dirty="0" smtClean="0"/>
              <a:t>Who </a:t>
            </a:r>
            <a:r>
              <a:rPr lang="en-US" dirty="0"/>
              <a:t>would eventually win? </a:t>
            </a:r>
            <a:endParaRPr lang="en-US" dirty="0" smtClean="0"/>
          </a:p>
          <a:p>
            <a:pPr lvl="1"/>
            <a:r>
              <a:rPr lang="en-US" dirty="0" smtClean="0"/>
              <a:t>Why </a:t>
            </a:r>
            <a:r>
              <a:rPr lang="en-US" dirty="0"/>
              <a:t>would they win? </a:t>
            </a:r>
            <a:endParaRPr lang="en-US" dirty="0" smtClean="0"/>
          </a:p>
          <a:p>
            <a:pPr lvl="1"/>
            <a:r>
              <a:rPr lang="en-US" dirty="0" smtClean="0"/>
              <a:t>Was </a:t>
            </a:r>
            <a:r>
              <a:rPr lang="en-US" dirty="0"/>
              <a:t>this victory inevitable?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can this struggle be a force of history?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about Marx’s </a:t>
            </a:r>
            <a:r>
              <a:rPr lang="en-US" dirty="0"/>
              <a:t>ringing revolutionary call that the workers had nothing to lose but their </a:t>
            </a:r>
            <a:r>
              <a:rPr lang="en-US" dirty="0" smtClean="0"/>
              <a:t>chains? </a:t>
            </a:r>
            <a:r>
              <a:rPr lang="en-US" dirty="0"/>
              <a:t>This approach allows the </a:t>
            </a:r>
            <a:r>
              <a:rPr lang="en-US" dirty="0" smtClean="0"/>
              <a:t>us to </a:t>
            </a:r>
            <a:r>
              <a:rPr lang="en-US" dirty="0"/>
              <a:t>take these ideas right back to the horrible conditions of the new urban working class. Without a sense of the real human suffering during the early stages of industrialization</a:t>
            </a:r>
            <a:r>
              <a:rPr lang="en-US" dirty="0" smtClean="0"/>
              <a:t>, it is hard to understand </a:t>
            </a:r>
            <a:r>
              <a:rPr lang="en-US" dirty="0"/>
              <a:t>the basic appeal of socialism. </a:t>
            </a:r>
          </a:p>
        </p:txBody>
      </p:sp>
    </p:spTree>
    <p:extLst>
      <p:ext uri="{BB962C8B-B14F-4D97-AF65-F5344CB8AC3E}">
        <p14:creationId xmlns:p14="http://schemas.microsoft.com/office/powerpoint/2010/main" xmlns="" val="107450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0002"/>
            <a:ext cx="7313613" cy="868362"/>
          </a:xfrm>
        </p:spPr>
        <p:txBody>
          <a:bodyPr/>
          <a:lstStyle/>
          <a:p>
            <a:r>
              <a:rPr lang="en-US" dirty="0" smtClean="0"/>
              <a:t>DBQ: Document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91885"/>
          </a:xfrm>
        </p:spPr>
        <p:txBody>
          <a:bodyPr/>
          <a:lstStyle/>
          <a:p>
            <a:r>
              <a:rPr lang="en-US" dirty="0" smtClean="0"/>
              <a:t>I will pass out the DBQ documents.</a:t>
            </a:r>
          </a:p>
          <a:p>
            <a:r>
              <a:rPr lang="en-US" dirty="0" smtClean="0"/>
              <a:t>Take about 15 minutes to read, annotate, and organize the documents in front of you.</a:t>
            </a:r>
          </a:p>
          <a:p>
            <a:r>
              <a:rPr lang="en-US" dirty="0" smtClean="0"/>
              <a:t>After doing this, spend 5 minutes discussing with your neighbors the ideas present in the documents, and potential alternatives to grouping and interpretation.</a:t>
            </a:r>
          </a:p>
          <a:p>
            <a:r>
              <a:rPr lang="en-US" b="1" u="sng" dirty="0" smtClean="0"/>
              <a:t>Prompt</a:t>
            </a:r>
            <a:r>
              <a:rPr lang="en-US" b="1" u="sng" dirty="0" smtClean="0"/>
              <a:t>: </a:t>
            </a:r>
            <a:r>
              <a:rPr lang="en-US" dirty="0" smtClean="0"/>
              <a:t>Using the documents, analyze how Enlightenment ideas influenced or impacted the French and Haitian Revolutions.  Identify one additional type of document and explain briefly how it would help your analysis.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78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168</TotalTime>
  <Words>1135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Inkwell</vt:lpstr>
      <vt:lpstr>Chapter 29 – Industrial       Revolution</vt:lpstr>
      <vt:lpstr>Slide 2</vt:lpstr>
      <vt:lpstr>Slide 3</vt:lpstr>
      <vt:lpstr>Urbanization Scenario</vt:lpstr>
      <vt:lpstr>Slide 5</vt:lpstr>
      <vt:lpstr>Thoughts on Industrialization</vt:lpstr>
      <vt:lpstr>Marx’s Manifesto of the Communist Party  </vt:lpstr>
      <vt:lpstr>DBQ: Document Analysis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Marwitz</dc:creator>
  <cp:lastModifiedBy>pete</cp:lastModifiedBy>
  <cp:revision>11</cp:revision>
  <dcterms:created xsi:type="dcterms:W3CDTF">2014-02-06T02:23:15Z</dcterms:created>
  <dcterms:modified xsi:type="dcterms:W3CDTF">2014-02-06T13:44:20Z</dcterms:modified>
</cp:coreProperties>
</file>