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6" r:id="rId2"/>
    <p:sldId id="269" r:id="rId3"/>
    <p:sldId id="327" r:id="rId4"/>
    <p:sldId id="316" r:id="rId5"/>
    <p:sldId id="314" r:id="rId6"/>
    <p:sldId id="315" r:id="rId7"/>
    <p:sldId id="317" r:id="rId8"/>
    <p:sldId id="318" r:id="rId9"/>
    <p:sldId id="319" r:id="rId10"/>
    <p:sldId id="320" r:id="rId11"/>
    <p:sldId id="321" r:id="rId12"/>
    <p:sldId id="295" r:id="rId13"/>
    <p:sldId id="296" r:id="rId14"/>
    <p:sldId id="300" r:id="rId15"/>
    <p:sldId id="297" r:id="rId16"/>
    <p:sldId id="303" r:id="rId17"/>
    <p:sldId id="299" r:id="rId18"/>
    <p:sldId id="301" r:id="rId19"/>
    <p:sldId id="302" r:id="rId20"/>
    <p:sldId id="298" r:id="rId21"/>
    <p:sldId id="310" r:id="rId22"/>
    <p:sldId id="304" r:id="rId23"/>
    <p:sldId id="260" r:id="rId24"/>
    <p:sldId id="289" r:id="rId25"/>
    <p:sldId id="257" r:id="rId26"/>
    <p:sldId id="290" r:id="rId27"/>
    <p:sldId id="291" r:id="rId28"/>
    <p:sldId id="258" r:id="rId29"/>
    <p:sldId id="292" r:id="rId30"/>
    <p:sldId id="313" r:id="rId31"/>
    <p:sldId id="271" r:id="rId32"/>
    <p:sldId id="330" r:id="rId33"/>
    <p:sldId id="331" r:id="rId34"/>
    <p:sldId id="332" r:id="rId35"/>
    <p:sldId id="293" r:id="rId36"/>
    <p:sldId id="294" r:id="rId37"/>
    <p:sldId id="272" r:id="rId38"/>
    <p:sldId id="261" r:id="rId39"/>
    <p:sldId id="305" r:id="rId40"/>
    <p:sldId id="326" r:id="rId41"/>
    <p:sldId id="265" r:id="rId42"/>
    <p:sldId id="323" r:id="rId43"/>
    <p:sldId id="274" r:id="rId44"/>
    <p:sldId id="329" r:id="rId45"/>
    <p:sldId id="336" r:id="rId46"/>
    <p:sldId id="337" r:id="rId47"/>
    <p:sldId id="328" r:id="rId48"/>
    <p:sldId id="262" r:id="rId49"/>
    <p:sldId id="324" r:id="rId50"/>
    <p:sldId id="280" r:id="rId51"/>
    <p:sldId id="281" r:id="rId52"/>
    <p:sldId id="334" r:id="rId53"/>
    <p:sldId id="335" r:id="rId54"/>
    <p:sldId id="282" r:id="rId55"/>
    <p:sldId id="283" r:id="rId56"/>
    <p:sldId id="284" r:id="rId57"/>
    <p:sldId id="285" r:id="rId58"/>
    <p:sldId id="277" r:id="rId59"/>
    <p:sldId id="307" r:id="rId60"/>
    <p:sldId id="288" r:id="rId61"/>
    <p:sldId id="286" r:id="rId62"/>
    <p:sldId id="287" r:id="rId63"/>
    <p:sldId id="338" r:id="rId64"/>
    <p:sldId id="306" r:id="rId65"/>
    <p:sldId id="333"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1" autoAdjust="0"/>
    <p:restoredTop sz="94660"/>
  </p:normalViewPr>
  <p:slideViewPr>
    <p:cSldViewPr>
      <p:cViewPr varScale="1">
        <p:scale>
          <a:sx n="103" d="100"/>
          <a:sy n="103" d="100"/>
        </p:scale>
        <p:origin x="198"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CD62B9-D3C5-44A2-AA54-2F057B90BB8A}" type="datetimeFigureOut">
              <a:rPr lang="en-US" smtClean="0"/>
              <a:pPr/>
              <a:t>9/14/2015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8652D3-6D59-4CBB-84DF-EAA56C5F9A15}" type="slidenum">
              <a:rPr lang="en-US" smtClean="0"/>
              <a:pPr/>
              <a:t>‹#›</a:t>
            </a:fld>
            <a:endParaRPr lang="en-US"/>
          </a:p>
        </p:txBody>
      </p:sp>
    </p:spTree>
    <p:extLst>
      <p:ext uri="{BB962C8B-B14F-4D97-AF65-F5344CB8AC3E}">
        <p14:creationId xmlns:p14="http://schemas.microsoft.com/office/powerpoint/2010/main" val="422226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8652D3-6D59-4CBB-84DF-EAA56C5F9A15}" type="slidenum">
              <a:rPr lang="en-US" smtClean="0"/>
              <a:pPr/>
              <a:t>9</a:t>
            </a:fld>
            <a:endParaRPr lang="en-US"/>
          </a:p>
        </p:txBody>
      </p:sp>
    </p:spTree>
    <p:extLst>
      <p:ext uri="{BB962C8B-B14F-4D97-AF65-F5344CB8AC3E}">
        <p14:creationId xmlns:p14="http://schemas.microsoft.com/office/powerpoint/2010/main" val="3878630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A5D7E91F-3F3D-4E59-8740-F89159AEC9A4}" type="datetimeFigureOut">
              <a:rPr lang="en-US" smtClean="0"/>
              <a:pPr/>
              <a:t>9/14/2015</a:t>
            </a:fld>
            <a:endParaRPr lang="en-US"/>
          </a:p>
        </p:txBody>
      </p:sp>
      <p:sp>
        <p:nvSpPr>
          <p:cNvPr id="16" name="Slide Number Placeholder 15"/>
          <p:cNvSpPr>
            <a:spLocks noGrp="1"/>
          </p:cNvSpPr>
          <p:nvPr>
            <p:ph type="sldNum" sz="quarter" idx="11"/>
          </p:nvPr>
        </p:nvSpPr>
        <p:spPr/>
        <p:txBody>
          <a:bodyPr/>
          <a:lstStyle/>
          <a:p>
            <a:fld id="{D8B3581D-7061-4625-A73C-AEA71D0A9B82}"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D7E91F-3F3D-4E59-8740-F89159AEC9A4}" type="datetimeFigureOut">
              <a:rPr lang="en-US" smtClean="0"/>
              <a:pPr/>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3581D-7061-4625-A73C-AEA71D0A9B8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D7E91F-3F3D-4E59-8740-F89159AEC9A4}" type="datetimeFigureOut">
              <a:rPr lang="en-US" smtClean="0"/>
              <a:pPr/>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3581D-7061-4625-A73C-AEA71D0A9B8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A5D7E91F-3F3D-4E59-8740-F89159AEC9A4}" type="datetimeFigureOut">
              <a:rPr lang="en-US" smtClean="0"/>
              <a:pPr/>
              <a:t>9/14/2015</a:t>
            </a:fld>
            <a:endParaRPr lang="en-US"/>
          </a:p>
        </p:txBody>
      </p:sp>
      <p:sp>
        <p:nvSpPr>
          <p:cNvPr id="15" name="Slide Number Placeholder 14"/>
          <p:cNvSpPr>
            <a:spLocks noGrp="1"/>
          </p:cNvSpPr>
          <p:nvPr>
            <p:ph type="sldNum" sz="quarter" idx="15"/>
          </p:nvPr>
        </p:nvSpPr>
        <p:spPr/>
        <p:txBody>
          <a:bodyPr/>
          <a:lstStyle>
            <a:lvl1pPr algn="ctr">
              <a:defRPr/>
            </a:lvl1pPr>
          </a:lstStyle>
          <a:p>
            <a:fld id="{D8B3581D-7061-4625-A73C-AEA71D0A9B82}"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D7E91F-3F3D-4E59-8740-F89159AEC9A4}" type="datetimeFigureOut">
              <a:rPr lang="en-US" smtClean="0"/>
              <a:pPr/>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3581D-7061-4625-A73C-AEA71D0A9B82}"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5D7E91F-3F3D-4E59-8740-F89159AEC9A4}" type="datetimeFigureOut">
              <a:rPr lang="en-US" smtClean="0"/>
              <a:pPr/>
              <a:t>9/14/2015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3581D-7061-4625-A73C-AEA71D0A9B82}"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8B3581D-7061-4625-A73C-AEA71D0A9B82}"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A5D7E91F-3F3D-4E59-8740-F89159AEC9A4}" type="datetimeFigureOut">
              <a:rPr lang="en-US" smtClean="0"/>
              <a:pPr/>
              <a:t>9/14/2015</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D7E91F-3F3D-4E59-8740-F89159AEC9A4}" type="datetimeFigureOut">
              <a:rPr lang="en-US" smtClean="0"/>
              <a:pPr/>
              <a:t>9/14/2015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B3581D-7061-4625-A73C-AEA71D0A9B82}"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D7E91F-3F3D-4E59-8740-F89159AEC9A4}" type="datetimeFigureOut">
              <a:rPr lang="en-US" smtClean="0"/>
              <a:pPr/>
              <a:t>9/14/2015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B3581D-7061-4625-A73C-AEA71D0A9B8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A5D7E91F-3F3D-4E59-8740-F89159AEC9A4}" type="datetimeFigureOut">
              <a:rPr lang="en-US" smtClean="0"/>
              <a:pPr/>
              <a:t>9/14/2015</a:t>
            </a:fld>
            <a:endParaRPr lang="en-US"/>
          </a:p>
        </p:txBody>
      </p:sp>
      <p:sp>
        <p:nvSpPr>
          <p:cNvPr id="9" name="Slide Number Placeholder 8"/>
          <p:cNvSpPr>
            <a:spLocks noGrp="1"/>
          </p:cNvSpPr>
          <p:nvPr>
            <p:ph type="sldNum" sz="quarter" idx="15"/>
          </p:nvPr>
        </p:nvSpPr>
        <p:spPr/>
        <p:txBody>
          <a:bodyPr/>
          <a:lstStyle/>
          <a:p>
            <a:fld id="{D8B3581D-7061-4625-A73C-AEA71D0A9B82}"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A5D7E91F-3F3D-4E59-8740-F89159AEC9A4}" type="datetimeFigureOut">
              <a:rPr lang="en-US" smtClean="0"/>
              <a:pPr/>
              <a:t>9/14/2015</a:t>
            </a:fld>
            <a:endParaRPr lang="en-US"/>
          </a:p>
        </p:txBody>
      </p:sp>
      <p:sp>
        <p:nvSpPr>
          <p:cNvPr id="9" name="Slide Number Placeholder 8"/>
          <p:cNvSpPr>
            <a:spLocks noGrp="1"/>
          </p:cNvSpPr>
          <p:nvPr>
            <p:ph type="sldNum" sz="quarter" idx="11"/>
          </p:nvPr>
        </p:nvSpPr>
        <p:spPr/>
        <p:txBody>
          <a:bodyPr/>
          <a:lstStyle/>
          <a:p>
            <a:fld id="{D8B3581D-7061-4625-A73C-AEA71D0A9B82}"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A5D7E91F-3F3D-4E59-8740-F89159AEC9A4}" type="datetimeFigureOut">
              <a:rPr lang="en-US" smtClean="0"/>
              <a:pPr/>
              <a:t>9/14/2015</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D8B3581D-7061-4625-A73C-AEA71D0A9B82}"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youtube.com/watch?v=5Xd_zkMEgkI"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upload.wikimedia.org/wikipedia/commons/6/64/Cole_Thomas_The_Course_of_Empire_Destruction_1836.jpg"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JvKIWjnEPNY" TargetMode="External"/><Relationship Id="rId2" Type="http://schemas.openxmlformats.org/officeDocument/2006/relationships/hyperlink" Target="https://www.youtube.com/watch?v=ikssfUhAlg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upload.wikimedia.org/wikipedia/commons/d/d5/CouncilofClermont.jpg" TargetMode="Externa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upload.wikimedia.org/wikipedia/commons/7/7a/Counquest_of_Jeusalem_(1099).jpg" TargetMode="Externa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KKI2gOawEPA" TargetMode="External"/><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hyperlink" Target="http://www.youtube.com/watch?v=A8yjNbcKkNY" TargetMode="External"/><Relationship Id="rId4" Type="http://schemas.openxmlformats.org/officeDocument/2006/relationships/hyperlink" Target="http://www.youtube.com/watch?v=cV0tCphFMr8"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upload.wikimedia.org/wikipedia/commons/0/02/Magna_Carta.jpg" TargetMode="Externa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hyperlink" Target="//upload.wikimedia.org/wikipedia/commons/f/fc/Joao_sem_terra_assina_carta_Magna.jp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hyperlink" Target="http://www.youtube.com/watch?v=zrzMhU_4m-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youtube.com/watch?v=grbSQ6O6kbs" TargetMode="Externa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2.kym-cdn.com/photos/images/original/000/012/743/Bayeuxhammertim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039225" cy="681224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a:xfrm>
            <a:off x="4800600" y="76200"/>
            <a:ext cx="5257800" cy="990600"/>
          </a:xfrm>
        </p:spPr>
        <p:txBody>
          <a:bodyPr>
            <a:normAutofit/>
          </a:bodyPr>
          <a:lstStyle/>
          <a:p>
            <a:r>
              <a:rPr lang="en-US" sz="2800" b="1" dirty="0">
                <a:solidFill>
                  <a:schemeClr val="bg1"/>
                </a:solidFill>
              </a:rPr>
              <a:t>“The Middle Ages”</a:t>
            </a:r>
            <a:r>
              <a:rPr lang="en-US" sz="2800" dirty="0">
                <a:solidFill>
                  <a:schemeClr val="bg1"/>
                </a:solidFill>
              </a:rPr>
              <a:t/>
            </a:r>
            <a:br>
              <a:rPr lang="en-US" sz="2800" dirty="0">
                <a:solidFill>
                  <a:schemeClr val="bg1"/>
                </a:solidFill>
              </a:rPr>
            </a:b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72706" name="Picture 2" descr="https://c1.staticflickr.com/1/115/314370067_b47d262139_z.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73730" name="Picture 2" descr="http://www.sunstateaviation.com/disney-world-from-3000-fee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http://www.timemaps.com/store/timemaps/2012/4/balkans1453ad.jpg"/>
          <p:cNvPicPr>
            <a:picLocks noChangeAspect="1" noChangeArrowheads="1"/>
          </p:cNvPicPr>
          <p:nvPr/>
        </p:nvPicPr>
        <p:blipFill>
          <a:blip r:embed="rId2" cstate="print"/>
          <a:srcRect/>
          <a:stretch>
            <a:fillRect/>
          </a:stretch>
        </p:blipFill>
        <p:spPr bwMode="auto">
          <a:xfrm>
            <a:off x="0" y="3223952"/>
            <a:ext cx="4648200" cy="3634048"/>
          </a:xfrm>
          <a:prstGeom prst="rect">
            <a:avLst/>
          </a:prstGeom>
          <a:noFill/>
        </p:spPr>
      </p:pic>
      <p:sp>
        <p:nvSpPr>
          <p:cNvPr id="3" name="Title 2"/>
          <p:cNvSpPr>
            <a:spLocks noGrp="1"/>
          </p:cNvSpPr>
          <p:nvPr>
            <p:ph type="title"/>
          </p:nvPr>
        </p:nvSpPr>
        <p:spPr>
          <a:xfrm>
            <a:off x="457200" y="162188"/>
            <a:ext cx="6477000" cy="1285612"/>
          </a:xfrm>
        </p:spPr>
        <p:txBody>
          <a:bodyPr>
            <a:normAutofit fontScale="90000"/>
          </a:bodyPr>
          <a:lstStyle/>
          <a:p>
            <a:pPr lvl="0"/>
            <a:r>
              <a:rPr sz="4400" dirty="0" smtClean="0">
                <a:ln>
                  <a:noFill/>
                </a:ln>
                <a:solidFill>
                  <a:schemeClr val="tx1"/>
                </a:solidFill>
                <a:effectLst/>
                <a:latin typeface="Arial" pitchFamily="34" charset="0"/>
                <a:ea typeface="Calibri" pitchFamily="34" charset="0"/>
                <a:cs typeface="Times New Roman" pitchFamily="18" charset="0"/>
              </a:rPr>
              <a:t>I. Byzantine Empire</a:t>
            </a:r>
            <a:r>
              <a:rPr sz="3200" dirty="0" smtClean="0">
                <a:ln>
                  <a:noFill/>
                </a:ln>
                <a:solidFill>
                  <a:schemeClr val="tx1"/>
                </a:solidFill>
                <a:effectLst/>
                <a:latin typeface="Arial" pitchFamily="34" charset="0"/>
              </a:rPr>
              <a:t/>
            </a:r>
            <a:br>
              <a:rPr sz="3200" dirty="0" smtClean="0">
                <a:ln>
                  <a:noFill/>
                </a:ln>
                <a:solidFill>
                  <a:schemeClr val="tx1"/>
                </a:solidFill>
                <a:effectLst/>
                <a:latin typeface="Arial" pitchFamily="34" charset="0"/>
              </a:rPr>
            </a:br>
            <a:endParaRPr lang="en-US" dirty="0"/>
          </a:p>
        </p:txBody>
      </p:sp>
      <p:sp>
        <p:nvSpPr>
          <p:cNvPr id="4097" name="Rectangle 1"/>
          <p:cNvSpPr>
            <a:spLocks noChangeArrowheads="1"/>
          </p:cNvSpPr>
          <p:nvPr/>
        </p:nvSpPr>
        <p:spPr bwMode="auto">
          <a:xfrm>
            <a:off x="-228600" y="838200"/>
            <a:ext cx="9144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800100" marR="0" lvl="1" indent="-342900" algn="l" defTabSz="914400" rtl="0" eaLnBrk="0" fontAlgn="base" latinLnBrk="0" hangingPunct="0">
              <a:lnSpc>
                <a:spcPct val="100000"/>
              </a:lnSpc>
              <a:spcBef>
                <a:spcPct val="0"/>
              </a:spcBef>
              <a:spcAft>
                <a:spcPct val="0"/>
              </a:spcAft>
              <a:buClrTx/>
              <a:buSzTx/>
              <a:buAutoNum type="alphaUcPeriod"/>
              <a:tabLst>
                <a:tab pos="571500" algn="l"/>
              </a:tabLst>
            </a:pP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Byzantine Empire continued after the fall of the W. Roman Empire with the capitol of Constantinople</a:t>
            </a:r>
          </a:p>
          <a:p>
            <a:pPr marR="0" lvl="1" algn="l" defTabSz="914400" rtl="0" eaLnBrk="0" fontAlgn="base" latinLnBrk="0" hangingPunct="0">
              <a:lnSpc>
                <a:spcPct val="100000"/>
              </a:lnSpc>
              <a:spcBef>
                <a:spcPct val="0"/>
              </a:spcBef>
              <a:spcAft>
                <a:spcPct val="0"/>
              </a:spcAft>
              <a:buClrTx/>
              <a:buSzTx/>
              <a:tabLst>
                <a:tab pos="571500" algn="l"/>
              </a:tabLst>
            </a:pPr>
            <a:endParaRPr kumimoji="0" lang="en-U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R="0" lvl="1" algn="l" defTabSz="914400" rtl="0" eaLnBrk="0" fontAlgn="base" latinLnBrk="0" hangingPunct="0">
              <a:lnSpc>
                <a:spcPct val="100000"/>
              </a:lnSpc>
              <a:spcBef>
                <a:spcPct val="0"/>
              </a:spcBef>
              <a:spcAft>
                <a:spcPct val="0"/>
              </a:spcAft>
              <a:buClrTx/>
              <a:buSzTx/>
              <a:tabLst>
                <a:tab pos="571500" algn="l"/>
              </a:tabLst>
            </a:pPr>
            <a:r>
              <a:rPr lang="en-US" sz="3200" dirty="0" err="1" smtClean="0">
                <a:latin typeface="Arial" pitchFamily="34" charset="0"/>
                <a:ea typeface="Calibri" pitchFamily="34" charset="0"/>
                <a:cs typeface="Times New Roman" pitchFamily="18" charset="0"/>
              </a:rPr>
              <a:t>B.</a:t>
            </a:r>
            <a:r>
              <a:rPr kumimoji="0" lang="en-US" sz="3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Center</a:t>
            </a:r>
            <a:r>
              <a:rPr kumimoji="0" lang="en-US" sz="3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for trade and Hellenistic culture</a:t>
            </a:r>
            <a:endParaRPr kumimoji="0" lang="en-US" sz="3200" b="0" i="0" u="none" strike="noStrike" cap="none" normalizeH="0" baseline="0" dirty="0" smtClean="0">
              <a:ln>
                <a:noFill/>
              </a:ln>
              <a:solidFill>
                <a:schemeClr val="tx1"/>
              </a:solidFill>
              <a:effectLst/>
              <a:latin typeface="Arial" pitchFamily="34" charset="0"/>
            </a:endParaRPr>
          </a:p>
        </p:txBody>
      </p:sp>
      <p:pic>
        <p:nvPicPr>
          <p:cNvPr id="4099" name="Picture 3" descr="http://uturncrossfit.com/wp-content/uploads/2013/02/ConstantinopleMap400.jpg"/>
          <p:cNvPicPr>
            <a:picLocks noChangeAspect="1" noChangeArrowheads="1"/>
          </p:cNvPicPr>
          <p:nvPr/>
        </p:nvPicPr>
        <p:blipFill>
          <a:blip r:embed="rId3" cstate="print"/>
          <a:srcRect l="1538" r="1538"/>
          <a:stretch>
            <a:fillRect/>
          </a:stretch>
        </p:blipFill>
        <p:spPr bwMode="auto">
          <a:xfrm>
            <a:off x="4343400" y="3215794"/>
            <a:ext cx="4800600" cy="364220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70" y="228600"/>
            <a:ext cx="8802379" cy="4572000"/>
          </a:xfrm>
        </p:spPr>
        <p:txBody>
          <a:bodyPr/>
          <a:lstStyle/>
          <a:p>
            <a:pPr marL="274320" lvl="1">
              <a:spcBef>
                <a:spcPts val="600"/>
              </a:spcBef>
              <a:buClr>
                <a:schemeClr val="accent2"/>
              </a:buClr>
            </a:pPr>
            <a:r>
              <a:rPr lang="en-US" sz="3600" b="1" u="sng" dirty="0" smtClean="0">
                <a:solidFill>
                  <a:schemeClr val="tx1"/>
                </a:solidFill>
                <a:latin typeface="Arial" pitchFamily="34" charset="0"/>
                <a:ea typeface="Calibri" pitchFamily="34" charset="0"/>
                <a:cs typeface="Times New Roman" pitchFamily="18" charset="0"/>
              </a:rPr>
              <a:t>Justinian</a:t>
            </a:r>
            <a:r>
              <a:rPr lang="en-US" sz="3600" dirty="0" smtClean="0">
                <a:solidFill>
                  <a:schemeClr val="tx1"/>
                </a:solidFill>
                <a:latin typeface="Arial" pitchFamily="34" charset="0"/>
                <a:ea typeface="Calibri" pitchFamily="34" charset="0"/>
                <a:cs typeface="Times New Roman" pitchFamily="18" charset="0"/>
              </a:rPr>
              <a:t> (r. 526–565 CE) - emperor who retook most of the Roman Empire</a:t>
            </a:r>
            <a:endParaRPr lang="en-US" sz="3600" dirty="0" smtClean="0">
              <a:solidFill>
                <a:schemeClr val="tx1"/>
              </a:solidFill>
              <a:latin typeface="Arial" pitchFamily="34" charset="0"/>
            </a:endParaRPr>
          </a:p>
          <a:p>
            <a:endParaRPr lang="en-US" dirty="0"/>
          </a:p>
        </p:txBody>
      </p:sp>
      <p:sp>
        <p:nvSpPr>
          <p:cNvPr id="3074" name="AutoShape 2" descr="data:image/jpeg;base64,/9j/4AAQSkZJRgABAQAAAQABAAD/2wCEAAkGBhQSERUUExMWFRUWGCAZGRgYGR8fHxwgICEcHyAeHyAcHCcfHCAkGhgcHy8gJCcpLCwsHB8xNTAqNSYsLCkBCQoKDgwOGg8PGiwkHyUsLCwsLCosLCwsLCwpKSwsLCwsLCwsLCwsLCwsLCksLCwsLCwsLCwsLCwsLCwsLCwsLP/AABEIALsBDgMBIgACEQEDEQH/xAAbAAACAgMBAAAAAAAAAAAAAAAFBgMEAQIHAP/EAD0QAAIBAgQFAwEGBQIFBQEAAAECAwQRABIhMQUGE0FRImFxMgcUI0JSgWKRobHBM9EVJHLh8BZDU4LxRP/EABoBAAIDAQEAAAAAAAAAAAAAAAIDAAEEBQb/xAAuEQACAQQBAwMDAwQDAAAAAAAAAQIDERIhMQRBUSJhgRNxsTLB8CNCkeEUM6H/2gAMAwEAAhEDEQA/ABJUkE5SDsF8nz8Y8mbLYhww2A2Bx55D6T1LEPY6bDEolsbdRgxNgcuPOHYKssyxoJ3DqO9zrf4xrWWeOzdRdbsQdcp1/ljC8vRuWEkssuuoY6fyGCVWI1VV2H0C/wDQYO8V+nkH7lWWgQlbma1vSQx7ef2xJC4U6FjfXXXE7ghT6tFWwGKjSm49a/Rp7+cLu3ywkRcTr2VVYMMpYa27HFmkVxfJ+Kc2a3bL4GIFiYug9JiVb6ai/bEE8kiRMYgULSA2Gu+l7eO9sNjHL0ouKu98E1RxlagtAZOjMSMrOPw/+knsffF31RrHG0hk6ehs11DHfL7YH1XCAHNSsiMGISSMDUt3YDt74vQplve1r6ADbGmvJQj9OPyITzlm/gx9JuBoW1H+cYpkBbKAS1zZRucWIrMbgb6A42o6PVXOZYyfTKpI9V9Rf474ywg5sOUkgdUcJkjljlXPYXDgm+b2xs6LDH1KzOiFtwp7nQD3GGLh/HWEyCREWElt9SCO7E4L828cinozaM1AJFjl9Km9szX7DGyPT7WQl1PAocvqs3EGpJ4zkVTKhO7i1wfi2C/OfKt8ksahURT1ED5TrazKBrcYBwPO8UsP3lHkJXPLGvqjQHREb3ttinxzhjRWqGmnlLKUBLfQNPq7Ww1ulCeMXZkUKjjl2HfkLppS2gvnznMrtnce+vY4SPtJ4nJT16TQSRmyg2Fiua9tV84GLJIqlowyTBbCRGt33I7g4jp6Kicq0qvma5lbW2byB/jDkknd747eRLu9fv4GjlTmqpkrmWoKZJ0N0cDIW01XsPjBn7QOJJDR9RI6dnzBWykAhR7DCTSLGidMN1F16bEfSTe2IeGcpQyRMZTndCcxVjY98BWlThJ5rj2DpxlNeg6Lw3kqGpo4nN4ZZFzAqbjXa+FqeiVJ3g+8xmaEerWwPsB5wMpuPV0FkjqEWICyZkvlB2A+MBeYqaaWeIVIj9bi86W9QOlz4Pziv+LGSu+H4K+rJOw1TStGoVwbkZjffXY4gjo+q8chuHQEC21j5x0zmzhFMaIuyFzBGpjKi7Gw8DfvjmvB2M04ip5A5y5zGRZiPb39sY5dPKN8B8aifJZMdm9R0O3nEvDOLNw+V50jEzZDpa5t/CewxFfX1XU3Iytv8Wxr96yMiakudD2+MIpzcHdByipKzAPF+OSToJCMjy+oZdB/9cXeFVSqFAZpGtvvYe/jAPjWaOqVwfQGsgC6X7gfvi/BVOwZVtGC4LyDsNyunfHSrwjOOUeH+Qabb9L5X4DTqLpns2b0uAbH+HXEKUWQKGId1ueoewHY+dMRVsmQLYNIGNkKi5uO58Yknp2kGVwwTL2A1J3ucc9XX2CZcziT06Mu9xjWUlWyDSy2+m+mK/DKELfMLKo0AOtv84zFXRlTkLXt3bUfzxTW9EIuI8NjmRrMZJFFrDTXtfG5jZVVCzBsoJ1/n/XEgpDmJRbZgMzZt2G/8xiG0alldczKfzPqAdd/GCy1YhkoOpKqsACQxPucWGhLEZn1Q+k+cekjYHZQw398TMjFhcDQX/nhLYRDPOFYWcAHv4/7Y1qqRpBGWKnIc4AG+mhxpDSZYj6AXYnbwTjJaNWuUPosoUNqL+cXHX6SE8c72DNksTrpjQKApIVfQe+K9HSsBIrgj8TML9l8Y0rJENo7FQzatY4mKvYiJ+G9QKFsAWuT7A98VeIyuGLKHaNvSHXsR/374uVfEFDN3ksAgHcH+mCPL1TAtSFkRyFTK6MPSL97fPfGzp44p1GVVdoqPkEU1NkSxGVybnvf98W47sR7nv4OHniHL0Lo6IMlrZXGtj4+MItTEQSkitmVtNbXt49sZJXveRFa1kMv/o2arX8JkijT0str9TTXXti3PxWB6GWFSM4UoIvDDx+43wr0HN9VHK9LSE5nGYhxcC+5U4VkqYIp2DzFCXvITq1/P8+2OpRpRk1BO2rmOcmllYbeA1s9RGHmUKw9JAA9VtPVfQDGnMfFFytllIWKwaOMaXPY20JwvycMrp2aGKZegp9MgOUMG213OGj/ANPnhLU8csBkimYAyZrgSHswtgI5xqZp39lwMljKni1b8ilQVtSJmNJTSKkiWF10J8n2wZoErlNqpFGmiHTfzf6vjDDxXi6U9ZTuJlCQhurD3K/qAA3GBvOfMa8QSMUVPUM8UiyKxQqLX213wxxz9Tsr+wOVvSrsoce4O9KqvVAIGNgdgRva2JJOXZBGJSnTT6s8hsovtb5wY5zet4tTQxmk6CdQMxdxm9OhsO2Mc01XEKqiNFHQhVKhc7SAllTYgdtsWm7Wz/HbgHHviK9by3PJCVgAKm5Mi6qf3wO4RQ1lKjpGUZSdt7k76jbDvwbnCSl4eKV6NsyIYwVYFTfuffEf2ZcdgpKF0qI5RKrM7gpmzA7ZcDK873knfzYKPptZWEkrWQKBIgkGbNlO6/viwvHaOQGOQNHrchx/YjbXDp9m/FqN1qHqpk6jyEqk17pEL2FvOPcC5eh4qKhoYo440lKJJvn/AG7fOLqRnOKjLt41YqnKMJXjp++wfTc1yI5QT3UJmU3BUjsB7j3xd4MlOJRUZbVEn/ug2B/YbXwm13L7UbMkBWTKSsoJupF/SBp6TizwPmMCRYLdKTVQH1XX+LFvBU9N37/Yr1OfCsOHFagT1LRmjeYwZS08W4B7fxWwAqyHuyg5QxsW0274Jcn8yHhi1C1scpuc/VXVT4AN9rY3l5khmo5VdeoJ29FtAgJ0/fCatKDipJ/IynOSlZgGtj6mX0qcrBwTtmxiWZZZmdlMWchTcWQsPzEfGmGKblN44zMCgVVy5b6//uE3mCqkzhHByhLj+Jvy/wBcTpNp0n8B1Hg1NBWCgKEOhvY2zE6EdwB2+cS1zZj+HJrcAg6gftiOk4qZgtlRTks2v09rfOMUqgRhQdVfVh+bGOSxe+w+aWWiyJLG+dCLbBTpiJsrAq2xO4Wx9jieSwFwLXI/qcVZar8UxXvN+Ugen98Bt8AGss4i0z6XsBbVrg3wX5V4fDNH+LbMugzDcX3/AGOmBv3HM5aRgxFgbC3/AJ84tIFiT1vlGayk9764Jb1FXZTdtlaCoXqSIQeooBN+wIxKXsE1I1198CKmRieoga7lUa4tcDffBGT1OAuayjuO/bC5RtsIsEbZSyje+KDU8SlnIGYsDc7k+R7Ym+9ExlidblCTiGhoEjcsvqVFN82t766X2tio2V7lskq+ox9LqqW+o9z7YsCQ3C6Gyg4yg9AIUEHUe18aQQXJvpc6nbQdsVyrFo1lklRUTKLCS/pAJA3B1xeaZ5qkM7IQ9gzEZfTvsO+BVTxfJPliylnW9ybiw8e+LMMTOQ5iYEfnY3Gvm2N004UUvINTdVpdtD7x7iiw0h+7yKSxCAdvf98IRrs8pDMWZf1eMGOD8egFM0csWb1kqyjS/bAjvfL6rG3n9/bGWTvyRAupepjkZoHCKwyqxGoBOtvAwd4J9l3TjeolIqJAhkSPu3z/AFwY5I5Viq4nkqA0kjHIwDWVFtuMCKLm2shR6KJkMaFkjqzq2W/0+5G2OhFau3rv7mfbdkthfjvMlBPw4L1F6jqOlHGLOkoOwHsR3xFTVVbURx/fZLNGQwVBa1ts/YnvhWopKWnPRjiaqne7MYwC997k/lt7YFHmSasEgZ2jjjGkcZ9bkmwBbucRRnU9MFaPl/sH6Ke5u7HniHNVLTuTKYWkcWOVczHC7U/a2IxlhSQ209Ryj+QxDw/lbonNlYpComlul2djsg72HfGnAeXhVOvVhyWZzKWFiS/0geyi2Grp4Lcm2LdaT4SMHmyuLE9NEFuqM929J7aa4KUfEa+WNZI4o2JU+QAD/FtjfhvKdVEwdWVqilLJ02B/HQ6rlOxAXBnlynlLs0GaBN6mimBGUHd42PY72GCdOnykCqk+7EmbjDowSWmYEHZZL+o+3vgxT87fdnVJoZ1Y7INSB59xg3zRGv3mOZKdZI84EESACSWQfnc/pGJJ+BPXVUlSyfdj0VjCtqbrq5B2AG1/fAunTkt/+BfUmCaiejr1IJRnU5rOMrLrqGONZ6KWnDHh7PTZxZhfNGx8gj6T8YD8U4V1DJIsRcoxMyrswX6Ev3uNTiF+MmiymAyAMnVankN0W/byPYYp0Jxd6cvh/wA/Yn1YvU1/gc+R+PUtFRSxzxH74SWdJBmad+2Q/mGAtVyqa2nDzxGGpe5VQLKB2FtwfbFHh/O8E1urEwd7hb9m8xt+Wxxd43zTOKWOnuxkkYJ96Zh38gaggd8S7k7SVpfzgjhZZR2hOMM8TGCfO6W0BJK/I9x4wxUKIFWNQbC1/wBsM3MfJ0dBSxNLK9RmsFW40Y65gd2GuA0htdh9RFvjCOrnpRYVFLbQxnmJ+kEI/wCsW+oDYD3tgXxfh0uVa2NbLGDaMjXL7+SN8XOU+JxRGUyAs1gVzC+vt4xf4hxLqQSMoY9TQkW/DB7kf7YTSbUk7hyV00c64Hx5Mzbl8xY6EA37G3jBeJXvmJXM+yp9IH764G0FUHlyQst8pViy2GncnuTgqi6gALmGm+GdZFRn9y4O9NP4LHpvZiBfTfEX3lA7RqfUpGpB2+fOMCnLAhggIbQ99NcTBnLspy6g+odtNNO5xjS7BMrVtZ0umwUdSRgiq5sGv+ZvYecCuZ6I1UojzJCYhZwWJRj+pD3FtMGuEVdLXRPBPG8jxoA0mitnF7Zf0qMQQcnyiECjlWSdWtIkmUlFNyP5nHVpUo0/v5MkpORtUvmcqZFUKQRp3tiZHtdwwYtbHs5sbqoLLqB2OMxnILZdAB++OQbSHdghI7N84zG4YSEgi7202xslILL6B6Sb3O98RwUhQmzek3fJbQHE0yE0cgvoGAGm2mN6c2yga63JO2IKmZ1ic2Dem4A98YhTIVZmLXQ6D9sSMb7Dp7mkCahEeYjRZM/oZtPkA7HHQOTePwRCRJG0JBsVvgZxNUmo1KC5RlOotga4kzEhVubC2v8Ae2NtdpOK9hC22/cM8b5ijZGVKZBYmzDv8DADPnJzLlsvp13vgnxHgEqKOrGyqLNcbfzwNimCtIXF10y6ajyMZW/IxGZllSEiOZkunrtsy+D4Nu+A33ySalkSmj6caW9IN5Cvf4B84Lz0meEpqqsLDXztvitwmmThhEscyuxNpIGP+olvynyDjd0jjJWluwiq3HjuCOMcJSlJ+7mVSkYErK2ud9kJ82vpipw7gUwliIX0n8RSp+rL2+Qd8FU4yuaBBGzu8xneMD6r3sDffKNvjDDwmjpnlWAQrLGzZ7CUl8x3vp6QPGOg2ZkkM3KfCHWbql8wqEuCDcRuO1tvnBbi0l/WAAScmXTRvzFiOxtphK4/XzzuaPhasRGfWYzZFvplv3t3OAdJxTiHDndZ6Z2ik+tQCQ1u4O4whrLkYnbg6tFVFwMw1QXDDcC9rX/fBSckIx0cWtc+B3vuTjm/BvtTpHQIwaF9vUL7nuTqABh1rOKKKWOZWR1Lhc6NuNrHxgLNclXTejWhgUSXN7kEgr9XuB4wToTcEZWs2n06Mvf/AL4Dcx8fpeGgSzyFpT/pxqbsAfbxjm9XzjxKuqGkpIpowqkaXAUHvb3wUYd2SUr8DDzrwKokMYgkUMkl8iDKnTH5n8kYC8wK/TEZZZEnKjq6XksfUUFvpW2NKbj1fTVMcXEmKxutg7bKPkefGJuO8HjiaVhGyIWVYWZrpY6nIL3AbuMMi7aYLV9iz/w/700shyrEikQpsQex272xng/UjIhqkBV1zAN+byp98FuKV7moCBbxnKzwqPU4UH1e1tLDviOtqUljkWAdWeoAN33p1U+fym4wc4qcdlQm4O6LitfLHHN1Y1uSkhuYidlXvoMSmMKLaer+mKHBETKJNQz/AFk7lhpgg7HMRbMBYn/zzjj9RJudvBsgrIiSJ9848DTUe2NgWKuLM5IIUi40t/g4IDlyeGMyBWAZs4kH5Qe3tYYq1FexmEbszqU3XXX9ttMDi1dou+wcYCYqdXjRYcwAe+pIvfbtfEk/DUMR6UQFyLtmIOh7D4x4UzCnE+fPGW6ax2tkF9x598SoEBKBiWNrEXIH+Ma+rk7xa8Iqkv6fyb1kcWRja2wF73HbEi1McZzSsI0AufOg7e+KtXZL9SRmVHBLWAsewPtgbScPl4pxBVy3iRbhr+mw1Jt3v4wmjRc3d8ATnivclWifiR69On3REBR33aU7iwG5xak4asIKQzGCUEdaaQ6OSLhRfc9z4wwLxqJahapqgxUCelSqWMsgBBU6aDCtBwSbiVQ4ieOWGO5QNpbMQdffcY6S0vYyhFWZgGybnLfz7/GMxw2lLFSEtlNzufbGsSxBfRm6dttbg98RVGmWyMxP0gm2vk44feyOgbRQMp/08oU7liTrtptjCRFmkGVlKkA66Hxp8YkoICq6ksSATr3GMwRC5PqDubue2n/bEbWyySoNiDkzALYgY9TKFKbgHb2x4DQ6sR2xFwqnKqpZmLakhjtioh0/1opnZwDKqrJYtqQ2v/gwVp+MujLHGTl+ra/q9ycVabiEqrNSBHdADICovqTcg/GLbUsoRZWjdYiNGA3/ANsbep4i/YTa0pfcLV/ODNB05goBI9YO3zgAZw18rgg7W/viEm+RhG1lzXDDe/kYlpClvShXvtbGR8XfIXBsaf0AasbD6jv84HcciV0AsmUsob0EsoB1yeQdsE8pVNLk+52vj0DEWYfUv7jTB0qjpyyJOOSsV2rQ1VJXRoIxBEF6boczD9Wn0g9jhu5O4bLLTSSqYoxMpsiIoyKTqepuWt5xry5w6GphlaQu0kiNHKNjkAuB/TFz7P6SOWgjXK6aydME7AGwLeSB2OOn9TNaMzjg7MFycZSkHTEppaePURxJmll8u3db+TgRW83QGbp/d6xXPqLdW5yHZghNj8YbouX0pGLJmlMo/HEoBaVe+U9va2F2q4VChLCo9LLeMNGfvCLe/TB2IO18ROILTJpOFUlU6GVI5Va2WdB03Q9hLGPO1++L/O1DFDQGNYljV3T1BrBtdSF302vjZuES1Ei1bxrClgqwWs7oNma25G+uLfPygUyWCynOgRW3JJ/nbyMTggrNy3AJWmV1KgD/AJiobNc22RT9VsTtzvSRZc01YQwASQRhFPvl/MBgxwzh80LLUTUiVC5MqhDfIvcBOx98Cq7l8T5SlRE0aFhBnOV6dW3VlP1Wxafkj8Ivf+paeoBp5ZFrITr1AmV08HL7e2BvM6iHhxVgJZBMmQt+m/pJPbDJQcvw1AU9NstLEFSVBlZ3G7W/MD74Ec4Tr0adLgBp1Gcj6hfUEYG6yVi+zEs08jQ1EiMOoQXMoJAun/txn81tjbfGsPCZOvE5Is8IaQjS5bUXtue+Gjn2qjiWlp0Xowu3UsF0sCLgfpv3wOq5FLsUN7NcZdvYD2tga9dxhruSEE39iCFFDMo1Ab+WLS2RQ2casMw+Tt/LEEcqKSBcM3rN/wC+NZgEMasALtfN8d8cxbZpZ0LmTisIoXMEhYnKp30839sISB8jSWWFTorWsGt7n3w6cjQh0kYhHDnLl0sbd/fAbn+eJ0yIUEaqYwm9mJ1ONOOVvcWtAmrqqc0MEUDXlLXKjXW/q/fGIw6xDYMfynfAfhdZdlyiMZL2I/l+22LdC4Y3YHqi7lje2vg7Yd1tnK3ixdL/AK17srczU/pSNyypLIFLAXsT5w08Lpkpa/oRhwfu6hHtZbLqze51wq8UiFQou5Rifw+/te3+cYi5kmEv3Wuf0Rxsgl/NZu4I9vOGdNZ08e4irdSuHa+Woo4HSapp5IAS0KugLZidGCjcnGnJshFdUgDp540kIK2NzvoNh7YHcG4crIrwRRVDRyBFllk/07ndwf6dsFuVAE4hWGTqlvpZrXUsDqFPj2w6fDAXJCculje5uQMRBzZgS1zcoDviWSQqCco0OnnXFWqeVE6g9Tg2CAaa+DjiR3Y3EpmVBdr+kW974jhq1EYLyEam9/6Ykp55TYSIFY63B0HtiW5F/StrZhfE40WYSpFxZwRfQWxAmjsAhupuXP8AbFxKoEjRbsL2/wB8V2kOdbp9QI+CP7jFLRL9yL/1I1KZGgYCKQqDbcnvqe18dP4rVdWgPqWINGCuYjceB4xyzmGnIgjmyBui30djrbbvqcXIqqaU3kj7bsdF8ADG9yvRTXYqrH+pfzsqUlW72vIAWF7Wtt2GLj7A39tcaPTZgC5F12sNj7YzAUN2U+q+qm/bc4xtN8FmhY2IN79iBiaGoenjYRNlzmxXu572J2xHVUwuGkZ0F9NDYn2tqTi7xPg5gcmR1YkBY11BGlyxHbQ2wcIu2QLe7GOAcYWGpuxORrq99bkjzg5yHxtOk8cg/wBKV2Wx7HsfbCVUSOkRbW4O1hYDFr7Pqm1TMpK7iQE6XuO+NFFvFsCpZtXOmT1oZwVOawPoJ0BI0sfAGMpDBcuVjRiq2JW5B72+cV/uZkNtPV+nufPsMRT51ZYInBdntISPpI2ynwP84apPmwOKekW+IVQIST1D1HKT+a24Pgd8A/tDzZadsnpE4bNsLkDbA/hVagq2jqKvolHP4F7hlGxB2vglzfKkiQxuHSFqgAO50IyjXBq9tguyaSGnl2ocRIS6lLa2+pTc7+b4iqeA0pkVzCl7knL+b3bwcDOSeJt91KZHIV2CvbUgH+o98Ty1DSEuAMuW5Uf6hHf/AKcRz0VjskjqNTGCqmMHKV1sD584TOPFH4hSrIVESFp3PYBRpb3OGCaqVEvqSPUuXQkHt7m+OcvWyPUTS9TKq2TKyg3He3g4qHeTJLWkEeYq962o6qH8CMWQMNQn5ifnTTEUsqg2BPYqAPpB8+2K9JVRyL1mzdMXuBv7afON4ZVlYshGdVAbTUD38YyTvJersNTSkZIIGRCGLaEne2NpVCWzBpSRbXXL5x6Vi1wnpa4BJ7D2xtFHnDlHLMN9Nh7/AO+FLyExk4dS08nQ+61AzREnLtmvqf64EcZ4SHro/vaLFTm5dV0zE7EHDPylw5chkEKq1sgYbkefbCr9oJZ5hKjiRIrRsjDyfyjvrjf00VKeXZCqnFlywMvD4oppEiH4Jays3b484umsAOSS75RYFF0184rU9QGVRoVjv6SNR/54xPS1WUsuxZr5e4v3OM1aWcmx0ljaK7FtmEYAsqqo3Owwk8x9SaqcoSVGUFvyrf8Avh3FMCLH1BrXvrgPxKgaayZ0XJqoAtcjsfOL6aooS2Lqxco6C/L/AAWOSomWZg5VUQxJ6cyjUSad74cqaIhSGPpLXUaaW0P9cc45ZapgWaNTHC0m9SwLMB+hfHzg9yXXdWneBnPUgkK3JN2B1za++NkrS2ncRG69LKagG3fTX3xrXTqqMTcBSNf9sawtmjUZrAAA230xmqUMFFmYEjbb5xyOGbCaYW1JAuO+2K41vmIK7DxiWojVr5hmW1iMZjSy2VBYagXwKsuCyNCEQM6j0dxpcdt8ZjIPYgscwtrYYxxWmMsT3bKujWG9xrb31x6nqWcpqFLekC2ug/pg0rrRRs0RLt+L+E65cttmHv2wPsIcsUslmBuQz33Ot/22wXpKYyoPpkRmIJXYkHQ6e+EzivDDDUyRMD6hclrktrfT42xv6WDk3Tnq4utV9Ka7DczqTnSxQgWI20737406GS8gJZ2tmF/qB7DFKgiAllppJWVBGDFGvvvr21xZrJbRqsTIrqwVSwvpbVm8WwE+mcKv003/AKKjWvDIfORuIQBXFSypKrfhrNplXtlvv84WOZeIrPWzSRgsosLk6XH6cJlLG71iRGcu1iWLi4Pf0nxb+WG3hFA0r/d4VGdzmzNsoG/88N6iDjamgKbv6wVUNoFe6hu69vnyMQxOI6xH06brka+hNtsOHOHK6Q01MpkBk6n4j339vgeMJ3F6fPGcoGZGDrc6ad/5YVG1NqL7/uG/UmzqnC+JhoVcD0MuR0Ua6aftilxnmWKnJcooVgELtre36B5wE5S4uZUSRNEk+odsw0uT21w0R0VI7rJKgci9kOqx+47E4dDUrMW+BVSeCeoY1EUMsbt6ZB6XXsDpt73xvy/y1mWYV88bqGtArSjQA/UddNMCpfuQnkBiZmzDMsZ1b2vt74tUfDaSWoEYE8RbS8w0/bz4xHN+Biil/cX+E8wM0jRdQBFOXU20G2Q9xhiiiaxIH/2H5sDKzk6gyGMRM7J3D+o+/sN8R8PrJAhUWEUb2jJ3I21PfAyQKZDx3igiQvKMqxgsDYdxZQPe+EvglC7AIgu8jZgG/OTrYe4xe5u4gKucRrd0iOaYj6b9gPJxa4IAzwoDktID1O6/Hi+2Kk0rR+SltNkMvD5JmdGUCT6XyaBLbXtscMFDycz8NUwr0Zrt1AbHrAHT1YL838MRUeZQ0ckjWcA26gt9WAtBzyaemETICF0Qk73/AL2OJFKMnF8Mp3auhXqpyguV/E26fc+V+cPXJcKJTSGVOnJu6uNk7fOBHKFMZKppnXPk1BtpnO2GjmJ42p5GlJQBCWcbqB/fCUktoYxE5v5oSnqFlpZWystgob07akjtrhUoOKTO3rIlA1S3djucUKyaOeTLZm11kAtmXzl+MMfDKFFvJGCsSj8O+58k42VH9Knj3ZKW5ZvhcFiemLRvCpyMfUX0NsRzOwkhUEZnUh3t2A/ycazVBD3sLkZmC+2LjLHIn1ZbjTW2Oem1yFyQ0EckaBJZFJZjlddbD47YkioigZQM4Bv1SRe/xiJaOONbwBRJ5JIU/N/ONoLv65NXJuUjN1+cVLyi1olQZVJL5rb2B298L/GZHiqs8ZN3j9Wtr2I1thlNSFzliEC/Uvt2Y+2AXNVOhWKZ8xBGUGM6nuD8Ww7p3aa8MCptBlGyv9Ki4uddvbGkJbK4VrZScvv3xiSD0sAgtvmJ3/ziYQXK5VGoxlvYcQwVVybkE5b7d8SxuDb1XJ3xkUxzFrAaWxgo2guosdDgNdiFSo4chfqZnGSxQA6Aju2K3GqQsqJG6IZHuZGJHzc9gcFJ4DZxnBLDbGKmlZwFYRsijUW1Pt4w+nWxkpPsDKOSsVafhTUyqlPUXV9epE11D+BfUi++KPEpqpEMklopkuCG3kVtypPY74I/daQIpkX8OINZQxUgnsLa3vgUlM9VLnrOrIsaXhXcZf0k+cdj/kRqQUrNNP5Zi+m4Sav/AKKUvFEp6uF8/UASz2FyL9vfDJVV9KULQSrnYeojc3+mMA6XPfEsVHGQxEQUFMwunf8ATfAyr5ciqUfpoI3BBuDoT8d8LXUJVHVlFr3IoJxwjI34JBJCWaWM9QelWFiAGGpPxg1wbjL0comCobKVbU6j298LlLWSwJ0qlho4EbA6v/Cf4ffBeJgWcZTdTtvv4xk6irPNTdmuV9jTThHHFBbjvMQrsgMRiWIkgHufPxheg5gpuoqPmfM4VsmwF7HNgZx7mhoy0MYCv+dzrp+keL98T/ZrTNPMoyKI4T1JH/M/YL8De2HU6Pp+pP8AwLc94xHXjnAzRT9amgM1HP8AWsRvkI0GnbHqDixrEyI6KFNixOUA+G98OTNIkLmnYBQC1lAuxPjxbxhL4rycKxWnoWKVJF5Im0SUjdrbBsEkpA7Qe4RyDS+sPNmNxfptl1PvizW8AgVWQVMq5TpeTOdBoBpob453JzPWRZYKmkfMNxGpzG22o0xPTc4CNljRHBLZnDRFmUnzp/bB2lwT083CXGK9qUyShhfL9bH6vn58Yp13F/vcdLBAmsthKyaWJ1IXvt3xJXcJCSrVVb9YZc0NPaxa9/W4P0qOwOJuRqHqzPWSlgWJSEjQAA62HjtgLKKuy73eha+0jhyUdRT/AHcmNMpBVTrodSf1E4n4ZVCpiZomI7Fb2bTa/jBP7Y0LxwSqAMkuVj4Pb9sc9EvSmDJfKCDLkuAw8/GCnS+rDXKAUsZew5NUTSsrO0jlPSczbD2xGiKc5W7flCna/wDDfFynnV16kZBU62Hf/vgHxPmaKKXIqHUag6WY45sVOcmrbNTcYr2OrcEiT7pF0ldEA9QU3ZW7k+cLnOPMatA1MjMYw2WSTYn+C2+F6u41UQ05WlawkIVmJ3/6fg98CqWjkdwWfqyuLtmOgPnG+CVJZT5FqLqcceTHDODposZJVtWbwv6Rg8ypcKoOUCypf/GKfCqXKCFbMQfxCNicXaaZWfNkGbLoTa4F/wCeMVSecncc/C4D3LfB4CGaRdUIIY7fB8jEPOlJHJGjq6FtVCrobrtb9sMMfHKSFQznMWSxUC4279sIHE5MpCql1Ykg31Uf74t2QCKkRNSwDn0IoOXa7D8pHscEnp2WNHTLFluSAPy9xjFNckvlt+rT+uJVfK5DG5bYHcfA7jCnK/CD4Ks9fDrMBcZbFiNxtY+2uLlBQpYoAJANgw2+PAxRJEspUsBkFmW2muoBvpbTEv8Ax9OqYlVXKrdrE6G+1xuLYZCEpWS/ngCTS5KyVq2X1llIsFUeon/a2JahJBHlUkOx0f8ASPH8sZCLZUKhCuiW/wAH/GJQrZ1JcA/p/V74TdX0MKo3cl2kX8mX+RB/fFiG2iFfWgBYX2/fvjZUfKbIqWP0+3n98Rw1sRdlVsxt6iNfa2I9kJ4497MN7j/bEyORf0q19fBFvfEKNrtlyjbz4xsh+klfUbhRfC+GQVeLSpU1scQBABs2vjXDBWcTWKMdUWCE+kG2cdr/ALYAVNKaetSeRfwddbf0A3Jv374uVXDJi7SVVJUywEDoEenQm929recdmME8fCWvkxzu9e4+UvHp+jDJT8LaWneO7XIJI9h5GuFqEJX1bw8OdonNy3UFumo+oKDuwx0vgXMEFRAksMqokSgMpNslhtbvhApeLv8A8T++w0qpES0cir9Tqfz7aYFYwvqxHHJlXm77N5KWFquCb70FAz591t+ZR/jGeFcdlkRFp5I3mdNENrm/jS+bxi/zrzx0o2SAFo5VKlzvGPjzi79m32Y0xpoqqZmaV/VER6Sg2F/e+KUXVgnNWsE3g9CItC0cxj6H/Oyf/LtH5du2uOkcs8EWmpEiUKSTmeYd3729u2FWuj+61MtHPU/jE5lnkH5Oyk974gi+0KeDKojYUkZuSw1cn9Lbe4GHTpuUbRYMJpS2dV4fxHO2RBkYai/0/B+cQ8Z4U1w8QII/1IwbE/8ARbFLh/F4XCtE2ZZV6mm4Pg/GCtPxAZhmJB/+QG5Huf8AbGdPsxr07oFcO5kdiQ8oQqb3dRm9he2IxxaeSS5ligC3u+UAvfbcYv11BDP+I6rqTZh6TptcecDTwiEDJKmbNYqJHv8Autt/jFpSvyC7eAdHwcTzHpN1oVOaonY7+UQ98NcUUQ+mKyoLRxje36x7YpxHIDGiqY1BMcaCy27hhuWHvj01ckAWSVxEpU3LHU2/Lgn4K9wXzTCJqGojZFYlM4t3y66/y1xxpjU1dssJEQUWCCygD33OvbHSDz/96mQU1NaD6JJGGmU7jfYnF6IQITTrIEVAWsguEG4UntftjRTTjoBpSOY8t1S00xjqhMEXUiP8n8R8gX7Yu8wUUU84NMxn/LnYWVgRcf8A2G1sW+JZqmOZqeMt02KuToQp737jTbAbhFXPEzQUtqhdGK5db98vf2wx095R5KTS9MuA/Q8EaJgrOwCi4Dakef2OL0Uf1BV9LerMe/sMCOLczQyIFfqrmIEtgbg90ubEG2C0NEY1KQynItiC+tu+XHJrxqLc+/8ALmxTUtR4GKbkcpTCTqBZTY9MbOPA/ithZigjizsyEPfS9yf+2uGTkbjkqIWqvqZj0idTH7nwDgNXXklku3oBIZhuSTqR7YVJJaTKTZUTqAknKc1swHYHxieoDKpZEzOBoL9u+JIIwAABcDQE+2IJKnqHKNxqQNzbtf8Axhad2guwvUfG6msmaOJlhAXY727/AL4o11BLT1kKdUsTYq7a2J01wZ4lw1YZVrY7RrmGde1jofjHudKIZI5xuCBcdgdmGOlGqsoqOou6+TK4ad+UFKtxfoxMrzOLMBuT5+cbHlBaWOIf/wBDKTKUNwNdF/zh25Y5XSgh++NkaaRVCkDYdvlj5wscZ4w4rpUyi5UNYAkAaDQ/vi408FjEpyyd2VKkWYI6ZCN1Jv6h74g+7KCzG7E2vfdR/jBitozKZQUIYPqG3JHYfO+A00XUcwhHGSxZ9i5/Sf7YySpX3E1J+TEnEMrMhzMzD0Adx8+2M/cyQmT0yx6m2lx3HvjRKPK4lIJUCyi9svi+LpqgQSxC5d7nT4vhL1+kI0qahbZ0tnPY9/P8saPmeVVa4XJnBXz3wNr+PhpAlJF94myGxUfT5sO9sCo6WqmYvLU9JrWt7D2XbGmn0kpK8tfkVKsr2jsbaOCBOI0jVeYoFLZW2Jv6Wt4F8df4tWrHTzSSuqw5G9RPpsRp+2OLcucqmtmV3qhOjplDEFSAp7Xwwc28gydIzJUtPEpXNDchQotqB7b40qytG/Ah735A/KfCBHESzZgHzJbYgm+oO4wyU1VcWN1NztpgZwVwSVRgQuo/fxgqsI3G+ONXm5SeR16SjGCxI6rhyTBhIoLdjbW3+cBoOeuIQtDS0scTA3WNSBcG519hhhmnEaF2NvHv7YVOBcap4K9KuaUmysgAXS51uPi+NPQOWb8GbrFGy8gnmjgXFC7tXRZy/pzAXyrfcEbDAZ6qeN1iyhoI2zCNjdCQNzfHX+beaKWpo5IPvIWR1BiYG2pPc+/jAsUsZRbBGyKAWuDew/3x2YzbjwYFEX+Fc1U+QSo4hc+lUb6VPe1tsHOHc/U6zNDIwRsur7o3xbY4Fy8iwVJ6x9KqfUFtZz2BttgEfszLzOscqooBYAgk28DyMU6cZcl+pcHUZeYKUZFaqhAKm5JvrbbFDiHOtHBrKwKlQR01s1wdwT2OEA/ZZOFMavFlazZyNR4A8YrcQ5VZ2MbT/ixLlszCwUb2/uMRU4oF5DXxXn9oXi+7x2aU5op31zKd7gbnthIk46s88p4jJJKUPoA2uOwX3wx8I4LPTCPqC5jBMLkAqt9h8nA/mHgaysHijF5WIdjoQ3fTsPfDIwSKs2VqfnWOMOscQyOtwh0ysD/bvgQnMtS+YZwOsMpAX6u2mGOPlVC8YFMFtre5bNYa/wAzgtXcMIKAoh9YeNxb8LTVDbBpeCrS7inwXgFTLFJ/zIpwD/pOWBkP8I74tvy7JTGKSCSQVjPZL6ZvZfJ9zizXTrNUxs4zdEWCg6m2+23zgjX8VZ3jsWQIRlLAXS/ZfOuGKLLxQpF3hq2WvVyWY9ZhqVJH1LbTNjHB+ZTT1DEl5YGb1B97dmP8QGOhRsjxEWVGRi7h0LdW+nyNr4UeK8it0vvKKWDXZ4l+oeLeVwqcFJWYNsdoYm4iJYnmp2WxOUZvzW7Edj2GBnGVmdkQB1LsPo2Ve+vc9vGAZ4BPTCnaOZGE3qsD6UI1sexNtMMXAuPxTB2LZahdLH6N/wAv9zjmz6Z03lDft3NEaqepaKVJxzqVEcTuY1QsHLaXI2udhfBiKQSymGmUMR6swBsfBBGLP/AY53BlRpYmYu3TFrkAaX9/OLkv2l9LJBw6mTMQFESLd1+W2OGx6eL3YB1HwScP+z3iVSrJOY4IWW2VVDXv31wuNweaOKallAJhJiDE6N+YEd72Iwa5h4vNSvElVXS9aT1SRRW/CB2G258YC88UjUFVDO1Q8vWsZEI1UW0udr2tg6tK8bLnlfcGE7Suxw+z/i0kvCz95mVSstr3GewPj8uFrjdcTWSNTs77qzhrg2IsNcBDQmnkaUH/AJefSTvkB/Np2w88A5apzEFgrQ67/TqO38sUpKXqRdraLtRSJJGJYy7Pa57l7efDDC5xGB5F6i5htmP6gP8AIx0CfhnQUmEK8eYtIVOqk6lgPF98AOMAJlkuxgdsxA/UO49jjLZxdmaE00J9HHnBZsxA3vt/+4C8w0rsBTxRF2le4a+vx8Ad8NlTRuS0yBFhZrBb63I2I84U3p6kx9BU6WptIWu7nxfcAjBwgs82DN+mxtW8P+60xLTRLKjhV6f1Ntmsw9tCO+Mcb4nSSSpFQRsqSoFkYAklj9Vh863xBQctM9OiPL6S9yn6SN/k4PcK4csJyQggb5/zfzw2p1kIcbYCpSfsi3y9xFuH1SwSopVVuhvZWTuR4b2wc5m+0an+7mnpFkkqJ/QEI1Ab/wA0wscQoI6gMhUZg49X5hbwfGLHDOLfdK+KoniR6eFcudFAMebTMf1kf0wulUhUd+/gk4ySJjyRxOmgz9FXCr9KN61HxbU4owc5SmygsGB9SMt3X4t2x1jiHPFHTQGoNQrg6qAdWuNABhc+y3hoJqKt2UyTt+HmsHUdwVODlRhJOTRFUktXEk8ankKnLqWCZptAtza4XvjpTfZdRNTtCsWRxZuuDrm3zeAL4W/tp4dTxrFUSKrVH0BA2W/hyB4wCqq7i7xvSPURmERZnluNFAvluDe9tMMhSUV6dAOTk9gfi/DqcrMksLCWGVh1U2kv9IPxbAmg5YdHC1EjRh0zKoY5mJ2Fr4t8LliNPH02ZCjnNma4duxK9hglS1bVEqxF0eTP9WgKD59hsMasbIpJPbFJzURKYc8qB2+m+hsfPtgtwDjlTlmSOqs6L6AwF38qCcNHHeS3ZlaNs0MZuyn6vfKe9zhNq+XSshDRuuYkr8ePnEtcpxaDHDq3jMclxE8t/wArAEH+RxHxbjFaCWenCSknPdPpA98UOGLUwsTDUlMo1zHYHBaHnWqKmWaFJI49CQcpe+gI84vaKKa/abWGPKyKQCDfKdD2vi5TfaC5ib/lx1EGZ2Jyqe2xG5vizw3nqKQsrwFAwzta1iB/fDJ/xfhVZa5jLG1g2mttL+dcQnyBaf7YUUKHpGTQbEf0uNsSv9qNHJcvE666i31e+CycJp5SOqscjopUSX0CjfTa+KJ+yankTNGWBIvmJOubaw9sQL1Fij5r4YwJzorHUent+k4gePh1Vld6gKUYZFDWBt5HcYC1X2aZZOmiOV2LX3I7qD2OKfGuUymYrpltmUrrYdhbt7YNE9Q9cR4bE0khhmj9Si92tlIG4HfTFCnd4m6MkhvlzQADvrce6HCRxbloygSRsQ+QMVbSwHf/ALYxMtfKEYSOypb1WAKKO/m2IVf2LXMNGH+h1iBXMIRtm2YexJOAtTFDNnKN0HQBemTox2Yg+w1wwcQp3WYFJlmjCA9YqA2fuPex0xrxLg7VxMjxLDKsdkjhTRyO7nYE+cRu4DRW4PzFJHOYErTFEBZZWFx20/qdcOq8xU1GBScKEctS4/Eq22BsbtfW2OWQ8PzRMudAwbVD9QtvrtbBPg9cqgqAqqbASbMbb6d8Ll6Y3JBZSSHLkfgAq61Vkk6mQ9SWQ6lyNgP4cMldwoVMlTWTJHNFGGtG2i3UWBHxbBbk+k+7cPkqBGI5nUsC3cAaE+3e2EjmSsEeSKcuUcZ+qoPTYt+XT5xmydsntj52crLhC3y3X9eKQSbve47WO1vAGKfCOB1JZiknQA9It+YDvgjRUaWmpxTGIMNJnvnN/wBOlrYHcH+8iSSKOQP0/Ttc27fGF7vLDTdnsrsrnaeXeaknurwdDW4/jBO9u6nAzmCuvFIVVSrPaIbADY6dtcHquYq0DLYE+gmw+m+222K3E4g1JVMVBIjdhoNCNiPGEtOTQ3S2c8n49AF6K+qfYILkKRuSTisY1bMyg9QA3833t/PC9ycbvK51Y98O9BTqYmJGpcEn4OFV9TxXYbQi5/JX4fAhXM56c2TMIgNW977DXEVTFPb05ctw1gfVbvbtizxVrK5G+ov3x7hcxc2Y3AXTCLLwacIXtsrGZUNgypm1IO+v+cYqM2XKSpzNYEjz5Bxf4xTqrKQoBzD+2K4jBkBIucv+cK/SwZwwdha4lwqSGriMESyM4IAZRlv8bDEnGLU9UJmglJ6V3HUIAk2upB2B7Yo81VDLWMAzACPSxOnuPB98e5k47OkkIWQgKisNAdfJuNf3x26Lk4Qu+eTmzSTkVqrg1ZJH95lLuwsAsly+XyAe2J+TCGndGDGN0PUXx7jBTk7jk0stZNJIWkWE5SbafAtlH8sa/Zgc8xVtQysx9z584KpljNa9gY2yiV+HyimeRKaMtYm7yLv+mwPscO/K8KNCyyLCozBmYWuSfB7YRqaqZp6lSbgSG2Oq8Cok+7IMi2yE7Yb/AGpjILYOzSJGzknKDYg/SFvprvtjePhkiXeRVK3uut99jr3xX4lIeoi3OUg3F9NvGK8y5JIQpIHVAtckag9icWgmWKrgVPLcIqpINGYbH/qHc/GF/iHLEkZjjXLKUuQDoNdl84fDTqwiBUatrphPjmYVLKCbCWwF8GmAyjBy1MFAeANmuFQC4X5PjC4OVYybSFobfV3s3j4x2HrERswNm8j9sD6xAzSggEFRfQeRirlOKZzGHh+WnyAsxMnpZDlGT838xjWP/iEeZo5ZFQelQJL/AALHHW+G8vU7cPkvEpyuSu+n9cI9fTqpIUWA1tglsHEFcI+0ivpmvIvWy6WZbafIGCB+0+WOqLvArZhmEfcFthfviKQ3m1/RfGOkGp5GYAtcLfvYHb2wWJW13Lx+1immJ61NkJFjlAOn98G6DnWhqbRxnpuVtqLXHjTc4BcW4LCsKMsSglWuQNTcYV0gWOSndBZl1B+L4qzRd2dNSGk6PrMVwSq30ub27+DvinDNcNGquzsOmHR8q3t52wj838SkmjpBI2YettgNSRc6AHBL7O+IyNHUIzXWGMvGCB6WF7Hbf5xX3LUt2K/OfCo0SOnRQtTTpadh9Lg6gk92wsuFIgaEMZIxeRSO4IP8tMdESveelpmlIcvqxKjUg99MIHM7lKqXJ6fXbTTTTTFASS5O88N5nHEeHF6ZFaQRhXgJ+kDRreLjbBmhokFKkL04MeX/AEmYNrvoe1jjlH2DMTUzJ+VosxHkg6HHYqdvxD7HCJKzLWxc+0TWhiJjyurWAB1WwNhgXyjCUoIZVhjSaTN1GYatY6YZefpCKRyN8wws8uVjyQIHYsFuAPGuEsYtH//Z"/>
          <p:cNvSpPr>
            <a:spLocks noChangeAspect="1" noChangeArrowheads="1"/>
          </p:cNvSpPr>
          <p:nvPr/>
        </p:nvSpPr>
        <p:spPr bwMode="auto">
          <a:xfrm>
            <a:off x="155575" y="-1562100"/>
            <a:ext cx="4714875" cy="32575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jpeg;base64,/9j/4AAQSkZJRgABAQAAAQABAAD/2wCEAAkGBhQSERUUExMWFRUWGCAZGRgYGR8fHxwgICEcHyAeHyAcHCcfHCAkGhgcHy8gJCcpLCwsHB8xNTAqNSYsLCkBCQoKDgwOGg8PGiwkHyUsLCwsLCosLCwsLCwpKSwsLCwsLCwsLCwsLCwsLCksLCwsLCwsLCwsLCwsLCwsLCwsLP/AABEIALsBDgMBIgACEQEDEQH/xAAbAAACAgMBAAAAAAAAAAAAAAAFBgMEAQIHAP/EAD0QAAIBAgQFAwEGBQIFBQEAAAECAwQRABIhMQUGE0FRImFxMgcUI0JSgWKRobHBM9EVJHLh8BZDU4LxRP/EABoBAAIDAQEAAAAAAAAAAAAAAAIDAAEEBQb/xAAuEQACAQQBAwMDAwQDAAAAAAAAAQIDERIhMQRBUSJhgRNxsTLB8CNCkeEUM6H/2gAMAwEAAhEDEQA/ABJUkE5SDsF8nz8Y8mbLYhww2A2Bx55D6T1LEPY6bDEolsbdRgxNgcuPOHYKssyxoJ3DqO9zrf4xrWWeOzdRdbsQdcp1/ljC8vRuWEkssuuoY6fyGCVWI1VV2H0C/wDQYO8V+nkH7lWWgQlbma1vSQx7ef2xJC4U6FjfXXXE7ghT6tFWwGKjSm49a/Rp7+cLu3ywkRcTr2VVYMMpYa27HFmkVxfJ+Kc2a3bL4GIFiYug9JiVb6ai/bEE8kiRMYgULSA2Gu+l7eO9sNjHL0ouKu98E1RxlagtAZOjMSMrOPw/+knsffF31RrHG0hk6ehs11DHfL7YH1XCAHNSsiMGISSMDUt3YDt74vQplve1r6ADbGmvJQj9OPyITzlm/gx9JuBoW1H+cYpkBbKAS1zZRucWIrMbgb6A42o6PVXOZYyfTKpI9V9Rf474ywg5sOUkgdUcJkjljlXPYXDgm+b2xs6LDH1KzOiFtwp7nQD3GGLh/HWEyCREWElt9SCO7E4L828cinozaM1AJFjl9Km9szX7DGyPT7WQl1PAocvqs3EGpJ4zkVTKhO7i1wfi2C/OfKt8ksahURT1ED5TrazKBrcYBwPO8UsP3lHkJXPLGvqjQHREb3ttinxzhjRWqGmnlLKUBLfQNPq7Ww1ulCeMXZkUKjjl2HfkLppS2gvnznMrtnce+vY4SPtJ4nJT16TQSRmyg2Fiua9tV84GLJIqlowyTBbCRGt33I7g4jp6Kicq0qvma5lbW2byB/jDkknd747eRLu9fv4GjlTmqpkrmWoKZJ0N0cDIW01XsPjBn7QOJJDR9RI6dnzBWykAhR7DCTSLGidMN1F16bEfSTe2IeGcpQyRMZTndCcxVjY98BWlThJ5rj2DpxlNeg6Lw3kqGpo4nN4ZZFzAqbjXa+FqeiVJ3g+8xmaEerWwPsB5wMpuPV0FkjqEWICyZkvlB2A+MBeYqaaWeIVIj9bi86W9QOlz4Pziv+LGSu+H4K+rJOw1TStGoVwbkZjffXY4gjo+q8chuHQEC21j5x0zmzhFMaIuyFzBGpjKi7Gw8DfvjmvB2M04ip5A5y5zGRZiPb39sY5dPKN8B8aifJZMdm9R0O3nEvDOLNw+V50jEzZDpa5t/CewxFfX1XU3Iytv8Wxr96yMiakudD2+MIpzcHdByipKzAPF+OSToJCMjy+oZdB/9cXeFVSqFAZpGtvvYe/jAPjWaOqVwfQGsgC6X7gfvi/BVOwZVtGC4LyDsNyunfHSrwjOOUeH+Qabb9L5X4DTqLpns2b0uAbH+HXEKUWQKGId1ueoewHY+dMRVsmQLYNIGNkKi5uO58Yknp2kGVwwTL2A1J3ucc9XX2CZcziT06Mu9xjWUlWyDSy2+m+mK/DKELfMLKo0AOtv84zFXRlTkLXt3bUfzxTW9EIuI8NjmRrMZJFFrDTXtfG5jZVVCzBsoJ1/n/XEgpDmJRbZgMzZt2G/8xiG0alldczKfzPqAdd/GCy1YhkoOpKqsACQxPucWGhLEZn1Q+k+cekjYHZQw398TMjFhcDQX/nhLYRDPOFYWcAHv4/7Y1qqRpBGWKnIc4AG+mhxpDSZYj6AXYnbwTjJaNWuUPosoUNqL+cXHX6SE8c72DNksTrpjQKApIVfQe+K9HSsBIrgj8TML9l8Y0rJENo7FQzatY4mKvYiJ+G9QKFsAWuT7A98VeIyuGLKHaNvSHXsR/374uVfEFDN3ksAgHcH+mCPL1TAtSFkRyFTK6MPSL97fPfGzp44p1GVVdoqPkEU1NkSxGVybnvf98W47sR7nv4OHniHL0Lo6IMlrZXGtj4+MItTEQSkitmVtNbXt49sZJXveRFa1kMv/o2arX8JkijT0str9TTXXti3PxWB6GWFSM4UoIvDDx+43wr0HN9VHK9LSE5nGYhxcC+5U4VkqYIp2DzFCXvITq1/P8+2OpRpRk1BO2rmOcmllYbeA1s9RGHmUKw9JAA9VtPVfQDGnMfFFytllIWKwaOMaXPY20JwvycMrp2aGKZegp9MgOUMG213OGj/ANPnhLU8csBkimYAyZrgSHswtgI5xqZp39lwMljKni1b8ilQVtSJmNJTSKkiWF10J8n2wZoErlNqpFGmiHTfzf6vjDDxXi6U9ZTuJlCQhurD3K/qAA3GBvOfMa8QSMUVPUM8UiyKxQqLX213wxxz9Tsr+wOVvSrsoce4O9KqvVAIGNgdgRva2JJOXZBGJSnTT6s8hsovtb5wY5zet4tTQxmk6CdQMxdxm9OhsO2Mc01XEKqiNFHQhVKhc7SAllTYgdtsWm7Wz/HbgHHviK9by3PJCVgAKm5Mi6qf3wO4RQ1lKjpGUZSdt7k76jbDvwbnCSl4eKV6NsyIYwVYFTfuffEf2ZcdgpKF0qI5RKrM7gpmzA7ZcDK873knfzYKPptZWEkrWQKBIgkGbNlO6/viwvHaOQGOQNHrchx/YjbXDp9m/FqN1qHqpk6jyEqk17pEL2FvOPcC5eh4qKhoYo440lKJJvn/AG7fOLqRnOKjLt41YqnKMJXjp++wfTc1yI5QT3UJmU3BUjsB7j3xd4MlOJRUZbVEn/ug2B/YbXwm13L7UbMkBWTKSsoJupF/SBp6TizwPmMCRYLdKTVQH1XX+LFvBU9N37/Yr1OfCsOHFagT1LRmjeYwZS08W4B7fxWwAqyHuyg5QxsW0274Jcn8yHhi1C1scpuc/VXVT4AN9rY3l5khmo5VdeoJ29FtAgJ0/fCatKDipJ/IynOSlZgGtj6mX0qcrBwTtmxiWZZZmdlMWchTcWQsPzEfGmGKblN44zMCgVVy5b6//uE3mCqkzhHByhLj+Jvy/wBcTpNp0n8B1Hg1NBWCgKEOhvY2zE6EdwB2+cS1zZj+HJrcAg6gftiOk4qZgtlRTks2v09rfOMUqgRhQdVfVh+bGOSxe+w+aWWiyJLG+dCLbBTpiJsrAq2xO4Wx9jieSwFwLXI/qcVZar8UxXvN+Ugen98Bt8AGss4i0z6XsBbVrg3wX5V4fDNH+LbMugzDcX3/AGOmBv3HM5aRgxFgbC3/AJ84tIFiT1vlGayk9764Jb1FXZTdtlaCoXqSIQeooBN+wIxKXsE1I1198CKmRieoga7lUa4tcDffBGT1OAuayjuO/bC5RtsIsEbZSyje+KDU8SlnIGYsDc7k+R7Ym+9ExlidblCTiGhoEjcsvqVFN82t766X2tio2V7lskq+ox9LqqW+o9z7YsCQ3C6Gyg4yg9AIUEHUe18aQQXJvpc6nbQdsVyrFo1lklRUTKLCS/pAJA3B1xeaZ5qkM7IQ9gzEZfTvsO+BVTxfJPliylnW9ybiw8e+LMMTOQ5iYEfnY3Gvm2N004UUvINTdVpdtD7x7iiw0h+7yKSxCAdvf98IRrs8pDMWZf1eMGOD8egFM0csWb1kqyjS/bAjvfL6rG3n9/bGWTvyRAupepjkZoHCKwyqxGoBOtvAwd4J9l3TjeolIqJAhkSPu3z/AFwY5I5Viq4nkqA0kjHIwDWVFtuMCKLm2shR6KJkMaFkjqzq2W/0+5G2OhFau3rv7mfbdkthfjvMlBPw4L1F6jqOlHGLOkoOwHsR3xFTVVbURx/fZLNGQwVBa1ts/YnvhWopKWnPRjiaqne7MYwC997k/lt7YFHmSasEgZ2jjjGkcZ9bkmwBbucRRnU9MFaPl/sH6Ke5u7HniHNVLTuTKYWkcWOVczHC7U/a2IxlhSQ209Ryj+QxDw/lbonNlYpComlul2djsg72HfGnAeXhVOvVhyWZzKWFiS/0geyi2Grp4Lcm2LdaT4SMHmyuLE9NEFuqM929J7aa4KUfEa+WNZI4o2JU+QAD/FtjfhvKdVEwdWVqilLJ02B/HQ6rlOxAXBnlynlLs0GaBN6mimBGUHd42PY72GCdOnykCqk+7EmbjDowSWmYEHZZL+o+3vgxT87fdnVJoZ1Y7INSB59xg3zRGv3mOZKdZI84EESACSWQfnc/pGJJ+BPXVUlSyfdj0VjCtqbrq5B2AG1/fAunTkt/+BfUmCaiejr1IJRnU5rOMrLrqGONZ6KWnDHh7PTZxZhfNGx8gj6T8YD8U4V1DJIsRcoxMyrswX6Ev3uNTiF+MmiymAyAMnVankN0W/byPYYp0Jxd6cvh/wA/Yn1YvU1/gc+R+PUtFRSxzxH74SWdJBmad+2Q/mGAtVyqa2nDzxGGpe5VQLKB2FtwfbFHh/O8E1urEwd7hb9m8xt+Wxxd43zTOKWOnuxkkYJ96Zh38gaggd8S7k7SVpfzgjhZZR2hOMM8TGCfO6W0BJK/I9x4wxUKIFWNQbC1/wBsM3MfJ0dBSxNLK9RmsFW40Y65gd2GuA0htdh9RFvjCOrnpRYVFLbQxnmJ+kEI/wCsW+oDYD3tgXxfh0uVa2NbLGDaMjXL7+SN8XOU+JxRGUyAs1gVzC+vt4xf4hxLqQSMoY9TQkW/DB7kf7YTSbUk7hyV00c64Hx5Mzbl8xY6EA37G3jBeJXvmJXM+yp9IH764G0FUHlyQst8pViy2GncnuTgqi6gALmGm+GdZFRn9y4O9NP4LHpvZiBfTfEX3lA7RqfUpGpB2+fOMCnLAhggIbQ99NcTBnLspy6g+odtNNO5xjS7BMrVtZ0umwUdSRgiq5sGv+ZvYecCuZ6I1UojzJCYhZwWJRj+pD3FtMGuEVdLXRPBPG8jxoA0mitnF7Zf0qMQQcnyiECjlWSdWtIkmUlFNyP5nHVpUo0/v5MkpORtUvmcqZFUKQRp3tiZHtdwwYtbHs5sbqoLLqB2OMxnILZdAB++OQbSHdghI7N84zG4YSEgi7202xslILL6B6Sb3O98RwUhQmzek3fJbQHE0yE0cgvoGAGm2mN6c2yga63JO2IKmZ1ic2Dem4A98YhTIVZmLXQ6D9sSMb7Dp7mkCahEeYjRZM/oZtPkA7HHQOTePwRCRJG0JBsVvgZxNUmo1KC5RlOotga4kzEhVubC2v8Ae2NtdpOK9hC22/cM8b5ijZGVKZBYmzDv8DADPnJzLlsvp13vgnxHgEqKOrGyqLNcbfzwNimCtIXF10y6ajyMZW/IxGZllSEiOZkunrtsy+D4Nu+A33ySalkSmj6caW9IN5Cvf4B84Lz0meEpqqsLDXztvitwmmThhEscyuxNpIGP+olvynyDjd0jjJWluwiq3HjuCOMcJSlJ+7mVSkYErK2ud9kJ82vpipw7gUwliIX0n8RSp+rL2+Qd8FU4yuaBBGzu8xneMD6r3sDffKNvjDDwmjpnlWAQrLGzZ7CUl8x3vp6QPGOg2ZkkM3KfCHWbql8wqEuCDcRuO1tvnBbi0l/WAAScmXTRvzFiOxtphK4/XzzuaPhasRGfWYzZFvplv3t3OAdJxTiHDndZ6Z2ik+tQCQ1u4O4whrLkYnbg6tFVFwMw1QXDDcC9rX/fBSckIx0cWtc+B3vuTjm/BvtTpHQIwaF9vUL7nuTqABh1rOKKKWOZWR1Lhc6NuNrHxgLNclXTejWhgUSXN7kEgr9XuB4wToTcEZWs2n06Mvf/AL4Dcx8fpeGgSzyFpT/pxqbsAfbxjm9XzjxKuqGkpIpowqkaXAUHvb3wUYd2SUr8DDzrwKokMYgkUMkl8iDKnTH5n8kYC8wK/TEZZZEnKjq6XksfUUFvpW2NKbj1fTVMcXEmKxutg7bKPkefGJuO8HjiaVhGyIWVYWZrpY6nIL3AbuMMi7aYLV9iz/w/700shyrEikQpsQex272xng/UjIhqkBV1zAN+byp98FuKV7moCBbxnKzwqPU4UH1e1tLDviOtqUljkWAdWeoAN33p1U+fym4wc4qcdlQm4O6LitfLHHN1Y1uSkhuYidlXvoMSmMKLaer+mKHBETKJNQz/AFk7lhpgg7HMRbMBYn/zzjj9RJudvBsgrIiSJ9848DTUe2NgWKuLM5IIUi40t/g4IDlyeGMyBWAZs4kH5Qe3tYYq1FexmEbszqU3XXX9ttMDi1dou+wcYCYqdXjRYcwAe+pIvfbtfEk/DUMR6UQFyLtmIOh7D4x4UzCnE+fPGW6ax2tkF9x598SoEBKBiWNrEXIH+Ma+rk7xa8Iqkv6fyb1kcWRja2wF73HbEi1McZzSsI0AufOg7e+KtXZL9SRmVHBLWAsewPtgbScPl4pxBVy3iRbhr+mw1Jt3v4wmjRc3d8ATnivclWifiR69On3REBR33aU7iwG5xak4asIKQzGCUEdaaQ6OSLhRfc9z4wwLxqJahapqgxUCelSqWMsgBBU6aDCtBwSbiVQ4ieOWGO5QNpbMQdffcY6S0vYyhFWZgGybnLfz7/GMxw2lLFSEtlNzufbGsSxBfRm6dttbg98RVGmWyMxP0gm2vk44feyOgbRQMp/08oU7liTrtptjCRFmkGVlKkA66Hxp8YkoICq6ksSATr3GMwRC5PqDubue2n/bEbWyySoNiDkzALYgY9TKFKbgHb2x4DQ6sR2xFwqnKqpZmLakhjtioh0/1opnZwDKqrJYtqQ2v/gwVp+MujLHGTl+ra/q9ycVabiEqrNSBHdADICovqTcg/GLbUsoRZWjdYiNGA3/ANsbep4i/YTa0pfcLV/ODNB05goBI9YO3zgAZw18rgg7W/viEm+RhG1lzXDDe/kYlpClvShXvtbGR8XfIXBsaf0AasbD6jv84HcciV0AsmUsob0EsoB1yeQdsE8pVNLk+52vj0DEWYfUv7jTB0qjpyyJOOSsV2rQ1VJXRoIxBEF6boczD9Wn0g9jhu5O4bLLTSSqYoxMpsiIoyKTqepuWt5xry5w6GphlaQu0kiNHKNjkAuB/TFz7P6SOWgjXK6aydME7AGwLeSB2OOn9TNaMzjg7MFycZSkHTEppaePURxJmll8u3db+TgRW83QGbp/d6xXPqLdW5yHZghNj8YbouX0pGLJmlMo/HEoBaVe+U9va2F2q4VChLCo9LLeMNGfvCLe/TB2IO18ROILTJpOFUlU6GVI5Va2WdB03Q9hLGPO1++L/O1DFDQGNYljV3T1BrBtdSF302vjZuES1Ei1bxrClgqwWs7oNma25G+uLfPygUyWCynOgRW3JJ/nbyMTggrNy3AJWmV1KgD/AJiobNc22RT9VsTtzvSRZc01YQwASQRhFPvl/MBgxwzh80LLUTUiVC5MqhDfIvcBOx98Cq7l8T5SlRE0aFhBnOV6dW3VlP1Wxafkj8Ivf+paeoBp5ZFrITr1AmV08HL7e2BvM6iHhxVgJZBMmQt+m/pJPbDJQcvw1AU9NstLEFSVBlZ3G7W/MD74Ec4Tr0adLgBp1Gcj6hfUEYG6yVi+zEs08jQ1EiMOoQXMoJAun/txn81tjbfGsPCZOvE5Is8IaQjS5bUXtue+Gjn2qjiWlp0Xowu3UsF0sCLgfpv3wOq5FLsUN7NcZdvYD2tga9dxhruSEE39iCFFDMo1Ab+WLS2RQ2casMw+Tt/LEEcqKSBcM3rN/wC+NZgEMasALtfN8d8cxbZpZ0LmTisIoXMEhYnKp30839sISB8jSWWFTorWsGt7n3w6cjQh0kYhHDnLl0sbd/fAbn+eJ0yIUEaqYwm9mJ1ONOOVvcWtAmrqqc0MEUDXlLXKjXW/q/fGIw6xDYMfynfAfhdZdlyiMZL2I/l+22LdC4Y3YHqi7lje2vg7Yd1tnK3ixdL/AK17srczU/pSNyypLIFLAXsT5w08Lpkpa/oRhwfu6hHtZbLqze51wq8UiFQou5Rifw+/te3+cYi5kmEv3Wuf0Rxsgl/NZu4I9vOGdNZ08e4irdSuHa+Woo4HSapp5IAS0KugLZidGCjcnGnJshFdUgDp540kIK2NzvoNh7YHcG4crIrwRRVDRyBFllk/07ndwf6dsFuVAE4hWGTqlvpZrXUsDqFPj2w6fDAXJCculje5uQMRBzZgS1zcoDviWSQqCco0OnnXFWqeVE6g9Tg2CAaa+DjiR3Y3EpmVBdr+kW974jhq1EYLyEam9/6Ykp55TYSIFY63B0HtiW5F/StrZhfE40WYSpFxZwRfQWxAmjsAhupuXP8AbFxKoEjRbsL2/wB8V2kOdbp9QI+CP7jFLRL9yL/1I1KZGgYCKQqDbcnvqe18dP4rVdWgPqWINGCuYjceB4xyzmGnIgjmyBui30djrbbvqcXIqqaU3kj7bsdF8ADG9yvRTXYqrH+pfzsqUlW72vIAWF7Wtt2GLj7A39tcaPTZgC5F12sNj7YzAUN2U+q+qm/bc4xtN8FmhY2IN79iBiaGoenjYRNlzmxXu572J2xHVUwuGkZ0F9NDYn2tqTi7xPg5gcmR1YkBY11BGlyxHbQ2wcIu2QLe7GOAcYWGpuxORrq99bkjzg5yHxtOk8cg/wBKV2Wx7HsfbCVUSOkRbW4O1hYDFr7Pqm1TMpK7iQE6XuO+NFFvFsCpZtXOmT1oZwVOawPoJ0BI0sfAGMpDBcuVjRiq2JW5B72+cV/uZkNtPV+nufPsMRT51ZYInBdntISPpI2ynwP84apPmwOKekW+IVQIST1D1HKT+a24Pgd8A/tDzZadsnpE4bNsLkDbA/hVagq2jqKvolHP4F7hlGxB2vglzfKkiQxuHSFqgAO50IyjXBq9tguyaSGnl2ocRIS6lLa2+pTc7+b4iqeA0pkVzCl7knL+b3bwcDOSeJt91KZHIV2CvbUgH+o98Ty1DSEuAMuW5Uf6hHf/AKcRz0VjskjqNTGCqmMHKV1sD584TOPFH4hSrIVESFp3PYBRpb3OGCaqVEvqSPUuXQkHt7m+OcvWyPUTS9TKq2TKyg3He3g4qHeTJLWkEeYq962o6qH8CMWQMNQn5ifnTTEUsqg2BPYqAPpB8+2K9JVRyL1mzdMXuBv7afON4ZVlYshGdVAbTUD38YyTvJersNTSkZIIGRCGLaEne2NpVCWzBpSRbXXL5x6Vi1wnpa4BJ7D2xtFHnDlHLMN9Nh7/AO+FLyExk4dS08nQ+61AzREnLtmvqf64EcZ4SHro/vaLFTm5dV0zE7EHDPylw5chkEKq1sgYbkefbCr9oJZ5hKjiRIrRsjDyfyjvrjf00VKeXZCqnFlywMvD4oppEiH4Jays3b484umsAOSS75RYFF0184rU9QGVRoVjv6SNR/54xPS1WUsuxZr5e4v3OM1aWcmx0ljaK7FtmEYAsqqo3Owwk8x9SaqcoSVGUFvyrf8Avh3FMCLH1BrXvrgPxKgaayZ0XJqoAtcjsfOL6aooS2Lqxco6C/L/AAWOSomWZg5VUQxJ6cyjUSad74cqaIhSGPpLXUaaW0P9cc45ZapgWaNTHC0m9SwLMB+hfHzg9yXXdWneBnPUgkK3JN2B1za++NkrS2ncRG69LKagG3fTX3xrXTqqMTcBSNf9sawtmjUZrAAA230xmqUMFFmYEjbb5xyOGbCaYW1JAuO+2K41vmIK7DxiWojVr5hmW1iMZjSy2VBYagXwKsuCyNCEQM6j0dxpcdt8ZjIPYgscwtrYYxxWmMsT3bKujWG9xrb31x6nqWcpqFLekC2ug/pg0rrRRs0RLt+L+E65cttmHv2wPsIcsUslmBuQz33Ot/22wXpKYyoPpkRmIJXYkHQ6e+EzivDDDUyRMD6hclrktrfT42xv6WDk3Tnq4utV9Ka7DczqTnSxQgWI20737406GS8gJZ2tmF/qB7DFKgiAllppJWVBGDFGvvvr21xZrJbRqsTIrqwVSwvpbVm8WwE+mcKv003/AKKjWvDIfORuIQBXFSypKrfhrNplXtlvv84WOZeIrPWzSRgsosLk6XH6cJlLG71iRGcu1iWLi4Pf0nxb+WG3hFA0r/d4VGdzmzNsoG/88N6iDjamgKbv6wVUNoFe6hu69vnyMQxOI6xH06brka+hNtsOHOHK6Q01MpkBk6n4j339vgeMJ3F6fPGcoGZGDrc6ad/5YVG1NqL7/uG/UmzqnC+JhoVcD0MuR0Ua6aftilxnmWKnJcooVgELtre36B5wE5S4uZUSRNEk+odsw0uT21w0R0VI7rJKgci9kOqx+47E4dDUrMW+BVSeCeoY1EUMsbt6ZB6XXsDpt73xvy/y1mWYV88bqGtArSjQA/UddNMCpfuQnkBiZmzDMsZ1b2vt74tUfDaSWoEYE8RbS8w0/bz4xHN+Biil/cX+E8wM0jRdQBFOXU20G2Q9xhiiiaxIH/2H5sDKzk6gyGMRM7J3D+o+/sN8R8PrJAhUWEUb2jJ3I21PfAyQKZDx3igiQvKMqxgsDYdxZQPe+EvglC7AIgu8jZgG/OTrYe4xe5u4gKucRrd0iOaYj6b9gPJxa4IAzwoDktID1O6/Hi+2Kk0rR+SltNkMvD5JmdGUCT6XyaBLbXtscMFDycz8NUwr0Zrt1AbHrAHT1YL838MRUeZQ0ckjWcA26gt9WAtBzyaemETICF0Qk73/AL2OJFKMnF8Mp3auhXqpyguV/E26fc+V+cPXJcKJTSGVOnJu6uNk7fOBHKFMZKppnXPk1BtpnO2GjmJ42p5GlJQBCWcbqB/fCUktoYxE5v5oSnqFlpZWystgob07akjtrhUoOKTO3rIlA1S3djucUKyaOeTLZm11kAtmXzl+MMfDKFFvJGCsSj8O+58k42VH9Knj3ZKW5ZvhcFiemLRvCpyMfUX0NsRzOwkhUEZnUh3t2A/ycazVBD3sLkZmC+2LjLHIn1ZbjTW2Oem1yFyQ0EckaBJZFJZjlddbD47YkioigZQM4Bv1SRe/xiJaOONbwBRJ5JIU/N/ONoLv65NXJuUjN1+cVLyi1olQZVJL5rb2B298L/GZHiqs8ZN3j9Wtr2I1thlNSFzliEC/Uvt2Y+2AXNVOhWKZ8xBGUGM6nuD8Ww7p3aa8MCptBlGyv9Ki4uddvbGkJbK4VrZScvv3xiSD0sAgtvmJ3/ziYQXK5VGoxlvYcQwVVybkE5b7d8SxuDb1XJ3xkUxzFrAaWxgo2guosdDgNdiFSo4chfqZnGSxQA6Aju2K3GqQsqJG6IZHuZGJHzc9gcFJ4DZxnBLDbGKmlZwFYRsijUW1Pt4w+nWxkpPsDKOSsVafhTUyqlPUXV9epE11D+BfUi++KPEpqpEMklopkuCG3kVtypPY74I/daQIpkX8OINZQxUgnsLa3vgUlM9VLnrOrIsaXhXcZf0k+cdj/kRqQUrNNP5Zi+m4Sav/AKKUvFEp6uF8/UASz2FyL9vfDJVV9KULQSrnYeojc3+mMA6XPfEsVHGQxEQUFMwunf8ATfAyr5ciqUfpoI3BBuDoT8d8LXUJVHVlFr3IoJxwjI34JBJCWaWM9QelWFiAGGpPxg1wbjL0comCobKVbU6j298LlLWSwJ0qlho4EbA6v/Cf4ffBeJgWcZTdTtvv4xk6irPNTdmuV9jTThHHFBbjvMQrsgMRiWIkgHufPxheg5gpuoqPmfM4VsmwF7HNgZx7mhoy0MYCv+dzrp+keL98T/ZrTNPMoyKI4T1JH/M/YL8De2HU6Pp+pP8AwLc94xHXjnAzRT9amgM1HP8AWsRvkI0GnbHqDixrEyI6KFNixOUA+G98OTNIkLmnYBQC1lAuxPjxbxhL4rycKxWnoWKVJF5Im0SUjdrbBsEkpA7Qe4RyDS+sPNmNxfptl1PvizW8AgVWQVMq5TpeTOdBoBpob453JzPWRZYKmkfMNxGpzG22o0xPTc4CNljRHBLZnDRFmUnzp/bB2lwT083CXGK9qUyShhfL9bH6vn58Yp13F/vcdLBAmsthKyaWJ1IXvt3xJXcJCSrVVb9YZc0NPaxa9/W4P0qOwOJuRqHqzPWSlgWJSEjQAA62HjtgLKKuy73eha+0jhyUdRT/AHcmNMpBVTrodSf1E4n4ZVCpiZomI7Fb2bTa/jBP7Y0LxwSqAMkuVj4Pb9sc9EvSmDJfKCDLkuAw8/GCnS+rDXKAUsZew5NUTSsrO0jlPSczbD2xGiKc5W7flCna/wDDfFynnV16kZBU62Hf/vgHxPmaKKXIqHUag6WY45sVOcmrbNTcYr2OrcEiT7pF0ldEA9QU3ZW7k+cLnOPMatA1MjMYw2WSTYn+C2+F6u41UQ05WlawkIVmJ3/6fg98CqWjkdwWfqyuLtmOgPnG+CVJZT5FqLqcceTHDODposZJVtWbwv6Rg8ypcKoOUCypf/GKfCqXKCFbMQfxCNicXaaZWfNkGbLoTa4F/wCeMVSecncc/C4D3LfB4CGaRdUIIY7fB8jEPOlJHJGjq6FtVCrobrtb9sMMfHKSFQznMWSxUC4279sIHE5MpCql1Ykg31Uf74t2QCKkRNSwDn0IoOXa7D8pHscEnp2WNHTLFluSAPy9xjFNckvlt+rT+uJVfK5DG5bYHcfA7jCnK/CD4Ks9fDrMBcZbFiNxtY+2uLlBQpYoAJANgw2+PAxRJEspUsBkFmW2muoBvpbTEv8Ax9OqYlVXKrdrE6G+1xuLYZCEpWS/ngCTS5KyVq2X1llIsFUeon/a2JahJBHlUkOx0f8ASPH8sZCLZUKhCuiW/wAH/GJQrZ1JcA/p/V74TdX0MKo3cl2kX8mX+RB/fFiG2iFfWgBYX2/fvjZUfKbIqWP0+3n98Rw1sRdlVsxt6iNfa2I9kJ4497MN7j/bEyORf0q19fBFvfEKNrtlyjbz4xsh+klfUbhRfC+GQVeLSpU1scQBABs2vjXDBWcTWKMdUWCE+kG2cdr/ALYAVNKaetSeRfwddbf0A3Jv374uVXDJi7SVVJUywEDoEenQm929recdmME8fCWvkxzu9e4+UvHp+jDJT8LaWneO7XIJI9h5GuFqEJX1bw8OdonNy3UFumo+oKDuwx0vgXMEFRAksMqokSgMpNslhtbvhApeLv8A8T++w0qpES0cir9Tqfz7aYFYwvqxHHJlXm77N5KWFquCb70FAz591t+ZR/jGeFcdlkRFp5I3mdNENrm/jS+bxi/zrzx0o2SAFo5VKlzvGPjzi79m32Y0xpoqqZmaV/VER6Sg2F/e+KUXVgnNWsE3g9CItC0cxj6H/Oyf/LtH5du2uOkcs8EWmpEiUKSTmeYd3729u2FWuj+61MtHPU/jE5lnkH5Oyk974gi+0KeDKojYUkZuSw1cn9Lbe4GHTpuUbRYMJpS2dV4fxHO2RBkYai/0/B+cQ8Z4U1w8QII/1IwbE/8ARbFLh/F4XCtE2ZZV6mm4Pg/GCtPxAZhmJB/+QG5Huf8AbGdPsxr07oFcO5kdiQ8oQqb3dRm9he2IxxaeSS5ligC3u+UAvfbcYv11BDP+I6rqTZh6TptcecDTwiEDJKmbNYqJHv8Autt/jFpSvyC7eAdHwcTzHpN1oVOaonY7+UQ98NcUUQ+mKyoLRxje36x7YpxHIDGiqY1BMcaCy27hhuWHvj01ckAWSVxEpU3LHU2/Lgn4K9wXzTCJqGojZFYlM4t3y66/y1xxpjU1dssJEQUWCCygD33OvbHSDz/96mQU1NaD6JJGGmU7jfYnF6IQITTrIEVAWsguEG4UntftjRTTjoBpSOY8t1S00xjqhMEXUiP8n8R8gX7Yu8wUUU84NMxn/LnYWVgRcf8A2G1sW+JZqmOZqeMt02KuToQp737jTbAbhFXPEzQUtqhdGK5db98vf2wx095R5KTS9MuA/Q8EaJgrOwCi4Dakef2OL0Uf1BV9LerMe/sMCOLczQyIFfqrmIEtgbg90ubEG2C0NEY1KQynItiC+tu+XHJrxqLc+/8ALmxTUtR4GKbkcpTCTqBZTY9MbOPA/ithZigjizsyEPfS9yf+2uGTkbjkqIWqvqZj0idTH7nwDgNXXklku3oBIZhuSTqR7YVJJaTKTZUTqAknKc1swHYHxieoDKpZEzOBoL9u+JIIwAABcDQE+2IJKnqHKNxqQNzbtf8Axhad2guwvUfG6msmaOJlhAXY727/AL4o11BLT1kKdUsTYq7a2J01wZ4lw1YZVrY7RrmGde1jofjHudKIZI5xuCBcdgdmGOlGqsoqOou6+TK4ad+UFKtxfoxMrzOLMBuT5+cbHlBaWOIf/wBDKTKUNwNdF/zh25Y5XSgh++NkaaRVCkDYdvlj5wscZ4w4rpUyi5UNYAkAaDQ/vi408FjEpyyd2VKkWYI6ZCN1Jv6h74g+7KCzG7E2vfdR/jBitozKZQUIYPqG3JHYfO+A00XUcwhHGSxZ9i5/Sf7YySpX3E1J+TEnEMrMhzMzD0Adx8+2M/cyQmT0yx6m2lx3HvjRKPK4lIJUCyi9svi+LpqgQSxC5d7nT4vhL1+kI0qahbZ0tnPY9/P8saPmeVVa4XJnBXz3wNr+PhpAlJF94myGxUfT5sO9sCo6WqmYvLU9JrWt7D2XbGmn0kpK8tfkVKsr2jsbaOCBOI0jVeYoFLZW2Jv6Wt4F8df4tWrHTzSSuqw5G9RPpsRp+2OLcucqmtmV3qhOjplDEFSAp7Xwwc28gydIzJUtPEpXNDchQotqB7b40qytG/Ah735A/KfCBHESzZgHzJbYgm+oO4wyU1VcWN1NztpgZwVwSVRgQuo/fxgqsI3G+ONXm5SeR16SjGCxI6rhyTBhIoLdjbW3+cBoOeuIQtDS0scTA3WNSBcG519hhhmnEaF2NvHv7YVOBcap4K9KuaUmysgAXS51uPi+NPQOWb8GbrFGy8gnmjgXFC7tXRZy/pzAXyrfcEbDAZ6qeN1iyhoI2zCNjdCQNzfHX+beaKWpo5IPvIWR1BiYG2pPc+/jAsUsZRbBGyKAWuDew/3x2YzbjwYFEX+Fc1U+QSo4hc+lUb6VPe1tsHOHc/U6zNDIwRsur7o3xbY4Fy8iwVJ6x9KqfUFtZz2BttgEfszLzOscqooBYAgk28DyMU6cZcl+pcHUZeYKUZFaqhAKm5JvrbbFDiHOtHBrKwKlQR01s1wdwT2OEA/ZZOFMavFlazZyNR4A8YrcQ5VZ2MbT/ixLlszCwUb2/uMRU4oF5DXxXn9oXi+7x2aU5op31zKd7gbnthIk46s88p4jJJKUPoA2uOwX3wx8I4LPTCPqC5jBMLkAqt9h8nA/mHgaysHijF5WIdjoQ3fTsPfDIwSKs2VqfnWOMOscQyOtwh0ysD/bvgQnMtS+YZwOsMpAX6u2mGOPlVC8YFMFtre5bNYa/wAzgtXcMIKAoh9YeNxb8LTVDbBpeCrS7inwXgFTLFJ/zIpwD/pOWBkP8I74tvy7JTGKSCSQVjPZL6ZvZfJ9zizXTrNUxs4zdEWCg6m2+23zgjX8VZ3jsWQIRlLAXS/ZfOuGKLLxQpF3hq2WvVyWY9ZhqVJH1LbTNjHB+ZTT1DEl5YGb1B97dmP8QGOhRsjxEWVGRi7h0LdW+nyNr4UeK8it0vvKKWDXZ4l+oeLeVwqcFJWYNsdoYm4iJYnmp2WxOUZvzW7Edj2GBnGVmdkQB1LsPo2Ve+vc9vGAZ4BPTCnaOZGE3qsD6UI1sexNtMMXAuPxTB2LZahdLH6N/wAv9zjmz6Z03lDft3NEaqepaKVJxzqVEcTuY1QsHLaXI2udhfBiKQSymGmUMR6swBsfBBGLP/AY53BlRpYmYu3TFrkAaX9/OLkv2l9LJBw6mTMQFESLd1+W2OGx6eL3YB1HwScP+z3iVSrJOY4IWW2VVDXv31wuNweaOKallAJhJiDE6N+YEd72Iwa5h4vNSvElVXS9aT1SRRW/CB2G258YC88UjUFVDO1Q8vWsZEI1UW0udr2tg6tK8bLnlfcGE7Suxw+z/i0kvCz95mVSstr3GewPj8uFrjdcTWSNTs77qzhrg2IsNcBDQmnkaUH/AJefSTvkB/Np2w88A5apzEFgrQ67/TqO38sUpKXqRdraLtRSJJGJYy7Pa57l7efDDC5xGB5F6i5htmP6gP8AIx0CfhnQUmEK8eYtIVOqk6lgPF98AOMAJlkuxgdsxA/UO49jjLZxdmaE00J9HHnBZsxA3vt/+4C8w0rsBTxRF2le4a+vx8Ad8NlTRuS0yBFhZrBb63I2I84U3p6kx9BU6WptIWu7nxfcAjBwgs82DN+mxtW8P+60xLTRLKjhV6f1Ntmsw9tCO+Mcb4nSSSpFQRsqSoFkYAklj9Vh863xBQctM9OiPL6S9yn6SN/k4PcK4csJyQggb5/zfzw2p1kIcbYCpSfsi3y9xFuH1SwSopVVuhvZWTuR4b2wc5m+0an+7mnpFkkqJ/QEI1Ab/wA0wscQoI6gMhUZg49X5hbwfGLHDOLfdK+KoniR6eFcudFAMebTMf1kf0wulUhUd+/gk4ySJjyRxOmgz9FXCr9KN61HxbU4owc5SmygsGB9SMt3X4t2x1jiHPFHTQGoNQrg6qAdWuNABhc+y3hoJqKt2UyTt+HmsHUdwVODlRhJOTRFUktXEk8ankKnLqWCZptAtza4XvjpTfZdRNTtCsWRxZuuDrm3zeAL4W/tp4dTxrFUSKrVH0BA2W/hyB4wCqq7i7xvSPURmERZnluNFAvluDe9tMMhSUV6dAOTk9gfi/DqcrMksLCWGVh1U2kv9IPxbAmg5YdHC1EjRh0zKoY5mJ2Fr4t8LliNPH02ZCjnNma4duxK9hglS1bVEqxF0eTP9WgKD59hsMasbIpJPbFJzURKYc8qB2+m+hsfPtgtwDjlTlmSOqs6L6AwF38qCcNHHeS3ZlaNs0MZuyn6vfKe9zhNq+XSshDRuuYkr8ePnEtcpxaDHDq3jMclxE8t/wArAEH+RxHxbjFaCWenCSknPdPpA98UOGLUwsTDUlMo1zHYHBaHnWqKmWaFJI49CQcpe+gI84vaKKa/abWGPKyKQCDfKdD2vi5TfaC5ib/lx1EGZ2Jyqe2xG5vizw3nqKQsrwFAwzta1iB/fDJ/xfhVZa5jLG1g2mttL+dcQnyBaf7YUUKHpGTQbEf0uNsSv9qNHJcvE666i31e+CycJp5SOqscjopUSX0CjfTa+KJ+yankTNGWBIvmJOubaw9sQL1Fij5r4YwJzorHUent+k4gePh1Vld6gKUYZFDWBt5HcYC1X2aZZOmiOV2LX3I7qD2OKfGuUymYrpltmUrrYdhbt7YNE9Q9cR4bE0khhmj9Si92tlIG4HfTFCnd4m6MkhvlzQADvrce6HCRxbloygSRsQ+QMVbSwHf/ALYxMtfKEYSOypb1WAKKO/m2IVf2LXMNGH+h1iBXMIRtm2YexJOAtTFDNnKN0HQBemTox2Yg+w1wwcQp3WYFJlmjCA9YqA2fuPex0xrxLg7VxMjxLDKsdkjhTRyO7nYE+cRu4DRW4PzFJHOYErTFEBZZWFx20/qdcOq8xU1GBScKEctS4/Eq22BsbtfW2OWQ8PzRMudAwbVD9QtvrtbBPg9cqgqAqqbASbMbb6d8Ll6Y3JBZSSHLkfgAq61Vkk6mQ9SWQ6lyNgP4cMldwoVMlTWTJHNFGGtG2i3UWBHxbBbk+k+7cPkqBGI5nUsC3cAaE+3e2EjmSsEeSKcuUcZ+qoPTYt+XT5xmydsntj52crLhC3y3X9eKQSbve47WO1vAGKfCOB1JZiknQA9It+YDvgjRUaWmpxTGIMNJnvnN/wBOlrYHcH+8iSSKOQP0/Ttc27fGF7vLDTdnsrsrnaeXeaknurwdDW4/jBO9u6nAzmCuvFIVVSrPaIbADY6dtcHquYq0DLYE+gmw+m+222K3E4g1JVMVBIjdhoNCNiPGEtOTQ3S2c8n49AF6K+qfYILkKRuSTisY1bMyg9QA3833t/PC9ycbvK51Y98O9BTqYmJGpcEn4OFV9TxXYbQi5/JX4fAhXM56c2TMIgNW977DXEVTFPb05ctw1gfVbvbtizxVrK5G+ov3x7hcxc2Y3AXTCLLwacIXtsrGZUNgypm1IO+v+cYqM2XKSpzNYEjz5Bxf4xTqrKQoBzD+2K4jBkBIucv+cK/SwZwwdha4lwqSGriMESyM4IAZRlv8bDEnGLU9UJmglJ6V3HUIAk2upB2B7Yo81VDLWMAzACPSxOnuPB98e5k47OkkIWQgKisNAdfJuNf3x26Lk4Qu+eTmzSTkVqrg1ZJH95lLuwsAsly+XyAe2J+TCGndGDGN0PUXx7jBTk7jk0stZNJIWkWE5SbafAtlH8sa/Zgc8xVtQysx9z584KpljNa9gY2yiV+HyimeRKaMtYm7yLv+mwPscO/K8KNCyyLCozBmYWuSfB7YRqaqZp6lSbgSG2Oq8Cok+7IMi2yE7Yb/AGpjILYOzSJGzknKDYg/SFvprvtjePhkiXeRVK3uut99jr3xX4lIeoi3OUg3F9NvGK8y5JIQpIHVAtckag9icWgmWKrgVPLcIqpINGYbH/qHc/GF/iHLEkZjjXLKUuQDoNdl84fDTqwiBUatrphPjmYVLKCbCWwF8GmAyjBy1MFAeANmuFQC4X5PjC4OVYybSFobfV3s3j4x2HrERswNm8j9sD6xAzSggEFRfQeRirlOKZzGHh+WnyAsxMnpZDlGT838xjWP/iEeZo5ZFQelQJL/AALHHW+G8vU7cPkvEpyuSu+n9cI9fTqpIUWA1tglsHEFcI+0ivpmvIvWy6WZbafIGCB+0+WOqLvArZhmEfcFthfviKQ3m1/RfGOkGp5GYAtcLfvYHb2wWJW13Lx+1immJ61NkJFjlAOn98G6DnWhqbRxnpuVtqLXHjTc4BcW4LCsKMsSglWuQNTcYV0gWOSndBZl1B+L4qzRd2dNSGk6PrMVwSq30ub27+DvinDNcNGquzsOmHR8q3t52wj838SkmjpBI2YettgNSRc6AHBL7O+IyNHUIzXWGMvGCB6WF7Hbf5xX3LUt2K/OfCo0SOnRQtTTpadh9Lg6gk92wsuFIgaEMZIxeRSO4IP8tMdESveelpmlIcvqxKjUg99MIHM7lKqXJ6fXbTTTTTFASS5O88N5nHEeHF6ZFaQRhXgJ+kDRreLjbBmhokFKkL04MeX/AEmYNrvoe1jjlH2DMTUzJ+VosxHkg6HHYqdvxD7HCJKzLWxc+0TWhiJjyurWAB1WwNhgXyjCUoIZVhjSaTN1GYatY6YZefpCKRyN8wws8uVjyQIHYsFuAPGuEsYtH//Z"/>
          <p:cNvSpPr>
            <a:spLocks noChangeAspect="1" noChangeArrowheads="1"/>
          </p:cNvSpPr>
          <p:nvPr/>
        </p:nvSpPr>
        <p:spPr bwMode="auto">
          <a:xfrm>
            <a:off x="155575" y="-1562100"/>
            <a:ext cx="4714875" cy="32575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8" name="Picture 6" descr="http://blog.oup.com/wp-content/uploads/2011/12/Justinian.jpg"/>
          <p:cNvPicPr>
            <a:picLocks noChangeAspect="1" noChangeArrowheads="1"/>
          </p:cNvPicPr>
          <p:nvPr/>
        </p:nvPicPr>
        <p:blipFill>
          <a:blip r:embed="rId2" cstate="print"/>
          <a:srcRect/>
          <a:stretch>
            <a:fillRect/>
          </a:stretch>
        </p:blipFill>
        <p:spPr bwMode="auto">
          <a:xfrm>
            <a:off x="0" y="1739187"/>
            <a:ext cx="4114800" cy="5118813"/>
          </a:xfrm>
          <a:prstGeom prst="rect">
            <a:avLst/>
          </a:prstGeom>
          <a:noFill/>
        </p:spPr>
      </p:pic>
      <p:pic>
        <p:nvPicPr>
          <p:cNvPr id="3082" name="Picture 10" descr="File:Justinian.jpeg"/>
          <p:cNvPicPr>
            <a:picLocks noChangeAspect="1" noChangeArrowheads="1"/>
          </p:cNvPicPr>
          <p:nvPr/>
        </p:nvPicPr>
        <p:blipFill>
          <a:blip r:embed="rId3" cstate="print"/>
          <a:srcRect/>
          <a:stretch>
            <a:fillRect/>
          </a:stretch>
        </p:blipFill>
        <p:spPr bwMode="auto">
          <a:xfrm>
            <a:off x="4114800" y="1752600"/>
            <a:ext cx="5050800" cy="5105401"/>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3250" name="Picture 2" descr="http://wps.ablongman.com/wps/media/objects/419/429222/illustrations/WALL5295120.gif"/>
          <p:cNvPicPr>
            <a:picLocks noChangeAspect="1" noChangeArrowheads="1"/>
          </p:cNvPicPr>
          <p:nvPr/>
        </p:nvPicPr>
        <p:blipFill>
          <a:blip r:embed="rId2" cstate="print"/>
          <a:srcRect/>
          <a:stretch>
            <a:fillRect/>
          </a:stretch>
        </p:blipFill>
        <p:spPr bwMode="auto">
          <a:xfrm>
            <a:off x="0" y="0"/>
            <a:ext cx="9153565"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304800"/>
            <a:ext cx="8839200" cy="4572000"/>
          </a:xfrm>
        </p:spPr>
        <p:txBody>
          <a:bodyPr/>
          <a:lstStyle/>
          <a:p>
            <a:pPr marL="457200" lvl="1" indent="0" eaLnBrk="0" fontAlgn="base" hangingPunct="0">
              <a:spcBef>
                <a:spcPct val="0"/>
              </a:spcBef>
              <a:spcAft>
                <a:spcPct val="0"/>
              </a:spcAft>
              <a:buClrTx/>
              <a:buSzTx/>
              <a:buFontTx/>
              <a:buAutoNum type="alphaUcPeriod"/>
              <a:tabLst>
                <a:tab pos="571500" algn="l"/>
              </a:tabLst>
            </a:pPr>
            <a:r>
              <a:rPr lang="en-US" sz="3600" b="1" u="sng" dirty="0" smtClean="0">
                <a:solidFill>
                  <a:schemeClr val="tx1"/>
                </a:solidFill>
                <a:latin typeface="Arial" pitchFamily="34" charset="0"/>
                <a:ea typeface="Calibri" pitchFamily="34" charset="0"/>
                <a:cs typeface="Times New Roman" pitchFamily="18" charset="0"/>
              </a:rPr>
              <a:t>Justinian’s Code</a:t>
            </a:r>
            <a:r>
              <a:rPr lang="en-US" sz="3600" dirty="0" smtClean="0">
                <a:solidFill>
                  <a:schemeClr val="tx1"/>
                </a:solidFill>
                <a:latin typeface="Arial" pitchFamily="34" charset="0"/>
                <a:ea typeface="Calibri" pitchFamily="34" charset="0"/>
                <a:cs typeface="Times New Roman" pitchFamily="18" charset="0"/>
              </a:rPr>
              <a:t>- updated Roman Law and was the basis for European law during the Middle Ages</a:t>
            </a:r>
          </a:p>
          <a:p>
            <a:pPr marL="457200" lvl="1" indent="0" eaLnBrk="0" fontAlgn="base" hangingPunct="0">
              <a:spcBef>
                <a:spcPct val="0"/>
              </a:spcBef>
              <a:spcAft>
                <a:spcPct val="0"/>
              </a:spcAft>
              <a:buClrTx/>
              <a:buSzTx/>
              <a:buFontTx/>
              <a:buAutoNum type="alphaUcPeriod"/>
              <a:tabLst>
                <a:tab pos="571500" algn="l"/>
              </a:tabLst>
            </a:pPr>
            <a:endParaRPr lang="en-US" sz="3200" dirty="0" smtClean="0">
              <a:solidFill>
                <a:schemeClr val="tx1"/>
              </a:solidFill>
              <a:latin typeface="Arial" pitchFamily="34" charset="0"/>
            </a:endParaRPr>
          </a:p>
          <a:p>
            <a:pPr marL="457200" lvl="1" indent="0" eaLnBrk="0" fontAlgn="base" hangingPunct="0">
              <a:spcBef>
                <a:spcPct val="0"/>
              </a:spcBef>
              <a:spcAft>
                <a:spcPct val="0"/>
              </a:spcAft>
              <a:buClrTx/>
              <a:buSzTx/>
              <a:buFontTx/>
              <a:buAutoNum type="alphaUcPeriod"/>
              <a:tabLst>
                <a:tab pos="571500" algn="l"/>
              </a:tabLst>
            </a:pPr>
            <a:r>
              <a:rPr lang="en-US" sz="3200" dirty="0" smtClean="0">
                <a:solidFill>
                  <a:schemeClr val="tx1"/>
                </a:solidFill>
                <a:latin typeface="Arial" pitchFamily="34" charset="0"/>
                <a:ea typeface="Calibri" pitchFamily="34" charset="0"/>
                <a:cs typeface="Times New Roman" pitchFamily="18" charset="0"/>
              </a:rPr>
              <a:t>Built </a:t>
            </a:r>
            <a:r>
              <a:rPr lang="en-US" sz="3200" dirty="0" err="1" smtClean="0">
                <a:solidFill>
                  <a:schemeClr val="tx1"/>
                </a:solidFill>
                <a:latin typeface="Arial" pitchFamily="34" charset="0"/>
                <a:ea typeface="Calibri" pitchFamily="34" charset="0"/>
                <a:cs typeface="Times New Roman" pitchFamily="18" charset="0"/>
              </a:rPr>
              <a:t>Hagia</a:t>
            </a:r>
            <a:r>
              <a:rPr lang="en-US" sz="3200" dirty="0" smtClean="0">
                <a:solidFill>
                  <a:schemeClr val="tx1"/>
                </a:solidFill>
                <a:latin typeface="Arial" pitchFamily="34" charset="0"/>
                <a:ea typeface="Calibri" pitchFamily="34" charset="0"/>
                <a:cs typeface="Times New Roman" pitchFamily="18" charset="0"/>
              </a:rPr>
              <a:t> Sophia</a:t>
            </a:r>
            <a:endParaRPr lang="en-US" sz="3200" dirty="0" smtClean="0">
              <a:solidFill>
                <a:schemeClr val="tx1"/>
              </a:solidFill>
              <a:latin typeface="Arial" pitchFamily="34" charset="0"/>
            </a:endParaRPr>
          </a:p>
          <a:p>
            <a:pPr>
              <a:buNone/>
            </a:pPr>
            <a:endParaRPr lang="en-US" dirty="0"/>
          </a:p>
        </p:txBody>
      </p:sp>
      <p:pic>
        <p:nvPicPr>
          <p:cNvPr id="2050" name="Picture 2" descr="http://img.whenintime.com/tli/cppdaviss/Justinian/d21ae6bf-e316-4ef4-bbba-5e98445025c2/Justinians-Code.jpg"/>
          <p:cNvPicPr>
            <a:picLocks noChangeAspect="1" noChangeArrowheads="1"/>
          </p:cNvPicPr>
          <p:nvPr/>
        </p:nvPicPr>
        <p:blipFill>
          <a:blip r:embed="rId2" cstate="print"/>
          <a:srcRect/>
          <a:stretch>
            <a:fillRect/>
          </a:stretch>
        </p:blipFill>
        <p:spPr bwMode="auto">
          <a:xfrm>
            <a:off x="0" y="3200400"/>
            <a:ext cx="4866968" cy="3657600"/>
          </a:xfrm>
          <a:prstGeom prst="rect">
            <a:avLst/>
          </a:prstGeom>
          <a:noFill/>
        </p:spPr>
      </p:pic>
      <p:pic>
        <p:nvPicPr>
          <p:cNvPr id="2052" name="Picture 4" descr="http://0.tqn.com/d/architecture/1/0/3/C/1/Hagia-Sofia-interior.jpg"/>
          <p:cNvPicPr>
            <a:picLocks noChangeAspect="1" noChangeArrowheads="1"/>
          </p:cNvPicPr>
          <p:nvPr/>
        </p:nvPicPr>
        <p:blipFill>
          <a:blip r:embed="rId3" cstate="print"/>
          <a:srcRect/>
          <a:stretch>
            <a:fillRect/>
          </a:stretch>
        </p:blipFill>
        <p:spPr bwMode="auto">
          <a:xfrm>
            <a:off x="4866968" y="2057401"/>
            <a:ext cx="4277032" cy="48006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6322" name="Picture 2" descr="http://www.xflo.net/wp-content/gallery/20120601_Istanbul/5S3J7467_Hagia-Sophia_Istanbul_999x.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52226" name="Picture 2" descr="http://www.metmuseum.org/en/blogs/%7E/media/Images/Exhibitions/2012/Byzantium%20and%20Islam/blog/Hagia_Sophia1.ashx?20120313T1355558507?w=&amp;h="/>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54276" name="Picture 4" descr="http://www.willgoto.com/images/Size3/Turkey_Istanbul_Hagia_Sophia_Sultanatmet_square_ba4ee88f70234a75be88f48402289d12.jpg"/>
          <p:cNvPicPr>
            <a:picLocks noChangeAspect="1" noChangeArrowheads="1"/>
          </p:cNvPicPr>
          <p:nvPr/>
        </p:nvPicPr>
        <p:blipFill>
          <a:blip r:embed="rId2" cstate="print"/>
          <a:srcRect/>
          <a:stretch>
            <a:fillRect/>
          </a:stretch>
        </p:blipFill>
        <p:spPr bwMode="auto">
          <a:xfrm>
            <a:off x="914400" y="0"/>
            <a:ext cx="7154656" cy="685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5298" name="Picture 2" descr="http://static3.wikia.nocookie.net/__cb20111010181025/assassinscreed/images/5/5b/Hagia_Sophia_001.jpg"/>
          <p:cNvPicPr>
            <a:picLocks noChangeAspect="1" noChangeArrowheads="1"/>
          </p:cNvPicPr>
          <p:nvPr/>
        </p:nvPicPr>
        <p:blipFill>
          <a:blip r:embed="rId2" cstate="print"/>
          <a:srcRect/>
          <a:stretch>
            <a:fillRect/>
          </a:stretch>
        </p:blipFill>
        <p:spPr bwMode="auto">
          <a:xfrm>
            <a:off x="0" y="0"/>
            <a:ext cx="9086367" cy="6858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610600" cy="4525963"/>
          </a:xfrm>
        </p:spPr>
        <p:txBody>
          <a:bodyPr/>
          <a:lstStyle/>
          <a:p>
            <a:pPr>
              <a:buNone/>
            </a:pPr>
            <a:endParaRPr lang="en-US" dirty="0"/>
          </a:p>
          <a:p>
            <a:pPr marL="514350" indent="-514350">
              <a:buNone/>
            </a:pPr>
            <a:endParaRPr lang="en-US" sz="3600" dirty="0" smtClean="0">
              <a:hlinkClick r:id="rId2"/>
            </a:endParaRPr>
          </a:p>
        </p:txBody>
      </p:sp>
      <p:sp>
        <p:nvSpPr>
          <p:cNvPr id="2" name="Title 1"/>
          <p:cNvSpPr>
            <a:spLocks noGrp="1"/>
          </p:cNvSpPr>
          <p:nvPr>
            <p:ph type="title"/>
          </p:nvPr>
        </p:nvSpPr>
        <p:spPr>
          <a:xfrm>
            <a:off x="495300" y="495300"/>
            <a:ext cx="8229600" cy="762000"/>
          </a:xfrm>
        </p:spPr>
        <p:txBody>
          <a:bodyPr>
            <a:noAutofit/>
          </a:bodyPr>
          <a:lstStyle/>
          <a:p>
            <a:pPr algn="ctr"/>
            <a:r>
              <a:rPr lang="en-US" sz="6600" dirty="0" smtClean="0"/>
              <a:t>Warm-Up</a:t>
            </a:r>
            <a:endParaRPr lang="en-US" sz="6600" dirty="0"/>
          </a:p>
        </p:txBody>
      </p:sp>
      <p:sp>
        <p:nvSpPr>
          <p:cNvPr id="4" name="Rectangle 3"/>
          <p:cNvSpPr/>
          <p:nvPr/>
        </p:nvSpPr>
        <p:spPr>
          <a:xfrm>
            <a:off x="228600" y="1143000"/>
            <a:ext cx="8458200" cy="5539978"/>
          </a:xfrm>
          <a:prstGeom prst="rect">
            <a:avLst/>
          </a:prstGeom>
        </p:spPr>
        <p:txBody>
          <a:bodyPr wrap="square">
            <a:spAutoFit/>
          </a:bodyPr>
          <a:lstStyle/>
          <a:p>
            <a:pPr marL="514350" indent="-514350"/>
            <a:r>
              <a:rPr lang="en-US" sz="2800" dirty="0" smtClean="0"/>
              <a:t>	1.Why would the Turkish government demolish brand new skyscrapers?</a:t>
            </a:r>
          </a:p>
          <a:p>
            <a:pPr marL="514350" indent="-514350"/>
            <a:r>
              <a:rPr lang="en-US" sz="2800" dirty="0" smtClean="0"/>
              <a:t/>
            </a:r>
            <a:br>
              <a:rPr lang="en-US" sz="2800" dirty="0" smtClean="0"/>
            </a:br>
            <a:r>
              <a:rPr lang="en-US" sz="2800" dirty="0" smtClean="0"/>
              <a:t>2. What do you think is the significance of being a World Heritage Site?</a:t>
            </a:r>
          </a:p>
          <a:p>
            <a:pPr marL="514350" indent="-514350"/>
            <a:r>
              <a:rPr lang="en-US" sz="2800" dirty="0" smtClean="0"/>
              <a:t/>
            </a:r>
            <a:br>
              <a:rPr lang="en-US" sz="2800" dirty="0" smtClean="0"/>
            </a:br>
            <a:r>
              <a:rPr lang="en-US" sz="2800" dirty="0" smtClean="0"/>
              <a:t>3. How does this article support the importance of </a:t>
            </a:r>
            <a:r>
              <a:rPr lang="en-US" sz="2800" dirty="0" err="1" smtClean="0"/>
              <a:t>Hagia</a:t>
            </a:r>
            <a:r>
              <a:rPr lang="en-US" sz="2800" dirty="0" smtClean="0"/>
              <a:t> Sophia to the Istanbul?</a:t>
            </a:r>
          </a:p>
          <a:p>
            <a:pPr marL="514350" indent="-514350"/>
            <a:r>
              <a:rPr lang="en-US" sz="2800" dirty="0" smtClean="0"/>
              <a:t/>
            </a:r>
            <a:br>
              <a:rPr lang="en-US" sz="2800" dirty="0" smtClean="0"/>
            </a:br>
            <a:r>
              <a:rPr lang="en-US" sz="2800" dirty="0" smtClean="0"/>
              <a:t>4. Is there any landmark in the United States that should have the same level of protection at the </a:t>
            </a:r>
            <a:r>
              <a:rPr lang="en-US" sz="2800" dirty="0" err="1" smtClean="0"/>
              <a:t>Hagia</a:t>
            </a:r>
            <a:r>
              <a:rPr lang="en-US" sz="2800" dirty="0" smtClean="0"/>
              <a:t> Sophia?</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457200"/>
            <a:ext cx="8229600" cy="4572000"/>
          </a:xfrm>
        </p:spPr>
        <p:txBody>
          <a:bodyPr/>
          <a:lstStyle/>
          <a:p>
            <a:pPr marL="274320" lvl="1">
              <a:spcBef>
                <a:spcPts val="600"/>
              </a:spcBef>
              <a:buClr>
                <a:schemeClr val="accent2"/>
              </a:buClr>
              <a:buNone/>
            </a:pPr>
            <a:r>
              <a:rPr lang="en-US" sz="3200" b="1" u="sng" dirty="0" smtClean="0">
                <a:solidFill>
                  <a:schemeClr val="tx1"/>
                </a:solidFill>
                <a:latin typeface="Arial" pitchFamily="34" charset="0"/>
                <a:ea typeface="Calibri" pitchFamily="34" charset="0"/>
                <a:cs typeface="Times New Roman" pitchFamily="18" charset="0"/>
              </a:rPr>
              <a:t>Great Schism</a:t>
            </a:r>
            <a:r>
              <a:rPr lang="en-US" sz="3200" dirty="0" smtClean="0">
                <a:solidFill>
                  <a:schemeClr val="tx1"/>
                </a:solidFill>
                <a:latin typeface="Arial" pitchFamily="34" charset="0"/>
                <a:ea typeface="Calibri" pitchFamily="34" charset="0"/>
                <a:cs typeface="Times New Roman" pitchFamily="18" charset="0"/>
              </a:rPr>
              <a:t> (1054) -  split between the Catholic and the Orthodox Church</a:t>
            </a:r>
            <a:endParaRPr lang="en-US" sz="3200" dirty="0" smtClean="0">
              <a:solidFill>
                <a:schemeClr val="tx1"/>
              </a:solidFill>
              <a:latin typeface="Arial" pitchFamily="34" charset="0"/>
            </a:endParaRPr>
          </a:p>
          <a:p>
            <a:pPr>
              <a:buNone/>
            </a:pPr>
            <a:endParaRPr lang="en-US" dirty="0"/>
          </a:p>
        </p:txBody>
      </p:sp>
      <p:pic>
        <p:nvPicPr>
          <p:cNvPr id="1026" name="Picture 2" descr="File:Triumph orthodoxy.jpg"/>
          <p:cNvPicPr>
            <a:picLocks noChangeAspect="1" noChangeArrowheads="1"/>
          </p:cNvPicPr>
          <p:nvPr/>
        </p:nvPicPr>
        <p:blipFill>
          <a:blip r:embed="rId2" cstate="print"/>
          <a:srcRect/>
          <a:stretch>
            <a:fillRect/>
          </a:stretch>
        </p:blipFill>
        <p:spPr bwMode="auto">
          <a:xfrm>
            <a:off x="4953001" y="1528044"/>
            <a:ext cx="4191000" cy="5329956"/>
          </a:xfrm>
          <a:prstGeom prst="rect">
            <a:avLst/>
          </a:prstGeom>
          <a:noFill/>
        </p:spPr>
      </p:pic>
      <p:pic>
        <p:nvPicPr>
          <p:cNvPr id="1028" name="Picture 4" descr="File:Taller Buddha of Bamiyan before and after destruction.jpg"/>
          <p:cNvPicPr>
            <a:picLocks noChangeAspect="1" noChangeArrowheads="1"/>
          </p:cNvPicPr>
          <p:nvPr/>
        </p:nvPicPr>
        <p:blipFill>
          <a:blip r:embed="rId3" cstate="print"/>
          <a:srcRect/>
          <a:stretch>
            <a:fillRect/>
          </a:stretch>
        </p:blipFill>
        <p:spPr bwMode="auto">
          <a:xfrm>
            <a:off x="3938" y="1528045"/>
            <a:ext cx="4949063" cy="532995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descr="http://upload.wikimedia.org/wikipedia/commons/thumb/6/6b/Irenekirken.jpg/250px-Irenekirk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36" y="0"/>
            <a:ext cx="458223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2.bp.blogspot.com/_Nuta_CQvImI/S6qWwBMVZII/AAAAAAAABfQ/TVLor0ftYOw/s1600/Jesus-Christ-Ravenna-Mosaic-6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0"/>
            <a:ext cx="46584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1534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7346" name="Picture 2" descr="http://sexualityinart.files.wordpress.com/2011/09/after-1887-sphinx.jpg"/>
          <p:cNvPicPr>
            <a:picLocks noChangeAspect="1" noChangeArrowheads="1"/>
          </p:cNvPicPr>
          <p:nvPr/>
        </p:nvPicPr>
        <p:blipFill>
          <a:blip r:embed="rId2" cstate="print"/>
          <a:srcRect/>
          <a:stretch>
            <a:fillRect/>
          </a:stretch>
        </p:blipFill>
        <p:spPr bwMode="auto">
          <a:xfrm>
            <a:off x="-1" y="0"/>
            <a:ext cx="9174579"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99319"/>
            <a:ext cx="9448800" cy="4525963"/>
          </a:xfrm>
        </p:spPr>
        <p:txBody>
          <a:bodyPr/>
          <a:lstStyle/>
          <a:p>
            <a:pPr marL="971550" lvl="1" indent="-514350">
              <a:buNone/>
            </a:pPr>
            <a:r>
              <a:rPr lang="en-US" sz="2900" dirty="0" smtClean="0"/>
              <a:t>A.  After </a:t>
            </a:r>
            <a:r>
              <a:rPr lang="en-US" sz="2900" dirty="0"/>
              <a:t>the fall of the Roman Empire, there was chaos with little learning, society, or economy in </a:t>
            </a:r>
            <a:r>
              <a:rPr lang="en-US" sz="2900" dirty="0" smtClean="0"/>
              <a:t>Europe</a:t>
            </a:r>
          </a:p>
          <a:p>
            <a:pPr marL="800100" lvl="1" indent="-342900">
              <a:buNone/>
            </a:pPr>
            <a:endParaRPr lang="en-US" sz="1050" dirty="0"/>
          </a:p>
          <a:p>
            <a:pPr lvl="1">
              <a:buNone/>
            </a:pPr>
            <a:r>
              <a:rPr lang="en-US" sz="2900" b="1" u="sng" dirty="0" smtClean="0"/>
              <a:t>B. Battle </a:t>
            </a:r>
            <a:r>
              <a:rPr lang="en-US" sz="2900" b="1" u="sng" dirty="0"/>
              <a:t>of Tours</a:t>
            </a:r>
            <a:r>
              <a:rPr lang="en-US" sz="2900" dirty="0"/>
              <a:t> (732), Charles Martell defeated Muslim invaders</a:t>
            </a:r>
          </a:p>
          <a:p>
            <a:endParaRPr lang="en-US" dirty="0"/>
          </a:p>
        </p:txBody>
      </p:sp>
      <p:sp>
        <p:nvSpPr>
          <p:cNvPr id="2" name="Title 1"/>
          <p:cNvSpPr>
            <a:spLocks noGrp="1"/>
          </p:cNvSpPr>
          <p:nvPr>
            <p:ph type="title"/>
          </p:nvPr>
        </p:nvSpPr>
        <p:spPr>
          <a:xfrm>
            <a:off x="304800" y="405679"/>
            <a:ext cx="8229600" cy="487362"/>
          </a:xfrm>
        </p:spPr>
        <p:txBody>
          <a:bodyPr>
            <a:noAutofit/>
          </a:bodyPr>
          <a:lstStyle/>
          <a:p>
            <a:pPr algn="ctr"/>
            <a:r>
              <a:rPr lang="en-US" sz="4400" dirty="0" smtClean="0"/>
              <a:t>II. Dark Ages</a:t>
            </a:r>
            <a:endParaRPr lang="en-US" sz="4400" dirty="0"/>
          </a:p>
        </p:txBody>
      </p:sp>
      <p:pic>
        <p:nvPicPr>
          <p:cNvPr id="19458" name="Picture 2" descr="File:Cole Thomas The Course of Empire Destruction 1836.jpg">
            <a:hlinkClick r:id="rId2"/>
          </p:cNvPr>
          <p:cNvPicPr>
            <a:picLocks noChangeAspect="1" noChangeArrowheads="1"/>
          </p:cNvPicPr>
          <p:nvPr/>
        </p:nvPicPr>
        <p:blipFill>
          <a:blip r:embed="rId3" cstate="print"/>
          <a:srcRect/>
          <a:stretch>
            <a:fillRect/>
          </a:stretch>
        </p:blipFill>
        <p:spPr bwMode="auto">
          <a:xfrm>
            <a:off x="0" y="2971800"/>
            <a:ext cx="5943600" cy="3647885"/>
          </a:xfrm>
          <a:prstGeom prst="rect">
            <a:avLst/>
          </a:prstGeom>
          <a:noFill/>
        </p:spPr>
      </p:pic>
      <p:pic>
        <p:nvPicPr>
          <p:cNvPr id="19460" name="Picture 4" descr="http://upload.wikimedia.org/wikipedia/commons/e/e7/Steuben_-_Bataille_de_Poitiers.png"/>
          <p:cNvPicPr>
            <a:picLocks noChangeAspect="1" noChangeArrowheads="1"/>
          </p:cNvPicPr>
          <p:nvPr/>
        </p:nvPicPr>
        <p:blipFill>
          <a:blip r:embed="rId4" cstate="print"/>
          <a:srcRect/>
          <a:stretch>
            <a:fillRect/>
          </a:stretch>
        </p:blipFill>
        <p:spPr bwMode="auto">
          <a:xfrm>
            <a:off x="5476875" y="3352800"/>
            <a:ext cx="3667125" cy="301692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1986" name="Picture 2" descr="File:Age of Caliphs.png"/>
          <p:cNvPicPr>
            <a:picLocks noChangeAspect="1" noChangeArrowheads="1"/>
          </p:cNvPicPr>
          <p:nvPr/>
        </p:nvPicPr>
        <p:blipFill>
          <a:blip r:embed="rId2" cstate="print"/>
          <a:srcRect r="50932" b="42857"/>
          <a:stretch>
            <a:fillRect/>
          </a:stretch>
        </p:blipFill>
        <p:spPr bwMode="auto">
          <a:xfrm>
            <a:off x="-29157" y="0"/>
            <a:ext cx="9173157"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9296400" cy="4449763"/>
          </a:xfrm>
        </p:spPr>
        <p:txBody>
          <a:bodyPr/>
          <a:lstStyle/>
          <a:p>
            <a:pPr lvl="1">
              <a:buNone/>
            </a:pPr>
            <a:r>
              <a:rPr lang="en-US" sz="3200" b="1" u="sng" dirty="0" smtClean="0"/>
              <a:t>C. Charlemagne </a:t>
            </a:r>
            <a:r>
              <a:rPr lang="en-US" sz="3200" dirty="0"/>
              <a:t>(r. 771-814)</a:t>
            </a:r>
            <a:endParaRPr lang="en-US" dirty="0"/>
          </a:p>
          <a:p>
            <a:pPr lvl="2">
              <a:buNone/>
            </a:pPr>
            <a:r>
              <a:rPr lang="en-US" sz="2800" dirty="0" smtClean="0"/>
              <a:t>1. Unified </a:t>
            </a:r>
            <a:r>
              <a:rPr lang="en-US" sz="2800" dirty="0"/>
              <a:t>Europe for first time since Rome</a:t>
            </a:r>
            <a:endParaRPr lang="en-US" sz="2000" dirty="0"/>
          </a:p>
          <a:p>
            <a:pPr lvl="2">
              <a:buNone/>
            </a:pPr>
            <a:r>
              <a:rPr lang="en-US" sz="2800" dirty="0" smtClean="0"/>
              <a:t>2. Pope </a:t>
            </a:r>
            <a:r>
              <a:rPr lang="en-US" sz="2800" dirty="0"/>
              <a:t>crowned him </a:t>
            </a:r>
            <a:r>
              <a:rPr lang="en-US" sz="2800" b="1" u="sng" dirty="0"/>
              <a:t>Holy Roman Emperor</a:t>
            </a:r>
            <a:endParaRPr lang="en-US" sz="2000" dirty="0"/>
          </a:p>
          <a:p>
            <a:pPr lvl="2">
              <a:buNone/>
            </a:pPr>
            <a:r>
              <a:rPr lang="en-US" sz="2800" dirty="0" smtClean="0"/>
              <a:t>3. </a:t>
            </a:r>
            <a:r>
              <a:rPr lang="en-US" sz="2700" dirty="0" smtClean="0"/>
              <a:t>Encouraged </a:t>
            </a:r>
            <a:r>
              <a:rPr lang="en-US" sz="2700" dirty="0"/>
              <a:t>learning, made laws, spread Christianity</a:t>
            </a:r>
          </a:p>
          <a:p>
            <a:endParaRPr lang="en-US" dirty="0"/>
          </a:p>
        </p:txBody>
      </p:sp>
      <p:pic>
        <p:nvPicPr>
          <p:cNvPr id="22530" name="Picture 2" descr="File:Königsthron Aachener Dom.jpg"/>
          <p:cNvPicPr>
            <a:picLocks noChangeAspect="1" noChangeArrowheads="1"/>
          </p:cNvPicPr>
          <p:nvPr/>
        </p:nvPicPr>
        <p:blipFill>
          <a:blip r:embed="rId2" cstate="print"/>
          <a:srcRect/>
          <a:stretch>
            <a:fillRect/>
          </a:stretch>
        </p:blipFill>
        <p:spPr bwMode="auto">
          <a:xfrm>
            <a:off x="0" y="2438400"/>
            <a:ext cx="5689600" cy="4419600"/>
          </a:xfrm>
          <a:prstGeom prst="rect">
            <a:avLst/>
          </a:prstGeom>
          <a:noFill/>
        </p:spPr>
      </p:pic>
      <p:pic>
        <p:nvPicPr>
          <p:cNvPr id="22532" name="Picture 4" descr="File:Aachen-cathedral-inside.jpg"/>
          <p:cNvPicPr>
            <a:picLocks noChangeAspect="1" noChangeArrowheads="1"/>
          </p:cNvPicPr>
          <p:nvPr/>
        </p:nvPicPr>
        <p:blipFill>
          <a:blip r:embed="rId3" cstate="print"/>
          <a:srcRect/>
          <a:stretch>
            <a:fillRect/>
          </a:stretch>
        </p:blipFill>
        <p:spPr bwMode="auto">
          <a:xfrm>
            <a:off x="5657850" y="2209800"/>
            <a:ext cx="3486150" cy="46482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3010" name="Picture 2" descr="File:Aachener dom oktago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4034" name="Picture 2" descr="File:Aachen Cathedral North View at Evenin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229600" cy="4525963"/>
          </a:xfrm>
        </p:spPr>
        <p:txBody>
          <a:bodyPr/>
          <a:lstStyle/>
          <a:p>
            <a:pPr marL="342900" lvl="1" indent="-342900">
              <a:buNone/>
            </a:pPr>
            <a:r>
              <a:rPr lang="en-US" sz="2800" dirty="0" smtClean="0"/>
              <a:t>D. Invaders </a:t>
            </a:r>
            <a:r>
              <a:rPr lang="en-US" sz="2800" dirty="0"/>
              <a:t>like the </a:t>
            </a:r>
            <a:r>
              <a:rPr lang="en-US" sz="2800" b="1" u="sng" dirty="0"/>
              <a:t>Vikings</a:t>
            </a:r>
            <a:r>
              <a:rPr lang="en-US" sz="2800" dirty="0"/>
              <a:t> created chaos again</a:t>
            </a:r>
            <a:endParaRPr lang="en-US" sz="2000" dirty="0"/>
          </a:p>
          <a:p>
            <a:endParaRPr lang="en-US" dirty="0"/>
          </a:p>
        </p:txBody>
      </p:sp>
      <p:pic>
        <p:nvPicPr>
          <p:cNvPr id="21506" name="Picture 2" descr="http://conzervative.files.wordpress.com/2013/08/vikings.jpg"/>
          <p:cNvPicPr>
            <a:picLocks noChangeAspect="1" noChangeArrowheads="1"/>
          </p:cNvPicPr>
          <p:nvPr/>
        </p:nvPicPr>
        <p:blipFill>
          <a:blip r:embed="rId2" cstate="print"/>
          <a:srcRect/>
          <a:stretch>
            <a:fillRect/>
          </a:stretch>
        </p:blipFill>
        <p:spPr bwMode="auto">
          <a:xfrm>
            <a:off x="0" y="838200"/>
            <a:ext cx="9144000" cy="605502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457200" y="152400"/>
            <a:ext cx="8229600" cy="914400"/>
          </a:xfrm>
        </p:spPr>
        <p:txBody>
          <a:bodyPr>
            <a:normAutofit fontScale="90000"/>
          </a:bodyPr>
          <a:lstStyle/>
          <a:p>
            <a:r>
              <a:rPr smtClean="0"/>
              <a:t>Did Vikings really have horned-helmets?</a:t>
            </a:r>
            <a:endParaRPr lang="en-US" dirty="0"/>
          </a:p>
        </p:txBody>
      </p:sp>
      <p:pic>
        <p:nvPicPr>
          <p:cNvPr id="45058" name="Picture 2" descr="http://t0.gstatic.com/images?q=tbn:ANd9GcS6mos5rZtwg_rfgXNGR83PMn0AYsLTTzHWaHwRcWUn7VKyYCx82w"/>
          <p:cNvPicPr>
            <a:picLocks noChangeAspect="1" noChangeArrowheads="1"/>
          </p:cNvPicPr>
          <p:nvPr/>
        </p:nvPicPr>
        <p:blipFill>
          <a:blip r:embed="rId2" cstate="print"/>
          <a:srcRect/>
          <a:stretch>
            <a:fillRect/>
          </a:stretch>
        </p:blipFill>
        <p:spPr bwMode="auto">
          <a:xfrm>
            <a:off x="533400" y="4114800"/>
            <a:ext cx="3846696" cy="2743200"/>
          </a:xfrm>
          <a:prstGeom prst="rect">
            <a:avLst/>
          </a:prstGeom>
          <a:noFill/>
        </p:spPr>
      </p:pic>
      <p:pic>
        <p:nvPicPr>
          <p:cNvPr id="45060" name="Picture 4" descr="http://fc04.deviantart.net/fs70/i/2010/051/d/a/el_viking_colored_by_elshazam.jpg"/>
          <p:cNvPicPr>
            <a:picLocks noChangeAspect="1" noChangeArrowheads="1"/>
          </p:cNvPicPr>
          <p:nvPr/>
        </p:nvPicPr>
        <p:blipFill>
          <a:blip r:embed="rId3" cstate="print"/>
          <a:srcRect r="4762"/>
          <a:stretch>
            <a:fillRect/>
          </a:stretch>
        </p:blipFill>
        <p:spPr bwMode="auto">
          <a:xfrm>
            <a:off x="4800600" y="1219200"/>
            <a:ext cx="3886200" cy="5454559"/>
          </a:xfrm>
          <a:prstGeom prst="rect">
            <a:avLst/>
          </a:prstGeom>
          <a:noFill/>
        </p:spPr>
      </p:pic>
      <p:pic>
        <p:nvPicPr>
          <p:cNvPr id="45062" name="Picture 6" descr="http://files.idssasp.com/public/C15/0778157a-23ac-455d-8938-baea214e40a6/5e371227-7882-45ba-ac02-a5c9d6250716.gif"/>
          <p:cNvPicPr>
            <a:picLocks noChangeAspect="1" noChangeArrowheads="1"/>
          </p:cNvPicPr>
          <p:nvPr/>
        </p:nvPicPr>
        <p:blipFill>
          <a:blip r:embed="rId4" cstate="print"/>
          <a:srcRect/>
          <a:stretch>
            <a:fillRect/>
          </a:stretch>
        </p:blipFill>
        <p:spPr bwMode="auto">
          <a:xfrm>
            <a:off x="914400" y="762000"/>
            <a:ext cx="2990850" cy="374332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050" name="Picture 2" descr="http://static.dezeen.com/uploads/2014/08/Onalti-Dokuz-skyscrapers-demolished_dezeen_b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46253"/>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150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098" name="Picture 2" descr="http://mikkeller.dk/wp-content/uploads/2012/10/vik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472"/>
          <a:stretch/>
        </p:blipFill>
        <p:spPr bwMode="auto">
          <a:xfrm>
            <a:off x="4038600" y="0"/>
            <a:ext cx="5105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4.bp.blogspot.com/-qA4hxR0sFSk/T1DQzyrv4MI/AAAAAAAAAsY/0IUjwq-Dk2A/s1600/Vikings_approaching_Winchester_.gif"/>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208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7947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228600" y="914400"/>
            <a:ext cx="8686800" cy="762000"/>
          </a:xfrm>
        </p:spPr>
        <p:txBody>
          <a:bodyPr>
            <a:noAutofit/>
          </a:bodyPr>
          <a:lstStyle/>
          <a:p>
            <a:pPr algn="ctr"/>
            <a:r>
              <a:rPr lang="en-US" sz="4400" b="1" dirty="0" smtClean="0"/>
              <a:t>What does it mean to be a Knight?</a:t>
            </a:r>
            <a:br>
              <a:rPr lang="en-US" sz="4400" b="1" dirty="0" smtClean="0"/>
            </a:br>
            <a:r>
              <a:rPr lang="en-US" sz="3200" b="1" dirty="0" smtClean="0"/>
              <a:t>Answer this question as your Warm-Up</a:t>
            </a:r>
            <a:endParaRPr lang="en-US" sz="4000" b="1" dirty="0"/>
          </a:p>
        </p:txBody>
      </p:sp>
      <p:pic>
        <p:nvPicPr>
          <p:cNvPr id="28674" name="Picture 2" descr="http://newyorkwrestlingnews.com/wp-content/uploads/2012/11/army-logo.png"/>
          <p:cNvPicPr>
            <a:picLocks noChangeAspect="1" noChangeArrowheads="1"/>
          </p:cNvPicPr>
          <p:nvPr/>
        </p:nvPicPr>
        <p:blipFill>
          <a:blip r:embed="rId2" cstate="print"/>
          <a:srcRect/>
          <a:stretch>
            <a:fillRect/>
          </a:stretch>
        </p:blipFill>
        <p:spPr bwMode="auto">
          <a:xfrm>
            <a:off x="0" y="1828800"/>
            <a:ext cx="4763288" cy="3924300"/>
          </a:xfrm>
          <a:prstGeom prst="rect">
            <a:avLst/>
          </a:prstGeom>
          <a:noFill/>
        </p:spPr>
      </p:pic>
      <p:pic>
        <p:nvPicPr>
          <p:cNvPr id="28676" name="Picture 4" descr="http://media.cmgdigital.com/shared/img/photos/2012/01/31/39/88/22744095.jpg"/>
          <p:cNvPicPr>
            <a:picLocks noChangeAspect="1" noChangeArrowheads="1"/>
          </p:cNvPicPr>
          <p:nvPr/>
        </p:nvPicPr>
        <p:blipFill>
          <a:blip r:embed="rId3" cstate="print"/>
          <a:srcRect l="17500" r="16250"/>
          <a:stretch>
            <a:fillRect/>
          </a:stretch>
        </p:blipFill>
        <p:spPr bwMode="auto">
          <a:xfrm>
            <a:off x="4495800" y="2667000"/>
            <a:ext cx="4648200" cy="394658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57400"/>
            <a:ext cx="8229600" cy="4572000"/>
          </a:xfrm>
        </p:spPr>
        <p:txBody>
          <a:bodyPr/>
          <a:lstStyle/>
          <a:p>
            <a:pPr marL="514350" indent="-514350">
              <a:buAutoNum type="arabicPeriod"/>
            </a:pPr>
            <a:r>
              <a:rPr lang="en-US" dirty="0" smtClean="0"/>
              <a:t>Grab a map from the front of the room.</a:t>
            </a:r>
          </a:p>
          <a:p>
            <a:pPr marL="514350" indent="-514350">
              <a:buAutoNum type="arabicPeriod"/>
            </a:pPr>
            <a:endParaRPr lang="en-US" dirty="0"/>
          </a:p>
          <a:p>
            <a:pPr marL="514350" indent="-514350">
              <a:buAutoNum type="arabicPeriod"/>
            </a:pPr>
            <a:r>
              <a:rPr lang="en-US" dirty="0" smtClean="0"/>
              <a:t>Label it using the instructions on the map.</a:t>
            </a:r>
          </a:p>
          <a:p>
            <a:pPr marL="514350" indent="-514350">
              <a:buAutoNum type="arabicPeriod"/>
            </a:pPr>
            <a:endParaRPr lang="en-US" dirty="0"/>
          </a:p>
          <a:p>
            <a:pPr marL="514350" indent="-514350">
              <a:buAutoNum type="arabicPeriod"/>
            </a:pPr>
            <a:r>
              <a:rPr lang="en-US" dirty="0" smtClean="0"/>
              <a:t>Tape it into your map book.</a:t>
            </a:r>
            <a:endParaRPr lang="en-US" dirty="0"/>
          </a:p>
        </p:txBody>
      </p:sp>
      <p:sp>
        <p:nvSpPr>
          <p:cNvPr id="3" name="Title 2"/>
          <p:cNvSpPr>
            <a:spLocks noGrp="1"/>
          </p:cNvSpPr>
          <p:nvPr>
            <p:ph type="title"/>
          </p:nvPr>
        </p:nvSpPr>
        <p:spPr/>
        <p:txBody>
          <a:bodyPr>
            <a:normAutofit/>
          </a:bodyPr>
          <a:lstStyle/>
          <a:p>
            <a:pPr algn="ctr"/>
            <a:r>
              <a:rPr lang="en-US" sz="6000" b="1" dirty="0" smtClean="0"/>
              <a:t>Medieval Europe Maps</a:t>
            </a:r>
            <a:endParaRPr lang="en-US" sz="6000" b="1" dirty="0"/>
          </a:p>
        </p:txBody>
      </p:sp>
    </p:spTree>
    <p:extLst>
      <p:ext uri="{BB962C8B-B14F-4D97-AF65-F5344CB8AC3E}">
        <p14:creationId xmlns:p14="http://schemas.microsoft.com/office/powerpoint/2010/main" val="24742922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8915400" cy="5562600"/>
          </a:xfrm>
        </p:spPr>
        <p:txBody>
          <a:bodyPr>
            <a:normAutofit lnSpcReduction="10000"/>
          </a:bodyPr>
          <a:lstStyle/>
          <a:p>
            <a:pPr marL="971550" lvl="1" indent="-514350">
              <a:buNone/>
            </a:pPr>
            <a:r>
              <a:rPr lang="en-US" sz="3200" dirty="0" smtClean="0"/>
              <a:t>A. To </a:t>
            </a:r>
            <a:r>
              <a:rPr lang="en-US" sz="3200" dirty="0"/>
              <a:t>protect from invaders, </a:t>
            </a:r>
            <a:r>
              <a:rPr lang="en-US" sz="3200" b="1" u="sng" dirty="0"/>
              <a:t>peasants</a:t>
            </a:r>
            <a:r>
              <a:rPr lang="en-US" sz="3200" dirty="0"/>
              <a:t> </a:t>
            </a:r>
            <a:r>
              <a:rPr lang="en-US" sz="3200" dirty="0" smtClean="0"/>
              <a:t>bound themselves </a:t>
            </a:r>
            <a:r>
              <a:rPr lang="en-US" sz="3200" dirty="0"/>
              <a:t>to lords and worked in large </a:t>
            </a:r>
            <a:r>
              <a:rPr lang="en-US" sz="3200" dirty="0" smtClean="0"/>
              <a:t>manors</a:t>
            </a:r>
          </a:p>
          <a:p>
            <a:pPr marL="800100" lvl="1" indent="-342900">
              <a:buNone/>
            </a:pPr>
            <a:endParaRPr lang="en-US" dirty="0"/>
          </a:p>
          <a:p>
            <a:pPr lvl="1">
              <a:buNone/>
            </a:pPr>
            <a:r>
              <a:rPr lang="en-US" sz="3200" dirty="0" smtClean="0"/>
              <a:t>B.	Lords </a:t>
            </a:r>
            <a:r>
              <a:rPr lang="en-US" sz="3200" dirty="0"/>
              <a:t>hired </a:t>
            </a:r>
            <a:r>
              <a:rPr lang="en-US" sz="3200" b="1" u="sng" dirty="0"/>
              <a:t>knights</a:t>
            </a:r>
            <a:r>
              <a:rPr lang="en-US" sz="3200" dirty="0"/>
              <a:t> (mounted warrior class) who </a:t>
            </a:r>
            <a:r>
              <a:rPr lang="en-US" sz="3200" dirty="0" smtClean="0"/>
              <a:t>got land </a:t>
            </a:r>
            <a:r>
              <a:rPr lang="en-US" sz="3200" dirty="0"/>
              <a:t>in </a:t>
            </a:r>
            <a:r>
              <a:rPr lang="en-US" sz="3200" dirty="0" smtClean="0"/>
              <a:t>return (vassal) </a:t>
            </a:r>
            <a:r>
              <a:rPr lang="en-US" sz="1200" dirty="0" smtClean="0">
                <a:hlinkClick r:id="rId2"/>
              </a:rPr>
              <a:t>https://www.youtube.com/watch?v=ikssfUhAlgg</a:t>
            </a:r>
            <a:r>
              <a:rPr lang="en-US" sz="1200" dirty="0" smtClean="0"/>
              <a:t> </a:t>
            </a:r>
            <a:endParaRPr lang="en-US" sz="3200" dirty="0" smtClean="0"/>
          </a:p>
          <a:p>
            <a:pPr lvl="1">
              <a:buNone/>
            </a:pPr>
            <a:endParaRPr lang="en-US" dirty="0"/>
          </a:p>
          <a:p>
            <a:pPr lvl="1">
              <a:buNone/>
            </a:pPr>
            <a:r>
              <a:rPr lang="en-US" sz="3200" dirty="0" smtClean="0"/>
              <a:t>C.	</a:t>
            </a:r>
            <a:r>
              <a:rPr lang="en-US" sz="3200" b="1" u="sng" dirty="0" smtClean="0"/>
              <a:t>Lords</a:t>
            </a:r>
            <a:r>
              <a:rPr lang="en-US" sz="3200" dirty="0" smtClean="0"/>
              <a:t> </a:t>
            </a:r>
            <a:r>
              <a:rPr lang="en-US" sz="3200" dirty="0"/>
              <a:t>competed with each other but were under </a:t>
            </a:r>
            <a:r>
              <a:rPr lang="en-US" sz="3200" dirty="0" smtClean="0"/>
              <a:t>	the king</a:t>
            </a:r>
          </a:p>
          <a:p>
            <a:pPr lvl="1">
              <a:buNone/>
            </a:pPr>
            <a:endParaRPr lang="en-US" dirty="0"/>
          </a:p>
          <a:p>
            <a:pPr lvl="1">
              <a:buNone/>
            </a:pPr>
            <a:r>
              <a:rPr lang="en-US" sz="3200" dirty="0" smtClean="0"/>
              <a:t>D. 	</a:t>
            </a:r>
            <a:r>
              <a:rPr lang="en-US" sz="3200" b="1" u="sng" dirty="0" smtClean="0"/>
              <a:t>Kings</a:t>
            </a:r>
            <a:r>
              <a:rPr lang="en-US" sz="3200" dirty="0" smtClean="0"/>
              <a:t> </a:t>
            </a:r>
            <a:r>
              <a:rPr lang="en-US" sz="3200" dirty="0"/>
              <a:t>had little power, had a system of give </a:t>
            </a:r>
            <a:r>
              <a:rPr lang="en-US" sz="3200" dirty="0" smtClean="0"/>
              <a:t>and take with lords </a:t>
            </a:r>
            <a:r>
              <a:rPr lang="en-US" sz="1300" dirty="0" smtClean="0">
                <a:hlinkClick r:id="rId3"/>
              </a:rPr>
              <a:t>https://www.youtube.com/watch?v=JvKIWjnEPNY</a:t>
            </a:r>
            <a:r>
              <a:rPr lang="en-US" sz="3200" dirty="0" smtClean="0"/>
              <a:t> </a:t>
            </a:r>
            <a:endParaRPr lang="en-US" dirty="0"/>
          </a:p>
          <a:p>
            <a:endParaRPr lang="en-US" dirty="0"/>
          </a:p>
        </p:txBody>
      </p:sp>
      <p:sp>
        <p:nvSpPr>
          <p:cNvPr id="2" name="Title 1"/>
          <p:cNvSpPr>
            <a:spLocks noGrp="1"/>
          </p:cNvSpPr>
          <p:nvPr>
            <p:ph type="title"/>
          </p:nvPr>
        </p:nvSpPr>
        <p:spPr>
          <a:xfrm>
            <a:off x="457200" y="0"/>
            <a:ext cx="8229600" cy="914400"/>
          </a:xfrm>
        </p:spPr>
        <p:txBody>
          <a:bodyPr/>
          <a:lstStyle/>
          <a:p>
            <a:pPr algn="ctr"/>
            <a:r>
              <a:rPr lang="en-US" dirty="0" smtClean="0"/>
              <a:t>III. Feudal System</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missokeeffehistory.weebly.com/uploads/1/9/7/2/19726989/427034_ori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6" name="Picture 12" descr="Medieval Peasants"/>
          <p:cNvPicPr>
            <a:picLocks noChangeAspect="1" noChangeArrowheads="1"/>
          </p:cNvPicPr>
          <p:nvPr/>
        </p:nvPicPr>
        <p:blipFill>
          <a:blip r:embed="rId2" cstate="print"/>
          <a:srcRect/>
          <a:stretch>
            <a:fillRect/>
          </a:stretch>
        </p:blipFill>
        <p:spPr bwMode="auto">
          <a:xfrm>
            <a:off x="0" y="3276600"/>
            <a:ext cx="6172200" cy="3581401"/>
          </a:xfrm>
          <a:prstGeom prst="rect">
            <a:avLst/>
          </a:prstGeom>
          <a:noFill/>
        </p:spPr>
      </p:pic>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dirty="0"/>
          </a:p>
        </p:txBody>
      </p:sp>
      <p:pic>
        <p:nvPicPr>
          <p:cNvPr id="47106" name="Picture 2" descr="http://weeklyguiltypleasure.files.wordpress.com/2013/01/heath-ledger-promo-shoot-akt-a-knights-tale-12062059-1547-2000.jpg"/>
          <p:cNvPicPr>
            <a:picLocks noChangeAspect="1" noChangeArrowheads="1"/>
          </p:cNvPicPr>
          <p:nvPr/>
        </p:nvPicPr>
        <p:blipFill>
          <a:blip r:embed="rId3" cstate="print"/>
          <a:srcRect/>
          <a:stretch>
            <a:fillRect/>
          </a:stretch>
        </p:blipFill>
        <p:spPr bwMode="auto">
          <a:xfrm>
            <a:off x="6172200" y="3429001"/>
            <a:ext cx="2971800" cy="3429000"/>
          </a:xfrm>
          <a:prstGeom prst="rect">
            <a:avLst/>
          </a:prstGeom>
          <a:noFill/>
        </p:spPr>
      </p:pic>
      <p:pic>
        <p:nvPicPr>
          <p:cNvPr id="47110" name="Picture 6" descr="http://www.billboard.com/files/styles/promo_650/public/media/lorde-2-grammys-2014-show-650-430.jpg"/>
          <p:cNvPicPr>
            <a:picLocks noChangeAspect="1" noChangeArrowheads="1"/>
          </p:cNvPicPr>
          <p:nvPr/>
        </p:nvPicPr>
        <p:blipFill>
          <a:blip r:embed="rId4" cstate="print"/>
          <a:srcRect l="6465" r="12727"/>
          <a:stretch>
            <a:fillRect/>
          </a:stretch>
        </p:blipFill>
        <p:spPr bwMode="auto">
          <a:xfrm>
            <a:off x="4856294" y="0"/>
            <a:ext cx="4287706" cy="3505200"/>
          </a:xfrm>
          <a:prstGeom prst="rect">
            <a:avLst/>
          </a:prstGeom>
          <a:noFill/>
        </p:spPr>
      </p:pic>
      <p:sp>
        <p:nvSpPr>
          <p:cNvPr id="47112" name="AutoShape 8" descr="data:image/jpeg;base64,/9j/4AAQSkZJRgABAQAAAQABAAD/2wCEAAkGBxQTEhUUExQUFhUXGBcbGBgXFxcXFRgXFxcXGBYUFxgYHCggGBwlHBcWITEhJSkrLi4uFx8zODMsNygtLisBCgoKDg0OGxAQGiwkHCQsLCwsLCwsLCwsLCwsLCwsLCwsLCwsLCwsLCwsLCwsLCwsLCwsLCwsLCwsLCwsLCwsLP/AABEIAKcBLgMBIgACEQEDEQH/xAAcAAACAwEBAQEAAAAAAAAAAAAEBQIDBgABBwj/xAA7EAABAwIEAwUGBQQCAgMAAAABAAIRAyEEEjFBBVFhInGBkaEGEzJCsdEHUsHh8BQjYnIzghXxkqKy/8QAGAEAAwEBAAAAAAAAAAAAAAAAAQIDAAT/xAAiEQACAwEAAwEAAgMAAAAAAAAAAQIRITEDEkFhQlETIjL/2gAMAwEAAhEDEQA/APjNSi4HXmvW0TuXBSqVsxsCeZTajh2w0kyI0KF0FK2LKTQOvUlMMI4vOQOvvGgG5PRUP4aKrpYYnQGSplgYDRpm5/5X8/8AAdEGwpUdjsdnIpU7sadZIzu/MeiH4c8tqEHnCb4Gm0DKMoI5gT1SnEDLiH9bpbvA19NbwyrLC0bCT37lD4qqYXcFxlNje1ILt9u5Q4l80aLlr/Yq+BGFxJJbfUXjonfCsTZ1N3VzfHUed/FZfhp7bP5stdw3AMs+pJIuACRH+x/RLfqxkrQoxLoeYO30UWPndax9OgbGjTP/AFE+eqHPDKB+Ut7jP1TryIX1YobRe2LW5hMcFJu6QDaU04fwtrScrzGwkR6qrHOaagptubSq49Qmmq4ZhwKDSNSSft9FmPbfiJeW0x8NO5P+X7J9iMe2lTa2QXxYcupWDqVCaJzGXB7gSdTdDySpUho9OFY5JnnadxBslfEeEsxTmPnK+wfG7Of+2ytp1bAbEx6Fe0qgBIBGwn1XMrjqHavGaDhbadJuSkA0DzMbkm5R9PEdSsxReQZlHsxPVSabKpjLiWBZWgkduRfQkdTuhuJ8NpOqAh0OGwNiNNlBmMQNWpD3NDZAMgiZE3VPHawNoRe22DFOoxzXEhzbyZMt/ZCYLEsixMjqrPavGB7mgG7QZHKbJJgn3Pd+oXSrojNq8NTTrE7lRe4ndA4erYIxwkSEBKopNSDEqXvSqhTvdENprBsup1CmWAxBGYbPEGUraisLVgysxWNMFgXRmcQGgmJdsTKAxOGOa1xs5uh6X3V1Sm10uOZwAnKCbxeIVmB4xTe4tdDNMmY2NtJ5oVZVSpYLRRcJ1A5n9ArsPRBMOJDTr+Y9/II/E4ljS0Tmk3INmzv5ogsboZHgilQrk30p/oGluRgA8Lla/hhDWhzXdoAZhtIELOYU5rtIMWkImjifdOzOkiwI3TWJRpsRQ9+xzHyGOFjuDs4L4T7QYZ9GuabyOyAWlrpBafhIjYjZfcsFx/DjWqB/i+W/zwXyz8QqGHfiXPoy02zH5HyPib3RCeDQskzPP4W7P7sllOL6zI5iNVVS4W8uj3ktHmVbhajZLQCHSbEmT57LzH4/KCynqbOdy/xb+pT2zUqI8Q4gKYLKZBfo540HRo59VZSwgDQ0T16k81nDqtIcQYEctd1pcBF2y6i/LZotrpPfC9xeCc4ZhDhBuOlyEOysbXiEVg6TqjiGEAwZ2AtyU3Y4PSu0A6GQrqEz7s8rE8lSxpLIBuNu5MeFtY+79W9YupyGRT7P0T7wl7gGUzcnc7NutlhsS13wvB7ikT2Nc6m0xEy+wJygT9gn+FweEqWaGdYOVynMr44Wc+ooNqqZ4S0fBWcByMOHqhq+Fq05kZ2jduo8EqoZ+KSDKWL2PdIQFPCVG1DB3meY1BUab8wlpnu/VG1HyBeLJ4umQkEsdrJkndZ+rW/5R/mUxyGNZ8VnqLz/AHZ/MfqtI0SrEZiABqSZ6CNVOrSAYIIsY17U9RyXgYIDnOyi/ihMdiqYJaHFztQ0bW0JQqx1+hFLFOCZYUPd8LSfQeqXYOgXNDjcnbYdAmdDEvb8LHyOeiPqMojOngnRJcB3CfUpDx018zgx0ZIDogEtIlrvqPBabCvqvYHDK2Zku+WNylHEqDXYj3janZyBrj+c+K0VuDzikjCVwZM67qVBpv3fqtHX4C2qew8jU3FtohLa3DX0TD/MaFWOcso6QjsFVgwUExkmOa6nWO+ose9BKzMbPbdeAryk/MArGGNkBSJXj6kKDzdc3qgZoIwGIMwVRVoTUA+UB099gO6xK9+EghHvBIzU25ibEdEVhkytzLEgIl3EagpZDFhGb5iI+vVC0c5u6RGgMyF7iZgoWOX4LFmllcBIiHDnyI6hFYnHiqfyj5QdZ5nqgch92PBDPacwF7X8UDDn+php5x5JP7QBuQZ7tzAt5iQZCZUGHIZ1PNJPaek51JsC4ftygqvjVCT4IOJYu0tgSSCfmjodkvm2ihiCdNpKi42AVKJ+2lVKkXOj+Ac1oBBGqDwjWtEevNH28EJMaCKspTX2fpy43INoS+q1o3TfgFZrQ6LkXI7hYBI3g9APuiMQ+mLHMY8/3RgoZZLhHMdVbSpk1TUqMhxg3kRy+io47W3zX3O3SYUmMkE8BwD6xrVJ1OUdAP4PJMcLwYmowXDgbuJ1GseSX8BrmlTaJmST5lOP/LBlQZhoJ6eHMpW2nSOmCjVsr442ox59250aQI+hRGFxj8pa90kRrEjxGqKoFjmSYM3HUFXVBTi0SNktqqZRx20ZfHuNKvIIv8Q0B0v01TxxGUEb+nRIPaOs3+oP+hBHVdwLGEsyE6aEnkn+JnJNax4Gnks/XbldVkWnz0KOxPEoOVhJ6/ZJMfiZ1MoPQJCWvjXvrw4kNkCABYbDohsexpLjPaknuGyYPp/3C6OSAxpuQBbWVaL3BJLBxwniJDAFpsJxHM3rzOixeEpnLbUJrwljnuLACYaXOA2aPuVOUdLwm0jVURNMGoHZSScoOv8AkY7lTjODGoP7L2kAT7px7R7nHfpKs4TxfM4MqUy0iQPykDkNoCPdhWHtAkE6cvEpU6YWvYz9HEOaIIgjw8CNl5WcKjSD4dD0R+Mw3vGOzH+4ND+Ycj91m21zoLxtouhNNEGmiFF2V48lVxVmV8jRwnx3XYhhyipDsp36gxdX8U7VIO3EeqVYzPh5w7Eps8ysxRdB+qdcLxQe3qtJUL8L8ymG2XuVdKUJEhX4StFtj6KtwlVlYVj7D8RJGWq7NGhMTHerTWpdElDszeoQWa6CQHb004xVICDC52LpcgsvmurwUfUFDfF8QZFkHSxbTI1S+q2ylw+lqijUY7GsIc4EQQSCDqDMQqKFM7r7V+K3sY2sw43Dt7YE1WCO0N6gH5hvzC+OsK6GqwDX0kHFcS4blTa3zXrglMUmueaL4NXgmH5Tt1QbmRK9wb8rxMQbGRKzVoMXUlZrDi3Pa2fi+yR8bqkSL9T9kQysWNOW52H6ofGmYm/0lQXTokMvZ+vLKfQGfAlNf/MUS85iQW84jTzWf9mKvaLY0Mjx1Hom9ajh3OPvGuaSbkb+iEkvYp4bo0daqDTGSAItGnegMPijMHZe4ak2nSDGkkbZtRul3Eq+RjyNYPglSHlKgPiLQ+pmbEkmVVgmZXkf4uNugslGEc4OGt074fg3e8LnSBlIG8zqnapHPdlVR59Esc4wQm2OoZT3pR80JUFhOBxbSMr7O2dsf3VGJYM6qxNHsq3CUXPDQ0Fzo2vom/QfgQxsXlaT2JxgpB5e2XVbmYswWaDy5x1Sd3DqrcuZhFj15T9U9aG0WtD7A2LoJaCeZ28UstVDQv2sellNklrQXPENdrlB1jaSs++nVovOVzg0HtNNxHQK6mzJ2mOtHwgyydoGylR9oTo8Akb7pVForJplfE6+Rmb5nWHjrCy2JuezrMd87Jxx7FB5p7XMfVKg0ioORKrBUrITe0PMI1uQMFyBcG4dzQ1fDDI7INj2fDbohX1C10hG1HyM7dd/upanYatGXwz9l7wvElj+kp7XwlOpLh2XxNvhd3jmnfBPZ1lKl7wtDqpv2hIZOzQd+qrPyx9RI+N2BsMiVxsomoW1CHblWOCCA1RJgVbwpEwqnuWAVDEZHSjm4Rru0k9W6ZYap2QsBovbg2qYw7VW0lV1cwOqwvqy0tChAVLWnmvTTJRo3qfZeDVw6kwAh7YgbzOoI9F8i/EP2N/pa5dSM0qmZ7BEQJ7TBzykhar2I4mWVDRkZXyR5TbvgjwVf4m8XFV2HYL+7z31IzgCCf8AroumbuNhito+Rhq8Duh8k5x2CLnA0myXGMo580ywHs61kGqZcJJbPZBnSRqouaSthUG3SM/heG1K3wNtzNh5p7w/2Tb8VY5ugMN89SnPvmsEAC2nJDP4hJupObZ0LxxXSjH4OmymW0wGkkaC8TcyVmMZTi3LeFo8c6Ql1VsmIt9loAmLuFNLCTvaE7ocUNszQVQcPcxsFVTEFFhWcG7sU59wIQ2Pok0yN3K/CukIoNgFztAEA0YvDvc2A68G37J/h8Vyl3QAqg0I/wD1+yd4GmGaBGQiEWMec0OBB5EQV2A4DVrOkdln53aeA+bwWvrUKdVoD2z9R3EXRWcACGzAs0WHIC232U/ahnEQN4VRpkj/AJCLS4CO/KUTw0ik7stY0ZTmAaBJ521UMZWaXWBGwiItzBvKWY2uR29vhcOXVNViFuN405+JY0yA0EmORgmeQAA807ID2yx02u0xB6dVkMJVzVb3zR5C/rZG18Q5hJZ5bItLAxdB1ak2mCWDL/jJLQeYG3clD2ydfFeHEPqDVVYgEiJTcM3bsH4pjAYa2CWm6N4NTdUBMieUckkxDA2pl5lbD2ZwJYC53Zbl3+IzezfundKJLfYVYqRqCFfg66YY0e+7EBsElh562ceZF0la0scQ4EEbKLRRMecL4e11QuLgGi+Xcnl3LS1K/Z1WOw9eCE+wzjdptyUJopFivjFHMSQe0NPsqcLWLhBsRqjMcwaF3a5bgjRLX1Lz8w169VWDwSaL3FVVHL0utKHfUG6oTRTWfcJnhhYJN70F0BPMG2yJmESIVNR1lY9UvKwDmusr8M2Qh2iyLw/wogA8HjjSfmpnQFzCbxrISqrxiq+q4kiIBJi5LmiZ53HqoGabi0fC4FzfoR9EJSdodzHkBCqxkPeE1srwehVuLrnUm8mQNL3Tv8KuHNxGKf7xuamyk/MNpfDR46+SVe2nB3YXEPpGY+Q8x8p8reCnODqxoy0W0cZJIXYl9h3pK+oWOM6yj6taSB1U0sKthuJd+in8UHmPKNQqK5t4KWEdcjrI8df51Rh0WQyw1IRPn4LqnDQ6cveuoibIig8iyEulIO0V8LwvNT4wAAGjf6BXUwlVevmefLwFz9llrDLIlLRL7bevMJnNkHQAHnPirHP06labsig/Du25I5x3Sd+IyyV5w/iBNiVGRWLCuJYZxqnKC6QHQCN9T3WS6vVZkIc0w4TI1B/UI/jDrUXHdpBPcUmxdYxHQx5qkeEmLxTFLIZ+ImT9FZXrSJBCji6jQ4B2gi/LafoVVxDCiMzfTQ9yqxU6CMMZFl7jKgAA3MDw3KXYJzxIi/XbuReFY73mYtDiBYAzcrB+DDDUGmsXloBIBE7RY+OiYVKn7IZok3HaAu0a357ImpI+FoKR+RG9GTp08wvNtx8UzzRfEMKysA0jLViWHZ4AuzoeiooYwjVrR1hGjF+8EOykagzBB5iNCklMZQZmKAObLBBBuDqI1nkmYrVGXHaHMIni2HeO2O3Iu4DWPzxoRz3QdCud2iOp08kJAQYzitJ9niHczZRxVCk/QiVVUoteLtHnChTw1IbT5keZKWkMAxkdlmQh8bSkJzXwwLDlAG9glBEi+yrB2Sapi3A0DnC1OGHZSej8Wid0xAT9FZTXKpV1RUSiYkxyLAJaECCmFL4QsAzGL0IA7QMgHYmzm/r4qnIZBtpCY+1Tx/VPyQBI+q89nMOKlcZtBc9Y0VmjJn0n8NsOcJRmJqVDJGgA2Dky/Evg5xWG/qABno6galkdqOYGvmr+FYhrReIMWkei0WExNOsA2QBeJ9QeapSaoVPbPzXxdgmm78wv3tMfTKrKrIynktD+JfAThaz2tEUw9r6Z293UBBA7nCPJZdlWwGy52i1jGoPoosflAcNR67EK2kQWjuVdJmoSVTGTwbYSsIa5pkH+QmDXtm6z3DHRmZ4j9U4e0aytNDeNnuPxIY0xullKwJi+3ef5K7EOzP6D6r1xuByue/b9VkqVmlK2TpDZWkXnYBUsN1ZUd2e9JLhkB16mp5qOCnNZVYh1wEdwql2id2lLGN9NKVDuo0GlJuA7fYEfskuPr0xYazzsJTjEyaFQ75Z9ZKxvvb3HmnS0muDGlQa+SYuEHh6V4BkNPmrqbrCNN+ihRH9wjQW+iazDB9NugAmOqt4fQyyZE7dyCruyzBuPommE4azJLnFrzeZiJ0EHoklwaKtngeA4DTl+14PcoPcQTExuhsWDOVx7iNCNlNlfzCRLKKZZFwPO38t+yvoscCIg+KHr1Y27/wBuqGp4sgxIg+fLyWSA2anh2KyGHXa4QR3/AGQXF8C+m+W/CfT9kPgS6qezYCJcbAfdMeK42TlBtFz0iB4ocYH+CyjhS74iUdTw4Heh6NadBAnVFk7nTyWYURc6OqScRqZXyNCrOJ8SgH3Y8UprElgJMkp4RrScn8D6bpdZMmV5EFJOFkkwdkyqPhVJssrVosqgUDicRdSw2J5rGD2q9tSyDY+6NY2ywDP8Uq5q7zy/T/2nHsVVayrL2BwMA2nfZIGS9wDRLnWjm4vK+o4P2Uy4WkWH+60GfyuJuQ79CuigfDWYPB0InLpyJMjbuKKpYim0HJRMjdzrCNNVmuCY8teKVVpY6bSIY+NrrYU3CSXQNBsNxYSe5NGmAwP4s4d1bCe8sX0iM0fkc4H0MHxK+TUWSAV+kfaHBMr0atBuXNUY5oA1k6l3iF+bgCyQRBBgg7EWI81PyLR48D6DuzrcKWHcA4jmPohqVYd1lGm+HDoVFlEHVeY1Fwiq2Llsjf0O4QlV0aL3h5mc2WNu+R+6Z6BYEUWZWidTr0URU35n+eioL5H+x9F2dJP+hooIpvuimGUuwxlHNt/OSlIZArWxVdNw2w79f1CK4Sbnv80owlfMC8yHOkmeclNuCMkE9ZVqpEmx/ThzCIuQZ8QV89NT919Aw7vE79xXz7HNIqvbp23fUoJaCwyjXygyNeR0UmVmglxdcxY6/RAV3WA/RQpvJ7IAMm1lqGsecMw5rvDRIkySdmtuT52TOlQqXa4h7WyQRrFrOS3hNTJWAa4XEdABzPmVr6xDW5RGU6kfMVKUmmXhBNC4Np1qZpggP2mxBCz9QOY4seIcNfunWL4aHOzCWlvwluhtbMguM0CQxxs7T/3zRA0UZszYVWS400P3VIcdDYojDNMhxmBM8o3lAHwNpcSbTYGD4nEwNjyLjsLKkVCarKbz8QM/76jwQNLFscXOOhNu4Wsp1GvqlpYJebBogO5C6ooUiXtbGmJx1KiACZcdAOfVCYqq+rc2H5Rp480v43wypRdkqNLHgB0Hccwdx1CnR4mGgZtDusoL4ZtnYxpgN3K9fThrQbwrK721C0tcIUsQIgIgI8NbElE4k2lSw1OGKvEGxRQoor1b2VzWdbpbUqEO8USKxJ0vzRaMpIZYd6bioQAlGEbZNHmAAgZjL8O+AS813t0eWt6R8TvOQvpbm+7pl2Ub2PpN+VkuwlMAAN+GB0kG226YVWBzBd3I32AO3RdceExbWosxTBlADx8swefZ5ppwihULWteHggkTlBMDvWfr4YEyDBjuuPur6LsQ3So+ByJ03SroTeYTDsaQbmNojcnwXwD8SuHCjj60CG1IqNA07esHvlfUaGJqNuXG41cdjtB7ln/xW4Z73CU8S34qJh/+jiPo6P8A5LT1WNB7R8lOy9LdVBrpbfZcXFc8lhVMMLpaD0v3hEYGkJk6R5SgqdTskd32+yIqOIaGjfXuCKeAfTqbDF+7wC9eFJpVZdJhSu2OFYNqNYJKEoPDQJKNwhkpOjCXHtDHOHl43lNuFjsjZA+0tA9lw5wfUhGcPdYT4dFZcIPo5Ysj7QtjEPNrwRHcFqs3kgm8KbVxLnVJytYwkD5iZDROwtKF1pkZOpUg7WAGqZ8PoPh1QtAAaYJ1JNreq31CjRYBlpsB5gCfNZ32gxcvce70sof5vbEiqhWg3vWAhobZje0QLidSeavwtduWzyRBgat/ZIRictTUtLiO0PIphWHINk/M2xPeNFRRwZSVfpOrxMh26hWxudwHIOPjshnvA11UOHH+7MQA0kk8kzSFt0Uik6oMxMSbCb+mgT/g7cpc10EQPEOGn1SOpj2QW02xrf7Jzw+oQQXj4otyAG6TyWCLQlr8NNKo4i9MPLQReDqGOHymI70ZTDWjM1sHZ287rR8WrijUplwDqFZop1QBpJ7L+8E6pPxDB+7ecOSf7UgdR+bxEFFeS1ofRKQ8wfFRiGMbWp0armggZ2y4t1gWgBAcbw+GqU3ZKApFgJloLWn/AB1vPNT4PggaWgsbFph/iN1dxipkoOHZfm7MGzhuHeiCe4UfNMFTa0dlogZgYzHbqnlcWHcl+FgOALTJOqOxbiDZVZzB1P4Qh6pV9OzboWu+yyAKa1LtKVKndc4TJRNBsQmMHYcaK+vV7Ucgq6Gy8c2XFAx9fpMtaxvv47K19YRmIgDexvztyU6FGCHaRMgyL38xoqj+XQxcj+ajTxXUk1pNgT6rXfEZItp5QvG1HNJbtO4PO0FXPoQcx5ki3oRGxXXzhu07jVxm55ShRjg+XBxAJNpmRvB6WB8kZiMP76jUoEgh7HNMiSMwgCw2MGVHCtBIAMCQJaAPD1lM8HRygRJMh3dtEjmE1GPzZkLHPYdQS094MFeONjC0Htpwg0cbiBLQC8uaCe0Q/tC3iVnhaVyvC5LC6wd7IhjiZJ00HcP5KHwovH8ARlQCOqVh+nmZVk3Xrqmg5LhcpGhrKq773RmB4gAUvxjhEpdQqk30TxjaElKnRssTFRhFiSLd4uFVgp7+aV8OxwkAnQhMqVGHGDadO9BY6A0N6TdzpyUmENzmfiLfQWCpY0He+pHRDcSqgAhvIFCatAXRnisVDe4JDiWlwadnA+aljcSXZWA3eQPDc+SsxDwczBpYjpaFCqLiTFiQ7plPmIPqF5RxD8gM7K6tTOV/PKfQyu4cAYjQg+B5K8eE/oRhqbXXNz1U8fVFNpGrnAgDw17lXTZldG0hRqjtl1Sx2HTYDms2hn/QLw7BvaMzrnYbrTYKrJAgE78gk4JN3dkf/Y/ZTw3EC4uZRABaJkjXuSTuRkkhvxPCValWkDU7Ac0ltgAAQdN9PVK/xBxT2Y0uGjmsLT0iIPWQUThXuNTtkuDmhzYMW3mExx/CaeJHYAFQCRJ7Lsux5d6SElFr2DKLawz3D+JOzWEGBJmyJx3EC8y4+CprYZ1OzmlrtwRHlzCEqutpK6M6idv6XtguCIxrYhCcPBdUFoCZ4jDzKwp7shazTBV5Kqe9YAK2jZEFgAsoCoAvfegohLqLlENMk815RKsyzosA+vl+tuyItuZ3lXFoHbAI0sDNyLgrly60yQKyodDcwPpfzVh0uTBO1yY79Fy5D4Yv4fRI2knQWt1JJTUuAECRA0GhEnyMyuXILgx8r/GThn9+jiAAMzMv/ZkR6O1XzrEAh2ljfxXq5Rl0p8LqbC0aa3P2VrWE3XLlNjIk2juqsQ8hthJdYLlyCWhvCithyabQRczmNtjoPEjyQAZlELlyotwm80O4RQnNmGvcnmCwl4BJjny5L1cpv/ob+I1pYTeNNVnuN1XNrxFnMA9SV4uTJCEcBJqzyH7I7E0zII1XLlB9Lpg1zmt8rvogmNhrDlgukiIsQYG65cqRWCSehjmPIk38grKNN7+0bAWmxcQNhyXLlNscrNEucco8Sbx+inw7BFlUO8+5cuWCE4WS2g//ADqM8Jlv0TzDzSrMfEgOBLdiNwvFySfRk8KOM8eq4ypVpvpta1gdkFi5pbJnN1jRZs0iuXK6VYiBfwprjUTlzDderkwrAn0zKDxNFy5csYg2iVJtE8ly5ZGk6Lm0ibBU0czCWOvuD0Xq5MgH/9k="/>
          <p:cNvSpPr>
            <a:spLocks noChangeAspect="1" noChangeArrowheads="1"/>
          </p:cNvSpPr>
          <p:nvPr/>
        </p:nvSpPr>
        <p:spPr bwMode="auto">
          <a:xfrm>
            <a:off x="155575" y="-1004888"/>
            <a:ext cx="3810000" cy="21050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114" name="AutoShape 10" descr="data:image/jpeg;base64,/9j/4AAQSkZJRgABAQAAAQABAAD/2wCEAAkGBxQTEhUUExQUFhUXGBcbGBgXFxcXFRgXFxcXGBYUFxgYHCggGBwlHBcWITEhJSkrLi4uFx8zODMsNygtLisBCgoKDg0OGxAQGiwkHCQsLCwsLCwsLCwsLCwsLCwsLCwsLCwsLCwsLCwsLCwsLCwsLCwsLCwsLCwsLCwsLCwsLP/AABEIAKcBLgMBIgACEQEDEQH/xAAcAAACAwEBAQEAAAAAAAAAAAAEBQIDBgABBwj/xAA7EAABAwIEAwUGBQQCAgMAAAABAAIRAyEEEjFBBVFhInGBkaEGEzJCsdEHUsHh8BQjYnIzghXxkqKy/8QAGAEAAwEBAAAAAAAAAAAAAAAAAQIDAAT/xAAiEQACAwEAAwEAAgMAAAAAAAAAAQIRITEDEkFhQlETIjL/2gAMAwEAAhEDEQA/APjNSi4HXmvW0TuXBSqVsxsCeZTajh2w0kyI0KF0FK2LKTQOvUlMMI4vOQOvvGgG5PRUP4aKrpYYnQGSplgYDRpm5/5X8/8AAdEGwpUdjsdnIpU7sadZIzu/MeiH4c8tqEHnCb4Gm0DKMoI5gT1SnEDLiH9bpbvA19NbwyrLC0bCT37lD4qqYXcFxlNje1ILt9u5Q4l80aLlr/Yq+BGFxJJbfUXjonfCsTZ1N3VzfHUed/FZfhp7bP5stdw3AMs+pJIuACRH+x/RLfqxkrQoxLoeYO30UWPndax9OgbGjTP/AFE+eqHPDKB+Ut7jP1TryIX1YobRe2LW5hMcFJu6QDaU04fwtrScrzGwkR6qrHOaagptubSq49Qmmq4ZhwKDSNSSft9FmPbfiJeW0x8NO5P+X7J9iMe2lTa2QXxYcupWDqVCaJzGXB7gSdTdDySpUho9OFY5JnnadxBslfEeEsxTmPnK+wfG7Of+2ytp1bAbEx6Fe0qgBIBGwn1XMrjqHavGaDhbadJuSkA0DzMbkm5R9PEdSsxReQZlHsxPVSabKpjLiWBZWgkduRfQkdTuhuJ8NpOqAh0OGwNiNNlBmMQNWpD3NDZAMgiZE3VPHawNoRe22DFOoxzXEhzbyZMt/ZCYLEsixMjqrPavGB7mgG7QZHKbJJgn3Pd+oXSrojNq8NTTrE7lRe4ndA4erYIxwkSEBKopNSDEqXvSqhTvdENprBsup1CmWAxBGYbPEGUraisLVgysxWNMFgXRmcQGgmJdsTKAxOGOa1xs5uh6X3V1Sm10uOZwAnKCbxeIVmB4xTe4tdDNMmY2NtJ5oVZVSpYLRRcJ1A5n9ArsPRBMOJDTr+Y9/II/E4ljS0Tmk3INmzv5ogsboZHgilQrk30p/oGluRgA8Lla/hhDWhzXdoAZhtIELOYU5rtIMWkImjifdOzOkiwI3TWJRpsRQ9+xzHyGOFjuDs4L4T7QYZ9GuabyOyAWlrpBafhIjYjZfcsFx/DjWqB/i+W/zwXyz8QqGHfiXPoy02zH5HyPib3RCeDQskzPP4W7P7sllOL6zI5iNVVS4W8uj3ktHmVbhajZLQCHSbEmT57LzH4/KCynqbOdy/xb+pT2zUqI8Q4gKYLKZBfo540HRo59VZSwgDQ0T16k81nDqtIcQYEctd1pcBF2y6i/LZotrpPfC9xeCc4ZhDhBuOlyEOysbXiEVg6TqjiGEAwZ2AtyU3Y4PSu0A6GQrqEz7s8rE8lSxpLIBuNu5MeFtY+79W9YupyGRT7P0T7wl7gGUzcnc7NutlhsS13wvB7ikT2Nc6m0xEy+wJygT9gn+FweEqWaGdYOVynMr44Wc+ooNqqZ4S0fBWcByMOHqhq+Fq05kZ2jduo8EqoZ+KSDKWL2PdIQFPCVG1DB3meY1BUab8wlpnu/VG1HyBeLJ4umQkEsdrJkndZ+rW/5R/mUxyGNZ8VnqLz/AHZ/MfqtI0SrEZiABqSZ6CNVOrSAYIIsY17U9RyXgYIDnOyi/ihMdiqYJaHFztQ0bW0JQqx1+hFLFOCZYUPd8LSfQeqXYOgXNDjcnbYdAmdDEvb8LHyOeiPqMojOngnRJcB3CfUpDx018zgx0ZIDogEtIlrvqPBabCvqvYHDK2Zku+WNylHEqDXYj3janZyBrj+c+K0VuDzikjCVwZM67qVBpv3fqtHX4C2qew8jU3FtohLa3DX0TD/MaFWOcso6QjsFVgwUExkmOa6nWO+ose9BKzMbPbdeAryk/MArGGNkBSJXj6kKDzdc3qgZoIwGIMwVRVoTUA+UB099gO6xK9+EghHvBIzU25ibEdEVhkytzLEgIl3EagpZDFhGb5iI+vVC0c5u6RGgMyF7iZgoWOX4LFmllcBIiHDnyI6hFYnHiqfyj5QdZ5nqgch92PBDPacwF7X8UDDn+php5x5JP7QBuQZ7tzAt5iQZCZUGHIZ1PNJPaek51JsC4ftygqvjVCT4IOJYu0tgSSCfmjodkvm2ihiCdNpKi42AVKJ+2lVKkXOj+Ac1oBBGqDwjWtEevNH28EJMaCKspTX2fpy43INoS+q1o3TfgFZrQ6LkXI7hYBI3g9APuiMQ+mLHMY8/3RgoZZLhHMdVbSpk1TUqMhxg3kRy+io47W3zX3O3SYUmMkE8BwD6xrVJ1OUdAP4PJMcLwYmowXDgbuJ1GseSX8BrmlTaJmST5lOP/LBlQZhoJ6eHMpW2nSOmCjVsr442ox59250aQI+hRGFxj8pa90kRrEjxGqKoFjmSYM3HUFXVBTi0SNktqqZRx20ZfHuNKvIIv8Q0B0v01TxxGUEb+nRIPaOs3+oP+hBHVdwLGEsyE6aEnkn+JnJNax4Gnks/XbldVkWnz0KOxPEoOVhJ6/ZJMfiZ1MoPQJCWvjXvrw4kNkCABYbDohsexpLjPaknuGyYPp/3C6OSAxpuQBbWVaL3BJLBxwniJDAFpsJxHM3rzOixeEpnLbUJrwljnuLACYaXOA2aPuVOUdLwm0jVURNMGoHZSScoOv8AkY7lTjODGoP7L2kAT7px7R7nHfpKs4TxfM4MqUy0iQPykDkNoCPdhWHtAkE6cvEpU6YWvYz9HEOaIIgjw8CNl5WcKjSD4dD0R+Mw3vGOzH+4ND+Ycj91m21zoLxtouhNNEGmiFF2V48lVxVmV8jRwnx3XYhhyipDsp36gxdX8U7VIO3EeqVYzPh5w7Eps8ysxRdB+qdcLxQe3qtJUL8L8ymG2XuVdKUJEhX4StFtj6KtwlVlYVj7D8RJGWq7NGhMTHerTWpdElDszeoQWa6CQHb004xVICDC52LpcgsvmurwUfUFDfF8QZFkHSxbTI1S+q2ylw+lqijUY7GsIc4EQQSCDqDMQqKFM7r7V+K3sY2sw43Dt7YE1WCO0N6gH5hvzC+OsK6GqwDX0kHFcS4blTa3zXrglMUmueaL4NXgmH5Tt1QbmRK9wb8rxMQbGRKzVoMXUlZrDi3Pa2fi+yR8bqkSL9T9kQysWNOW52H6ofGmYm/0lQXTokMvZ+vLKfQGfAlNf/MUS85iQW84jTzWf9mKvaLY0Mjx1Hom9ajh3OPvGuaSbkb+iEkvYp4bo0daqDTGSAItGnegMPijMHZe4ak2nSDGkkbZtRul3Eq+RjyNYPglSHlKgPiLQ+pmbEkmVVgmZXkf4uNugslGEc4OGt074fg3e8LnSBlIG8zqnapHPdlVR59Esc4wQm2OoZT3pR80JUFhOBxbSMr7O2dsf3VGJYM6qxNHsq3CUXPDQ0Fzo2vom/QfgQxsXlaT2JxgpB5e2XVbmYswWaDy5x1Sd3DqrcuZhFj15T9U9aG0WtD7A2LoJaCeZ28UstVDQv2sellNklrQXPENdrlB1jaSs++nVovOVzg0HtNNxHQK6mzJ2mOtHwgyydoGylR9oTo8Akb7pVForJplfE6+Rmb5nWHjrCy2JuezrMd87Jxx7FB5p7XMfVKg0ioORKrBUrITe0PMI1uQMFyBcG4dzQ1fDDI7INj2fDbohX1C10hG1HyM7dd/upanYatGXwz9l7wvElj+kp7XwlOpLh2XxNvhd3jmnfBPZ1lKl7wtDqpv2hIZOzQd+qrPyx9RI+N2BsMiVxsomoW1CHblWOCCA1RJgVbwpEwqnuWAVDEZHSjm4Rru0k9W6ZYap2QsBovbg2qYw7VW0lV1cwOqwvqy0tChAVLWnmvTTJRo3qfZeDVw6kwAh7YgbzOoI9F8i/EP2N/pa5dSM0qmZ7BEQJ7TBzykhar2I4mWVDRkZXyR5TbvgjwVf4m8XFV2HYL+7z31IzgCCf8AroumbuNhito+Rhq8Duh8k5x2CLnA0myXGMo580ywHs61kGqZcJJbPZBnSRqouaSthUG3SM/heG1K3wNtzNh5p7w/2Tb8VY5ugMN89SnPvmsEAC2nJDP4hJupObZ0LxxXSjH4OmymW0wGkkaC8TcyVmMZTi3LeFo8c6Ql1VsmIt9loAmLuFNLCTvaE7ocUNszQVQcPcxsFVTEFFhWcG7sU59wIQ2Pok0yN3K/CukIoNgFztAEA0YvDvc2A68G37J/h8Vyl3QAqg0I/wD1+yd4GmGaBGQiEWMec0OBB5EQV2A4DVrOkdln53aeA+bwWvrUKdVoD2z9R3EXRWcACGzAs0WHIC232U/ahnEQN4VRpkj/AJCLS4CO/KUTw0ik7stY0ZTmAaBJ521UMZWaXWBGwiItzBvKWY2uR29vhcOXVNViFuN405+JY0yA0EmORgmeQAA807ID2yx02u0xB6dVkMJVzVb3zR5C/rZG18Q5hJZ5bItLAxdB1ak2mCWDL/jJLQeYG3clD2ydfFeHEPqDVVYgEiJTcM3bsH4pjAYa2CWm6N4NTdUBMieUckkxDA2pl5lbD2ZwJYC53Zbl3+IzezfundKJLfYVYqRqCFfg66YY0e+7EBsElh562ceZF0la0scQ4EEbKLRRMecL4e11QuLgGi+Xcnl3LS1K/Z1WOw9eCE+wzjdptyUJopFivjFHMSQe0NPsqcLWLhBsRqjMcwaF3a5bgjRLX1Lz8w169VWDwSaL3FVVHL0utKHfUG6oTRTWfcJnhhYJN70F0BPMG2yJmESIVNR1lY9UvKwDmusr8M2Qh2iyLw/wogA8HjjSfmpnQFzCbxrISqrxiq+q4kiIBJi5LmiZ53HqoGabi0fC4FzfoR9EJSdodzHkBCqxkPeE1srwehVuLrnUm8mQNL3Tv8KuHNxGKf7xuamyk/MNpfDR46+SVe2nB3YXEPpGY+Q8x8p8reCnODqxoy0W0cZJIXYl9h3pK+oWOM6yj6taSB1U0sKthuJd+in8UHmPKNQqK5t4KWEdcjrI8df51Rh0WQyw1IRPn4LqnDQ6cveuoibIig8iyEulIO0V8LwvNT4wAAGjf6BXUwlVevmefLwFz9llrDLIlLRL7bevMJnNkHQAHnPirHP06labsig/Du25I5x3Sd+IyyV5w/iBNiVGRWLCuJYZxqnKC6QHQCN9T3WS6vVZkIc0w4TI1B/UI/jDrUXHdpBPcUmxdYxHQx5qkeEmLxTFLIZ+ImT9FZXrSJBCji6jQ4B2gi/LafoVVxDCiMzfTQ9yqxU6CMMZFl7jKgAA3MDw3KXYJzxIi/XbuReFY73mYtDiBYAzcrB+DDDUGmsXloBIBE7RY+OiYVKn7IZok3HaAu0a357ImpI+FoKR+RG9GTp08wvNtx8UzzRfEMKysA0jLViWHZ4AuzoeiooYwjVrR1hGjF+8EOykagzBB5iNCklMZQZmKAObLBBBuDqI1nkmYrVGXHaHMIni2HeO2O3Iu4DWPzxoRz3QdCud2iOp08kJAQYzitJ9niHczZRxVCk/QiVVUoteLtHnChTw1IbT5keZKWkMAxkdlmQh8bSkJzXwwLDlAG9glBEi+yrB2Sapi3A0DnC1OGHZSej8Wid0xAT9FZTXKpV1RUSiYkxyLAJaECCmFL4QsAzGL0IA7QMgHYmzm/r4qnIZBtpCY+1Tx/VPyQBI+q89nMOKlcZtBc9Y0VmjJn0n8NsOcJRmJqVDJGgA2Dky/Evg5xWG/qABno6galkdqOYGvmr+FYhrReIMWkei0WExNOsA2QBeJ9QeapSaoVPbPzXxdgmm78wv3tMfTKrKrIynktD+JfAThaz2tEUw9r6Z293UBBA7nCPJZdlWwGy52i1jGoPoosflAcNR67EK2kQWjuVdJmoSVTGTwbYSsIa5pkH+QmDXtm6z3DHRmZ4j9U4e0aytNDeNnuPxIY0xullKwJi+3ef5K7EOzP6D6r1xuByue/b9VkqVmlK2TpDZWkXnYBUsN1ZUd2e9JLhkB16mp5qOCnNZVYh1wEdwql2id2lLGN9NKVDuo0GlJuA7fYEfskuPr0xYazzsJTjEyaFQ75Z9ZKxvvb3HmnS0muDGlQa+SYuEHh6V4BkNPmrqbrCNN+ihRH9wjQW+iazDB9NugAmOqt4fQyyZE7dyCruyzBuPommE4azJLnFrzeZiJ0EHoklwaKtngeA4DTl+14PcoPcQTExuhsWDOVx7iNCNlNlfzCRLKKZZFwPO38t+yvoscCIg+KHr1Y27/wBuqGp4sgxIg+fLyWSA2anh2KyGHXa4QR3/AGQXF8C+m+W/CfT9kPgS6qezYCJcbAfdMeK42TlBtFz0iB4ocYH+CyjhS74iUdTw4Heh6NadBAnVFk7nTyWYURc6OqScRqZXyNCrOJ8SgH3Y8UprElgJMkp4RrScn8D6bpdZMmV5EFJOFkkwdkyqPhVJssrVosqgUDicRdSw2J5rGD2q9tSyDY+6NY2ywDP8Uq5q7zy/T/2nHsVVayrL2BwMA2nfZIGS9wDRLnWjm4vK+o4P2Uy4WkWH+60GfyuJuQ79CuigfDWYPB0InLpyJMjbuKKpYim0HJRMjdzrCNNVmuCY8teKVVpY6bSIY+NrrYU3CSXQNBsNxYSe5NGmAwP4s4d1bCe8sX0iM0fkc4H0MHxK+TUWSAV+kfaHBMr0atBuXNUY5oA1k6l3iF+bgCyQRBBgg7EWI81PyLR48D6DuzrcKWHcA4jmPohqVYd1lGm+HDoVFlEHVeY1Fwiq2Llsjf0O4QlV0aL3h5mc2WNu+R+6Z6BYEUWZWidTr0URU35n+eioL5H+x9F2dJP+hooIpvuimGUuwxlHNt/OSlIZArWxVdNw2w79f1CK4Sbnv80owlfMC8yHOkmeclNuCMkE9ZVqpEmx/ThzCIuQZ8QV89NT919Aw7vE79xXz7HNIqvbp23fUoJaCwyjXygyNeR0UmVmglxdcxY6/RAV3WA/RQpvJ7IAMm1lqGsecMw5rvDRIkySdmtuT52TOlQqXa4h7WyQRrFrOS3hNTJWAa4XEdABzPmVr6xDW5RGU6kfMVKUmmXhBNC4Np1qZpggP2mxBCz9QOY4seIcNfunWL4aHOzCWlvwluhtbMguM0CQxxs7T/3zRA0UZszYVWS400P3VIcdDYojDNMhxmBM8o3lAHwNpcSbTYGD4nEwNjyLjsLKkVCarKbz8QM/76jwQNLFscXOOhNu4Wsp1GvqlpYJebBogO5C6ooUiXtbGmJx1KiACZcdAOfVCYqq+rc2H5Rp480v43wypRdkqNLHgB0Hccwdx1CnR4mGgZtDusoL4ZtnYxpgN3K9fThrQbwrK721C0tcIUsQIgIgI8NbElE4k2lSw1OGKvEGxRQoor1b2VzWdbpbUqEO8USKxJ0vzRaMpIZYd6bioQAlGEbZNHmAAgZjL8O+AS813t0eWt6R8TvOQvpbm+7pl2Ub2PpN+VkuwlMAAN+GB0kG226YVWBzBd3I32AO3RdceExbWosxTBlADx8swefZ5ppwihULWteHggkTlBMDvWfr4YEyDBjuuPur6LsQ3So+ByJ03SroTeYTDsaQbmNojcnwXwD8SuHCjj60CG1IqNA07esHvlfUaGJqNuXG41cdjtB7ln/xW4Z73CU8S34qJh/+jiPo6P8A5LT1WNB7R8lOy9LdVBrpbfZcXFc8lhVMMLpaD0v3hEYGkJk6R5SgqdTskd32+yIqOIaGjfXuCKeAfTqbDF+7wC9eFJpVZdJhSu2OFYNqNYJKEoPDQJKNwhkpOjCXHtDHOHl43lNuFjsjZA+0tA9lw5wfUhGcPdYT4dFZcIPo5Ysj7QtjEPNrwRHcFqs3kgm8KbVxLnVJytYwkD5iZDROwtKF1pkZOpUg7WAGqZ8PoPh1QtAAaYJ1JNreq31CjRYBlpsB5gCfNZ32gxcvce70sof5vbEiqhWg3vWAhobZje0QLidSeavwtduWzyRBgat/ZIRictTUtLiO0PIphWHINk/M2xPeNFRRwZSVfpOrxMh26hWxudwHIOPjshnvA11UOHH+7MQA0kk8kzSFt0Uik6oMxMSbCb+mgT/g7cpc10EQPEOGn1SOpj2QW02xrf7Jzw+oQQXj4otyAG6TyWCLQlr8NNKo4i9MPLQReDqGOHymI70ZTDWjM1sHZ287rR8WrijUplwDqFZop1QBpJ7L+8E6pPxDB+7ecOSf7UgdR+bxEFFeS1ofRKQ8wfFRiGMbWp0armggZ2y4t1gWgBAcbw+GqU3ZKApFgJloLWn/AB1vPNT4PggaWgsbFph/iN1dxipkoOHZfm7MGzhuHeiCe4UfNMFTa0dlogZgYzHbqnlcWHcl+FgOALTJOqOxbiDZVZzB1P4Qh6pV9OzboWu+yyAKa1LtKVKndc4TJRNBsQmMHYcaK+vV7Ucgq6Gy8c2XFAx9fpMtaxvv47K19YRmIgDexvztyU6FGCHaRMgyL38xoqj+XQxcj+ajTxXUk1pNgT6rXfEZItp5QvG1HNJbtO4PO0FXPoQcx5ki3oRGxXXzhu07jVxm55ShRjg+XBxAJNpmRvB6WB8kZiMP76jUoEgh7HNMiSMwgCw2MGVHCtBIAMCQJaAPD1lM8HRygRJMh3dtEjmE1GPzZkLHPYdQS094MFeONjC0Htpwg0cbiBLQC8uaCe0Q/tC3iVnhaVyvC5LC6wd7IhjiZJ00HcP5KHwovH8ARlQCOqVh+nmZVk3Xrqmg5LhcpGhrKq773RmB4gAUvxjhEpdQqk30TxjaElKnRssTFRhFiSLd4uFVgp7+aV8OxwkAnQhMqVGHGDadO9BY6A0N6TdzpyUmENzmfiLfQWCpY0He+pHRDcSqgAhvIFCatAXRnisVDe4JDiWlwadnA+aljcSXZWA3eQPDc+SsxDwczBpYjpaFCqLiTFiQ7plPmIPqF5RxD8gM7K6tTOV/PKfQyu4cAYjQg+B5K8eE/oRhqbXXNz1U8fVFNpGrnAgDw17lXTZldG0hRqjtl1Sx2HTYDms2hn/QLw7BvaMzrnYbrTYKrJAgE78gk4JN3dkf/Y/ZTw3EC4uZRABaJkjXuSTuRkkhvxPCValWkDU7Ac0ltgAAQdN9PVK/xBxT2Y0uGjmsLT0iIPWQUThXuNTtkuDmhzYMW3mExx/CaeJHYAFQCRJ7Lsux5d6SElFr2DKLawz3D+JOzWEGBJmyJx3EC8y4+CprYZ1OzmlrtwRHlzCEqutpK6M6idv6XtguCIxrYhCcPBdUFoCZ4jDzKwp7shazTBV5Kqe9YAK2jZEFgAsoCoAvfegohLqLlENMk815RKsyzosA+vl+tuyItuZ3lXFoHbAI0sDNyLgrly60yQKyodDcwPpfzVh0uTBO1yY79Fy5D4Yv4fRI2knQWt1JJTUuAECRA0GhEnyMyuXILgx8r/GThn9+jiAAMzMv/ZkR6O1XzrEAh2ljfxXq5Rl0p8LqbC0aa3P2VrWE3XLlNjIk2juqsQ8hthJdYLlyCWhvCithyabQRczmNtjoPEjyQAZlELlyotwm80O4RQnNmGvcnmCwl4BJjny5L1cpv/ob+I1pYTeNNVnuN1XNrxFnMA9SV4uTJCEcBJqzyH7I7E0zII1XLlB9Lpg1zmt8rvogmNhrDlgukiIsQYG65cqRWCSehjmPIk38grKNN7+0bAWmxcQNhyXLlNscrNEucco8Sbx+inw7BFlUO8+5cuWCE4WS2g//ADqM8Jlv0TzDzSrMfEgOBLdiNwvFySfRk8KOM8eq4ypVpvpta1gdkFi5pbJnN1jRZs0iuXK6VYiBfwprjUTlzDderkwrAn0zKDxNFy5csYg2iVJtE8ly5ZGk6Lm0ibBU0czCWOvuD0Xq5MgH/9k="/>
          <p:cNvSpPr>
            <a:spLocks noChangeAspect="1" noChangeArrowheads="1"/>
          </p:cNvSpPr>
          <p:nvPr/>
        </p:nvSpPr>
        <p:spPr bwMode="auto">
          <a:xfrm>
            <a:off x="155575" y="-1004888"/>
            <a:ext cx="3810000" cy="21050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118" name="AutoShape 14" descr="data:image/jpeg;base64,/9j/4AAQSkZJRgABAQAAAQABAAD/2wCEAAkGBxQSEhUUEhQUFRQXFBcWGBgVFBQUFxgVFxYXFxcUFBQYHCggGBwlHBQWITEhJSksLi4uFx8zODMsNygtLisBCgoKDg0OGxAQGywlHyQsLCwsLCwsLCwsLCwsLCwsLCwsLCwsLCwsLCwsLCwsLCwsLCwsLCwsLCwsLCwsLCwsLP/AABEIAL0BCwMBIgACEQEDEQH/xAAcAAABBQEBAQAAAAAAAAAAAAAAAQMEBQYHAgj/xAA9EAABAwIEAwYDBgYCAQUAAAABAAIRAyEEBRIxQVFhBhMicYGRMqGxB0JSwdHwFCMzguHxYnIkQ2OSssL/xAAZAQADAQEBAAAAAAAAAAAAAAAAAQIDBAX/xAAnEQACAgICAQMDBQAAAAAAAAAAAQIRAyESMUEiUWEEE3EUMjNSgf/aAAwDAQACEQMRAD8A4ghIhIQqVIhACoSIQAqVeZSykAqWV5lEoAkYTEupuDmmCrzB19R1PcSTxJkrNyrXLXgkAlY5Y6suD2bDL6gHktbkrlkcrpgRxWwysbLhtJmzjo80qmh4AbqeO8pEEatLGuNRj2N4nTWcePw9CtWcP3jX6nlsh+knchzgQHN3jSSq1+ELnCpSc1lVsXc0FrgJhruI+I3HNP0q2J+H+Hoz+LvnaJ56d107luLX+jWfhFRaevK2MspU6NdhGsuqFzabTpOlpOqoTAmOUk7nqpmOdYpvD4XQ91Wq4VKzhEizWt/CwcAoePxzRuQpk4x0nZFzyO5Iq8cFl80qkEwr3H45vNY/OMxF73WUVbL4NGbzepJKqSrGu3UZP+Uw7D8iPou6DSVGMotsipV6IjgvK0MwQkJRKYAlSShAAlSIQAqEiEACEIQAiEqEACEIQAIQhAgQlQgBF6Y2TASJ/BtJMDcwAk2VFWx7D4OTAuVNo5edUAhp4TsVfZNlBFBtUiWuY55g3IGq3Q+A+ygVcQzW18QAHEwZ3BjfksJN2dUYRSHMHjXh4YwS6Y24+63uUhwEOcCRuWi08hKxnZ7DydX3nGB+vouh5dhQ0ALz/qppaR3Ycaq5Euiw/id7gfkn+66u/wDkV6Y1PLg5M24R9iFVoefu79Vje0GDJO5BFxxDunmt89qqc4wAqMPPgtsWRqWxcUcpxVZ7bHfy58V5Z8QgAneSAfraFdZpTa6m5rrVWGWmPiBPiYeX4h/cOSpxXGhrYu1xM8YMeHysD6nmvVVVo4pJ2e6tIOjwgTsQ0NBjeIEFQ8ww2m4EAyC2Z0uG+9xwPqp1Z4c0QIIYZ6GRBnmb+nkpHa104ssbypBw/wDd7tocfdWjOXsZLE3uo6mZgzS4hQ1vHo5J9iJUIVEghCEAIhKhACISoQAiRekkIAVCEIECEIQAIQhACoSIQAKVl+JNN4eN23HQxY+hgqMnMMRqE7GR7hJ9FR7NNhcze2h3BPhHCeYt9Z9VXikS6OqKL5gHwvA3iQ4cJH5hT8HIImB5Az7k/kuaTo74JSo0mQtDXCfutHubn8lrqePptF3tHqFzcUalSo5jDDQRN7/uyvKHZ4CC4T5kk+y4MuOLe2d0Ha6NpgMwbVJ0EEDjPyHPdWNQtDBfxajI4RG6yuBzKnShmks4S5pA9yFeMcXtLhcDdcrjT6NOzxj80FJup20wYIn23jqqat2vpcijMcQXHQ1mo9TA8pVYcrpknW0A8dLgflYrSMIVsKKrOcdSrO1MsTuPzCpK9G/0K1mM7OU3NlvuOfks1jaGk6XiTwK7MM4tVE5s0H2yIyqKd5npzKfwrgK1M1TfV3jpvfcA/JRiW0zOnxcJaSfSdkzVqeFznzJ2H6811I5JEDNa+t5dzcT6KEvdV0leF0JUjjm7YIQhMgEIQgAQhCBghKkQAJEqRACoQhAAhCECBCEIGCVIhAgQhCALKhiA9oY6NTfhdxjlKtsuoOLmiSbjqs3Rd0laLDOYHB1MnTwB3FxExxXPkVHZglZf5PScXl7TYvMg+dlpnMqvALXBpD7tJDAWQfvbgzGyoOz1UCo9v/I+y2OHp6hz815eadTPWxxuBEo4E924VqmvmbHhYA85U3s5S/lOE8YXjH0YaSeSd7LmaR6k/VYTncdD4v3GMPRaC6RfVPH1EjZQq2TUCQ86h4y4N7sgXIJGsHoApxqRWLeau6VE6ZG3yVRyyJlCPky38EZcWzpJsDNhyvf3VLnuXywniFtMUCFnc3Ig9QUQyPlZo0uNGHxzzpZIF9+c/uVT4ynESbkbcrq1qvkREwT7SVS4skTP75BevjPJzsgE3QkQuo4RUiEIECEIQMEqEIECEIQAhSJUIGKUiAl0pAIhCEwBCEqBCJUgXoIA8oSpxtAmDwnfh5dCgBsFWmXPAvMcfNRXYJzdJcPC50fS3tda3tP2cbhXsqUz/JqElrN9JG4niJWc+jXE6kNZPij3jncy32JhdPwDxpHkuU5M4B8O2sCf7gZ95WtqZ6KTILvELQP15LyvqcTlLR7GHJUaZeZ1jYaYkgfFAnzAHGFJ7K4ym6mCDLb7c/8Aa53iu0D3mxgcAPzKmZPgi9zTTrupOqOh4pkGCZgljhBNhJHNJfSvj8lvOvGzUZzj2Nq6Z8RFgN56Kzy/HlghxN+tvJc/xNA0hq1l1UuIdru+1rkbX4QExh8/e0w4yOX6JfpnXpY3mi9SOnYmqCFkc2qWPKT9EmE7QMLYkqBmOKDqbiDaf/zCjHiae0PlrszGI3AOxFiOCfy3srWxWoMcAG3l03uJDesHj0CYImZ8x58l2L7Osuacv1W8RLnHiYcRHlwXrY0zyM7Rwqvlx06mh16rqbQRcho391D7l3igSG/ERsLxuuq5llbXOIb9w1NJ5a58QaNj+qqsP2epwA8Hu2Xaz8Tj96pzP0C25I5TnaF0bEZAHsfoot1RYtAEebjafkOpWCx+BdRdpfE9HA/RNMRGQhCYwSpEqQgQhImAsIhJKNSBihEpEoQAiEIQIF6C8r0kAgQCvTGEmBv1IHzNlp+zuRE/zC6kSIi+sDnAFnH1sgCtyzLXVBqptMgTpePC8f8AB2xPQ+61OU5A2NTQWVD92SQ7mNJt7rUZfRfpix/7C/pEQprMK03ggqHIdFTkeBp99pq02vZaxFgQ0308d4hXnajsscUz+W4M7uXMGnwuDh8Nvhm116o4OHaxxF/37LUBw7sD8TWj0gyVF2VVHz9VYadQg8Df9D7qc3AGq2Q8W4OB24bFTu3mHazHVGsm7WuM/iIvHTb1JVPgcUWlZZE10d+CSepD7Mmr7gUnDkydfo10A+Uq8yTH5dRviH4vWAQQKWmDb8J4X4pqjji2HN9Qp7cdRqxrY13mAYWP3P7RtHU8Df8AHKmRsbm+WOjRSxznwZd4G6jFpDn8+QUduUU6g1inWoUxxfUmo+22kCGj3Whzd9DCVXU6Qb4TDnaGtuOUKgxmaOqGTtwH5olN/tiq+SYYupTlfwIMtpNa55kgbBzp8p5qrxlaYaNuS918SdMcFHw7S6TyVRi7thkmkqQ7lmAdWqMpMjU90CdgNy49AAT6Lsgw4oYcMpyGtaGxzjZxHW5WC7Gdl69SrSr/AAUw4lr5uNBgwOpkehXR81dcj9yuhdHm5ezMswJjxbnfzTf8De4t++CuqDeJCluw4IEfNJEFA7CagWkmI2gR7Ssl2kyynSa94o0y6CYc0tnnBE3hdFrsiNvUKsx1BxaZaPMHU3+5vDzWiZDOAPImwgct15Wn7ZZQ2k7W0aZN2xAB5j9+izC0ECEITECEIQMEiVIgBUIQgAQhCBCr0xpJgAknYC9+i8rXdisI4OLwAOTy2T1DSdvQeqQHnIuyL3kGs1zRE6SIMczyW3wmCYwQ0QBZe8PiQ5waCSTwFvUq6q4RoAEX3PErORSGMPtyUyhQXulhLTspGGprI0FbQhTsGIsd14pbwSvbB4usoTBoou2PZj+NDAwtY9rpDyJOmD4eomFynHYN1NztQhzXFrwdw8GHD39wZX0DA3Pp5rAfaVkUf+Wz4HAMrjlwZW9LA9IVVY4SpnOqdYj5JzDVYd81FLCHEHgnMOPEFlxO5ZHRcdpquqtVPE1ne1v1Kr+829E/mbf5jp/G7f03UN6bWyYzaQsTZXvZbJnYmo2k22o6nu/BTHxO8+A6kKmYIBPMwBxJPALqv2eZFXw1N1SoABUiWkeO3wgcRvsU0jPJLVmuo0G0wKbGhrWtAa0cGtAAVTiTLnec+hH+FMrVpfPKwUGn4nl0creS0ZyI8U4nbh/pKKtzBC91aZuI+SjGhdZ2UK+/3lCxNJ8gzaIgmLH6q0azmm6rZFiCOq0RDMF24wbO5LnNDo2MwY4+S5PUAkwZHDn6rsfbAFtJwgQ62lxi/IHmZ9ZXHarIJEEQTY7joVqiTyQkSlIqECEIQAJEqRAxUIQgQL01qQhPUhZJjG9K0vZs7uqPaxuwJN/7W+XFUICA6CCOB43HspsKOuZLhwGh7SA0ix+8R/x/VaKlcCR5CfmVzvspj3VRD3OgEEv1xMGzAOXCFv8ACVweIjh+qllUWTQXATsE/TE7C3NMUlJ0mNlnItCCA5K90GUoZFz+yiJN+SgZKpmRuvdemyqzRUALSNL2kSHDqOSjMdpTrZdwgc+JVolnIO3GRjC4jQz4HN1Mk8AYLbmSW2vyI6qgwzhrbI236wf0XYs/7NUsQS+tctktPFtogcxcmOZXMM6yKpQc6Wmxja9vrZJm0JJ6PWfY4VXktaGtL3OAHDURIniLBVz7knqT+wkwtF9Rwa1pn2txK6j2C7Puw+t2IpaXlwDTLXEsLZBEfDeQQhW2XOaitFR2GyZ1N7cRiKYM/AHAzSB2qRtJ4zcW6rouIx5s0xbkPr++CMTUYJ0xIsP8qrrOcXAxZUrRzyly2P4l4Ag3XikRpPBVOIw76jjJ8uQjYKdh6WljWu3j5pNjS0PiodyZ9JSteAb7fNAaI5prUoQ2WLqrdM7hVGNAI1MsfOylmSLOiee3uFSY/FmmSRY7PZzHPr5rZGTMl23zIVaehkkuJY4ETBbBMehC55iaAaN5PrIPIrY9rMSJHdtGh0ODifEx43A5AtI85Kx+Jo6r8PlKL3TN44/RyRXuXlO6DN02VqjnaEQhCZIpXlKUiBioCCgIBgFJo0nO+Brnf9Wl30U/s9kbsS7fSwEAmJPk3quyZRgW4TDg0abHvdDWtJiGkw6IBvBJKynNJ0VGDZzrB/Z1jX09ZY1lp0ud4/KACAfVMZl2KxOHE1aTo/E0hzR1MX+S6TjsBWxD2OqhzGgwCDoAn8LAb7C5WpweVinSFOS4NFtUGPWFnybOlY1Fb2cZ7PZaQDLXtE/HpcGncbxtebc1t8oxDBDKc1TsXQIEcOQA5BbTC4cFunpyVfiMrp0YbTY1pMkgQ0RzslyoeSCfRKwQO9voveJBPHZV2FxRYQ18aTYGdj1Ktp/fBUmmjnlFxZEvxRrslJEklNuIPqoooXWfT93UvCPNwVXl0JMPjPFHL/Sa0KrLZ1OXCeF/bb5prEUqdVjmVGteCZh4B25HgU73w0uPQqvxZt5BXZFDOCy6lTOptNoFtJcJ625cFNdiDPi5qJTqQ4tdwNvI3UtrhF79UkMQiSSBfiOfl1UfF4prWT1jrPKE+agbfieCqs3Mm/xkGIBcAbAGOJuAPNKT4lRVnjLnP+9czwVk0za23zVdgjp8O7gBJiwVjSZJj6qbL4vsXR6Lz3Sk91CUmOCaRDZDrPDB4p0zuOB5qg7RAhocCLBwaeBkEj0kXCuMTqIcWDW0iA2/x/hmF4dgQ1zaVRsl0nRUYYtAcRw478fNVypBGNs5LWy6tigXUaVR7fisx3P4Q6IMX481VVcA9rtD2Pa/8Lmlp9iu7U8srUmGnhi2k0OkA6qjW3khrSfCP3ZVNbHVmuIxVLDYgiwLqZFuUu1R7KOVnbDI4t60cgOTVqlmU3Ejl9Dy9VGxnZvFU2l7qLw0bmzo84JXcMuxNCqNDmNoVZ+GWhrr/wDpkAB3lAcvWZ4Hu+o5/P4Sj7ko/g58tTk3VM+dkLoXbDss101KDWteJLmtBAfxkDg76rnq6ITUlaOaUaApEqRWI9Fe8NRL3Bo3JhNqyyBwFWeIadPnYfQuSfQ/J0PJsOymzS3who33N+JW8w1QOxLgAA1oa2ORifzC522u57IpENe7RTB28TjAnoD+avuy+af+ZWovdqe0MJJiXES0kxafhsNlyxvbZ0QdM3OPMFs7X+isad2z0VXX/mkgGzHAGBJmAb+jlNpNIEST0m3uFqoNkSzRWhMK+dllu1HamjQxTGuIJDPEJBghxs7kVsGAMHAC88LcRZca+1M0v4ms6WS6kwjSWmXgRPhJvLYUThVF4svJ9dE/Nu1bMQ8MpRcjb3JtwWuwNeo6mDqmBuRErjHYqowV9VQxA48T1XSqfaBzyG0adSpeBpaA0eZ2A8ypcXF6NlKE43I0dLU61h6qWaTQLmVRUsJinusaIncGo63qGFS8PlNU2rVGgcW0yTP95A+iPV5QJ4ktHlrg+qAzYTqI2HIeaexdHSQ61ok7nfhB33teeSlik1ghgAHIfu5Xiu0PHL8iOKTjoxnPlKxRXlhc27SORBHobwmTjgYBVdQxDqT4OokwIJDWDxfcG0GTYRHqrd2f0Gf1A4GJs3VM2sWgzulCd+SZRoMc1rgHNI1C0dF7wBcbaSLTJBAnkbL07tXhmHSdYJMfA4X5bLxU7T0jU7sB+vkWOHzIWnp7sin1Q9XAYJN3Gw8+QHAfoqXUXlzgS9sWdMBpMeEADc/QJzMMxNRwFHQ5zXaXNuSNVuVrTupIwzadMNYPCDN9yeZXPklctGsVSKzU+k7XvTN3cYIgSelvRaLB4mm5omD1lVtGpPkm6mWAEmm40zuQBLfPTw9Fr+DXHmSVSLetUg6WOHrf5pjGt8BMknj+wqg5XUu7+IM7/wBMR/8AZVOOx1ehJrs1Mv8AzaZMAdYuEVIaljs0nZ6NE7mSZ9U9jMWDWowSHd4BAO/SPn6LC4D7RKWGJaQXsNwRFuisOwmbfx+YOrARTpUzA38TzEnrA+ZSSdBLi/J0rEtIaSN1AwuABaQ8AybypuNqQ2eV03gn+AOPESrrZKk6Mj2gyQBx7sam/eabiOi95PmFJ7WYZ7tLhIZJnVE+DUfvQdjuAr83qD1Kz3anLaeulUgBzKjHWG5mLj1SoJK0UuPb3b3NFxMtPCJt8vzXMe1+XCnV1tADHybcHDf33XUu27arHNe7RpFN3wzs3cuB/wCzeawfauqzuC2WyH+EXn7v5avYpw9Mzne4mLSJZSLqMhV7pVdMxxi/EQZXhAQBosD2ncy7mh5a5jxuLggkWOxIVtjcwOGzNlY+HXGscIfuPKSCsRO61vaTFtxeFp1WB00WspvLhHiDGC3MSd+hUOKRal5Om5jn2Iw+p1DDGuHBry7WGtbYNIPHZoNlKwuFzHENl+KpUJvFCjqIB4a3uP0XDG59iQ3R31TTERqO3JbDJvtRq0aTWOp63NEatUAgbTaxSqSK9Dd0dByDLKbXvp4t5xFVrjL6pc4Fpu2GEwLGPRQftEweE/h9LGU2nUNOkBvG+3RcmzPtLXxGIdW1mm50CGOcBA2HVecJiX94Nb3OJ4kl3Hqs3Fm0JRk6J2W0mvAYxrGw6S4kAnxbFx4Aclvuz+GayHF1gAA6oXST/wAWCIHRc0wriHO03uSQHFv3oF/Va7Ks3YwDWwurTZjH6yNv6lR3wnoCqMpdaOm0sUBtPtAUqlUMSVnMBmrSNR0yBJ8RcReALC5kq5bjQW2Mx5eybM0PVjb1hRq74b529V6DwRuma7hpdNv3E+8KH0V5G61DvKZMCfq0OFncxvZZzHC8SxpaQN4c65kRsbXtFptZaLAY0OAa6A64uWybbi/n7LMZ1iIrkgXDwSNMyAABpt1PrIi644dm8k1omZq8CqCSdUsAnaNIk7fsmU7WhmJ1FwB0nSdzMAHT0hx9eN1T4it3pa8uLnSdQ0lhkdIsDpiQVOZi+8rPZU/ptkucwEAnw6aZI+ITvCvjStiW3Rb5NTEis6QYLZcAwOE/1D5mN+vNLmObNcXadm/ERM6pgBo4yqHH5y6q8sZOiSLCQbkiRFjAT+XZe/SNVmiH8D4iONpBF/dZx72dUsPCFy79i6wtQwC4QeXLp7Kzw0m8f6VPh6gMAc/fqrqhiIBiOX+F1xRwsSpBHCFmsdmo1Foh1IjS9rrm9ip3aLEFrLXts2zr/Vc/xWLdq3vYao3HXkbbLQhbKHtPkhwxZDi6m9stJAH0JXS/sPwsYeq+Luf8hZc0znMe9phriCWmBBMAG5ieC659k9em3A0w1wk/F0dNwUpeC8fbNdm7vDHMge5TlZ0NATDsQ19VreUu9v8AKXMH2J5C3mpZsvCIuAxDZe6ZOotAFz4d4Hms92vzN7dGmm+TVY2S3UBJ3dFh68YVnmGENHD6sOP5jQSQD8YPxjqT9VzjMftEfVqxWDv5capDWz3ZkAggmSYCmKl0LI6Lb7XMz7uhQYARVe8uMWDqbR4ieQJ026LkmMxrqhlx4z6yTJ9ypnaLPauMrurVT4nWABMNbwa0cBCqyV1JJHK2CRCExCpEqRAHsKThKzWmHF/dmdQYYvB0mDYwVECEqAm08AHAltWn0BdpceQ8QA+aiindeUoeUASqZDBzKY786tSaJQkoj5D1KuRsd1Lp42HEjjuJ39eB6qvShDQ06NNlecGQ0mG6tR9BA9AC6OplbLL871Ohu3Ll0XOadHSabZ+OCT0J2hdG7M5c2Gu4kun3hZyVjTNTl4cW33F7qXimtewxxlp8jsfp7oNOHCPwqBmGKcxtMj7z9BHNryQf1UvSHHbMy/vKTwZJaRzkNmzRqIgbASpuGb3ju8AaGyZJcLGR87AKXhsOKlFwdcM1EXIuOcHZNPpy1rGhrYcabjpB1AOkOA4G0bndcMJW/k9DM1KPyVudeOqXQ8SA6Wv0hkNgl3oZ5W9VIxOHc9rAwiBYtuHhoMDXq+7DI81dNYzu3F1NjrgcWy2JAMG8AwmH0+6qtLNIDqYMAHcTNyTIItH7N+xjCbi7RGyzACkSQBLDJmJBAjTIsQLpa+ZOe3S34nEz0A49OSnYQzTBP3mkn6KqymkO8b1n2bMAe6xg3yNcjcrkxypUNO3AANnmYuUYfP8ARY7EXHVT8fQD+n+gsbnDIm+y70qZxN2WPaHPw6wAEcR15rIZhmgLHNF5HHn/AIUfGVSeKp8TUMrVKyOjxVqyZT2DxtSkdVN7mHm0kf7URCuhJ7Nl2W7eVsLVe+rqrawBJd4hE7cIutNi/tH/AIiGUmkEeJ2uBYcBzvC5PqXoO4hS4IuOWSOqYv7R2CkW31REAHfquYYvFmo573fE90n9B8vZMOckVRjRM8jkCRKhUQIhCEAf/9k="/>
          <p:cNvSpPr>
            <a:spLocks noChangeAspect="1" noChangeArrowheads="1"/>
          </p:cNvSpPr>
          <p:nvPr/>
        </p:nvSpPr>
        <p:spPr bwMode="auto">
          <a:xfrm>
            <a:off x="155575" y="-1462088"/>
            <a:ext cx="4314825" cy="3048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7120" name="Picture 16" descr="http://timenewsfeed.files.wordpress.com/2011/08/burger-king1.jpg?w=360&amp;h=240&amp;crop=1"/>
          <p:cNvPicPr>
            <a:picLocks noChangeAspect="1" noChangeArrowheads="1"/>
          </p:cNvPicPr>
          <p:nvPr/>
        </p:nvPicPr>
        <p:blipFill>
          <a:blip r:embed="rId5" cstate="print"/>
          <a:srcRect/>
          <a:stretch>
            <a:fillRect/>
          </a:stretch>
        </p:blipFill>
        <p:spPr bwMode="auto">
          <a:xfrm>
            <a:off x="0" y="0"/>
            <a:ext cx="5029200" cy="35052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6082" name="Picture 2" descr="http://karenswhimsy.com/public-domain-images/medieval-knights/images/medieval-knights-2.jpg"/>
          <p:cNvPicPr>
            <a:picLocks noChangeAspect="1" noChangeArrowheads="1"/>
          </p:cNvPicPr>
          <p:nvPr/>
        </p:nvPicPr>
        <p:blipFill>
          <a:blip r:embed="rId2" cstate="print"/>
          <a:srcRect/>
          <a:stretch>
            <a:fillRect/>
          </a:stretch>
        </p:blipFill>
        <p:spPr bwMode="auto">
          <a:xfrm>
            <a:off x="0" y="0"/>
            <a:ext cx="9144000" cy="6867187"/>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None/>
            </a:pPr>
            <a:endParaRPr lang="en-US" dirty="0" smtClean="0"/>
          </a:p>
        </p:txBody>
      </p:sp>
      <p:pic>
        <p:nvPicPr>
          <p:cNvPr id="1026" name="Picture 2" descr="http://3.bp.blogspot.com/_GkGbli-cAog/S_NGjV245FI/AAAAAAAAAD0/5Oddtsea9dk/S660/Feudal.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5" name="Title 4"/>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763000" cy="4572000"/>
          </a:xfrm>
        </p:spPr>
        <p:txBody>
          <a:bodyPr/>
          <a:lstStyle/>
          <a:p>
            <a:pPr lvl="1">
              <a:buNone/>
            </a:pPr>
            <a:r>
              <a:rPr lang="en-US" sz="3200" dirty="0" smtClean="0"/>
              <a:t>A. Almost </a:t>
            </a:r>
            <a:r>
              <a:rPr lang="en-US" sz="3200" dirty="0"/>
              <a:t>every European was Catholic</a:t>
            </a:r>
            <a:endParaRPr lang="en-US" dirty="0"/>
          </a:p>
          <a:p>
            <a:pPr lvl="1">
              <a:buNone/>
            </a:pPr>
            <a:r>
              <a:rPr lang="en-US" sz="3200" b="1" u="sng" dirty="0" smtClean="0"/>
              <a:t>B. Pope</a:t>
            </a:r>
            <a:r>
              <a:rPr lang="en-US" sz="3200" dirty="0" smtClean="0"/>
              <a:t> </a:t>
            </a:r>
            <a:r>
              <a:rPr lang="en-US" sz="3200" dirty="0"/>
              <a:t>(the religious and political leader of Catholic Church) oversaw all kings</a:t>
            </a:r>
            <a:endParaRPr lang="en-US" dirty="0"/>
          </a:p>
          <a:p>
            <a:endParaRPr lang="en-US" dirty="0"/>
          </a:p>
        </p:txBody>
      </p:sp>
      <p:sp>
        <p:nvSpPr>
          <p:cNvPr id="2" name="Title 1"/>
          <p:cNvSpPr>
            <a:spLocks noGrp="1"/>
          </p:cNvSpPr>
          <p:nvPr>
            <p:ph type="title"/>
          </p:nvPr>
        </p:nvSpPr>
        <p:spPr>
          <a:xfrm>
            <a:off x="533400" y="152400"/>
            <a:ext cx="8153400" cy="762000"/>
          </a:xfrm>
        </p:spPr>
        <p:txBody>
          <a:bodyPr/>
          <a:lstStyle/>
          <a:p>
            <a:pPr algn="ctr"/>
            <a:r>
              <a:rPr lang="en-US" dirty="0" smtClean="0"/>
              <a:t>IV. Middle Ages Religion</a:t>
            </a:r>
            <a:endParaRPr lang="en-US" dirty="0"/>
          </a:p>
        </p:txBody>
      </p:sp>
      <p:pic>
        <p:nvPicPr>
          <p:cNvPr id="9218" name="Picture 2" descr="File:CouncilofClermont.jpg">
            <a:hlinkClick r:id="rId2"/>
          </p:cNvPr>
          <p:cNvPicPr>
            <a:picLocks noChangeAspect="1" noChangeArrowheads="1"/>
          </p:cNvPicPr>
          <p:nvPr/>
        </p:nvPicPr>
        <p:blipFill>
          <a:blip r:embed="rId3" cstate="print"/>
          <a:srcRect/>
          <a:stretch>
            <a:fillRect/>
          </a:stretch>
        </p:blipFill>
        <p:spPr bwMode="auto">
          <a:xfrm>
            <a:off x="685800" y="2551043"/>
            <a:ext cx="3810000" cy="4306957"/>
          </a:xfrm>
          <a:prstGeom prst="rect">
            <a:avLst/>
          </a:prstGeom>
          <a:noFill/>
        </p:spPr>
      </p:pic>
      <p:pic>
        <p:nvPicPr>
          <p:cNvPr id="9220" name="Picture 4" descr="Pope Leo IX"/>
          <p:cNvPicPr>
            <a:picLocks noChangeAspect="1" noChangeArrowheads="1"/>
          </p:cNvPicPr>
          <p:nvPr/>
        </p:nvPicPr>
        <p:blipFill>
          <a:blip r:embed="rId4" cstate="print"/>
          <a:srcRect/>
          <a:stretch>
            <a:fillRect/>
          </a:stretch>
        </p:blipFill>
        <p:spPr bwMode="auto">
          <a:xfrm>
            <a:off x="4953000" y="2667000"/>
            <a:ext cx="3429000" cy="4191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572000"/>
          </a:xfrm>
        </p:spPr>
        <p:txBody>
          <a:bodyPr/>
          <a:lstStyle/>
          <a:p>
            <a:r>
              <a:rPr lang="en-US" sz="3600" dirty="0" smtClean="0"/>
              <a:t>Who is at the top of the pyramid?</a:t>
            </a:r>
          </a:p>
          <a:p>
            <a:endParaRPr lang="en-US" sz="3600" dirty="0" smtClean="0"/>
          </a:p>
          <a:p>
            <a:r>
              <a:rPr lang="en-US" sz="3600" dirty="0" smtClean="0"/>
              <a:t>Describe the relationship between the Lords and the rest of the pyramid.</a:t>
            </a:r>
          </a:p>
          <a:p>
            <a:endParaRPr lang="en-US" sz="3600" dirty="0" smtClean="0"/>
          </a:p>
          <a:p>
            <a:r>
              <a:rPr lang="en-US" sz="3600" dirty="0" smtClean="0"/>
              <a:t>Who does all of the work during the Middle Ages?</a:t>
            </a:r>
          </a:p>
          <a:p>
            <a:endParaRPr lang="en-US" dirty="0" smtClean="0"/>
          </a:p>
        </p:txBody>
      </p:sp>
      <p:sp>
        <p:nvSpPr>
          <p:cNvPr id="3" name="Title 2"/>
          <p:cNvSpPr>
            <a:spLocks noGrp="1"/>
          </p:cNvSpPr>
          <p:nvPr>
            <p:ph type="title"/>
          </p:nvPr>
        </p:nvSpPr>
        <p:spPr/>
        <p:txBody>
          <a:bodyPr/>
          <a:lstStyle/>
          <a:p>
            <a:pPr algn="ctr"/>
            <a:r>
              <a:rPr smtClean="0"/>
              <a:t>Review of the Feudal Pyramid!</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66562" name="Picture 2"/>
          <p:cNvPicPr>
            <a:picLocks noChangeAspect="1" noChangeArrowheads="1"/>
          </p:cNvPicPr>
          <p:nvPr/>
        </p:nvPicPr>
        <p:blipFill>
          <a:blip r:embed="rId2" cstate="print"/>
          <a:srcRect l="4000" t="10000" r="30667" b="8333"/>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67000"/>
            <a:ext cx="8229600" cy="3429000"/>
          </a:xfrm>
        </p:spPr>
        <p:txBody>
          <a:bodyPr>
            <a:normAutofit/>
          </a:bodyPr>
          <a:lstStyle/>
          <a:p>
            <a:pPr algn="ctr">
              <a:buNone/>
            </a:pPr>
            <a:r>
              <a:rPr lang="en-US" sz="6000" dirty="0" smtClean="0"/>
              <a:t>I need 13 volunteers!</a:t>
            </a:r>
            <a:endParaRPr lang="en-US" sz="6000" dirty="0"/>
          </a:p>
        </p:txBody>
      </p:sp>
      <p:sp>
        <p:nvSpPr>
          <p:cNvPr id="3" name="Title 2"/>
          <p:cNvSpPr>
            <a:spLocks noGrp="1"/>
          </p:cNvSpPr>
          <p:nvPr>
            <p:ph type="title"/>
          </p:nvPr>
        </p:nvSpPr>
        <p:spPr/>
        <p:txBody>
          <a:bodyPr>
            <a:normAutofit/>
          </a:bodyPr>
          <a:lstStyle/>
          <a:p>
            <a:pPr algn="ctr"/>
            <a:r>
              <a:rPr lang="en-US" sz="6000" dirty="0" smtClean="0"/>
              <a:t>FEUDAL GAME!!!!</a:t>
            </a:r>
            <a:endParaRPr lang="en-US" sz="6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9601200" cy="4221163"/>
          </a:xfrm>
        </p:spPr>
        <p:txBody>
          <a:bodyPr/>
          <a:lstStyle/>
          <a:p>
            <a:pPr lvl="1" algn="ctr">
              <a:buNone/>
            </a:pPr>
            <a:r>
              <a:rPr lang="en-US" dirty="0" smtClean="0"/>
              <a:t>C</a:t>
            </a:r>
            <a:r>
              <a:rPr lang="en-US" sz="3200" dirty="0" smtClean="0"/>
              <a:t>. Pope Urban II called for </a:t>
            </a:r>
            <a:r>
              <a:rPr lang="en-US" sz="3200" b="1" u="sng" dirty="0" smtClean="0"/>
              <a:t>Crusades</a:t>
            </a:r>
            <a:r>
              <a:rPr lang="en-US" sz="3200" dirty="0" smtClean="0"/>
              <a:t> against Muslims in the Holy Land </a:t>
            </a:r>
          </a:p>
          <a:p>
            <a:pPr lvl="1">
              <a:buNone/>
            </a:pPr>
            <a:endParaRPr lang="en-US" sz="1800" dirty="0" smtClean="0"/>
          </a:p>
          <a:p>
            <a:pPr lvl="2">
              <a:buNone/>
            </a:pPr>
            <a:r>
              <a:rPr lang="en-US" sz="2800" dirty="0" smtClean="0"/>
              <a:t>1. Christians ruled Jerusalem for 100 years before being defeated</a:t>
            </a:r>
          </a:p>
          <a:p>
            <a:pPr lvl="2">
              <a:buNone/>
            </a:pPr>
            <a:r>
              <a:rPr lang="en-US" sz="2800" dirty="0" smtClean="0"/>
              <a:t>2.  Exposed to Muslims’ learning, advancements, goods</a:t>
            </a:r>
          </a:p>
          <a:p>
            <a:pPr>
              <a:buNone/>
            </a:pPr>
            <a:endParaRPr lang="en-US" dirty="0"/>
          </a:p>
        </p:txBody>
      </p:sp>
      <p:pic>
        <p:nvPicPr>
          <p:cNvPr id="8196" name="Picture 4" descr="File:Counquest of Jeusalem (1099).jpg">
            <a:hlinkClick r:id="rId2"/>
          </p:cNvPr>
          <p:cNvPicPr>
            <a:picLocks noChangeAspect="1" noChangeArrowheads="1"/>
          </p:cNvPicPr>
          <p:nvPr/>
        </p:nvPicPr>
        <p:blipFill>
          <a:blip r:embed="rId3" cstate="print"/>
          <a:srcRect/>
          <a:stretch>
            <a:fillRect/>
          </a:stretch>
        </p:blipFill>
        <p:spPr bwMode="auto">
          <a:xfrm>
            <a:off x="-1" y="2971800"/>
            <a:ext cx="6498933" cy="3886200"/>
          </a:xfrm>
          <a:prstGeom prst="rect">
            <a:avLst/>
          </a:prstGeom>
          <a:noFill/>
        </p:spPr>
      </p:pic>
      <p:pic>
        <p:nvPicPr>
          <p:cNvPr id="8198" name="Picture 6" descr="http://www.thefancarpet.com/uploaded_assets/images/gallery/725/Robin_Hood_Prince_of_Thieves_8477_Medium.jpg"/>
          <p:cNvPicPr>
            <a:picLocks noChangeAspect="1" noChangeArrowheads="1"/>
          </p:cNvPicPr>
          <p:nvPr/>
        </p:nvPicPr>
        <p:blipFill>
          <a:blip r:embed="rId4" cstate="print"/>
          <a:srcRect/>
          <a:stretch>
            <a:fillRect/>
          </a:stretch>
        </p:blipFill>
        <p:spPr bwMode="auto">
          <a:xfrm>
            <a:off x="6477000" y="2971800"/>
            <a:ext cx="2667000" cy="38862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6200"/>
            <a:ext cx="9144000" cy="4572000"/>
          </a:xfrm>
        </p:spPr>
        <p:txBody>
          <a:bodyPr/>
          <a:lstStyle/>
          <a:p>
            <a:pPr marL="274320" lvl="2" indent="-274320">
              <a:spcBef>
                <a:spcPts val="600"/>
              </a:spcBef>
              <a:buClr>
                <a:schemeClr val="accent2"/>
              </a:buClr>
              <a:buNone/>
            </a:pPr>
            <a:r>
              <a:rPr lang="en-US" sz="3600" dirty="0" smtClean="0"/>
              <a:t>3</a:t>
            </a:r>
            <a:r>
              <a:rPr lang="en-US" sz="3500" dirty="0" smtClean="0"/>
              <a:t>. Muslim kingdoms were more affected by the rise of the Mongols and the Turks afterward</a:t>
            </a:r>
          </a:p>
          <a:p>
            <a:pPr>
              <a:buNone/>
            </a:pPr>
            <a:endParaRPr lang="en-US" dirty="0"/>
          </a:p>
        </p:txBody>
      </p:sp>
      <p:pic>
        <p:nvPicPr>
          <p:cNvPr id="74754" name="Picture 2" descr="http://bearveracity.files.wordpress.com/2012/12/mongols-02.jpg"/>
          <p:cNvPicPr>
            <a:picLocks noChangeAspect="1" noChangeArrowheads="1"/>
          </p:cNvPicPr>
          <p:nvPr/>
        </p:nvPicPr>
        <p:blipFill>
          <a:blip r:embed="rId2" cstate="print"/>
          <a:srcRect/>
          <a:stretch>
            <a:fillRect/>
          </a:stretch>
        </p:blipFill>
        <p:spPr bwMode="auto">
          <a:xfrm>
            <a:off x="0" y="1295400"/>
            <a:ext cx="6629400" cy="5562600"/>
          </a:xfrm>
          <a:prstGeom prst="rect">
            <a:avLst/>
          </a:prstGeom>
          <a:noFill/>
        </p:spPr>
      </p:pic>
      <p:pic>
        <p:nvPicPr>
          <p:cNvPr id="5" name="Picture 2" descr="http://upload.wikimedia.org/wikipedia/commons/3/35/YuanEmperorAlbumGenghisPortrait.jpg"/>
          <p:cNvPicPr>
            <a:picLocks noChangeAspect="1" noChangeArrowheads="1"/>
          </p:cNvPicPr>
          <p:nvPr/>
        </p:nvPicPr>
        <p:blipFill>
          <a:blip r:embed="rId3" cstate="print"/>
          <a:srcRect/>
          <a:stretch>
            <a:fillRect/>
          </a:stretch>
        </p:blipFill>
        <p:spPr bwMode="auto">
          <a:xfrm>
            <a:off x="5337600" y="1295400"/>
            <a:ext cx="3806400" cy="55626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31746" name="Picture 2" descr="http://www.wall-maps.com/classroom/history/World-History/w37_Crusades.gif"/>
          <p:cNvPicPr>
            <a:picLocks noChangeAspect="1" noChangeArrowheads="1"/>
          </p:cNvPicPr>
          <p:nvPr/>
        </p:nvPicPr>
        <p:blipFill>
          <a:blip r:embed="rId2" cstate="print"/>
          <a:srcRect/>
          <a:stretch>
            <a:fillRect/>
          </a:stretch>
        </p:blipFill>
        <p:spPr bwMode="auto">
          <a:xfrm>
            <a:off x="0" y="-1"/>
            <a:ext cx="9144000" cy="6925801"/>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0" y="1752600"/>
            <a:ext cx="8229600" cy="4572000"/>
          </a:xfrm>
        </p:spPr>
        <p:txBody>
          <a:bodyPr/>
          <a:lstStyle/>
          <a:p>
            <a:pPr marL="514350" indent="-514350">
              <a:buAutoNum type="arabicPeriod"/>
            </a:pPr>
            <a:r>
              <a:rPr lang="en-US" dirty="0" smtClean="0"/>
              <a:t>Read the articles on the sheet that you picked up at the beginning of the period.</a:t>
            </a:r>
          </a:p>
          <a:p>
            <a:pPr marL="514350" indent="-514350">
              <a:buAutoNum type="arabicPeriod"/>
            </a:pPr>
            <a:endParaRPr lang="en-US" dirty="0" smtClean="0"/>
          </a:p>
          <a:p>
            <a:pPr marL="514350" indent="-514350">
              <a:buAutoNum type="arabicPeriod"/>
            </a:pPr>
            <a:r>
              <a:rPr lang="en-US" dirty="0" smtClean="0"/>
              <a:t>Answer the questions in at least one complete sentence ON THE SHEET!</a:t>
            </a:r>
          </a:p>
          <a:p>
            <a:pPr marL="514350" indent="-514350">
              <a:buAutoNum type="arabicPeriod"/>
            </a:pPr>
            <a:endParaRPr lang="en-US" dirty="0"/>
          </a:p>
          <a:p>
            <a:pPr marL="514350" indent="-514350">
              <a:buAutoNum type="arabicPeriod"/>
            </a:pPr>
            <a:r>
              <a:rPr lang="en-US" dirty="0" smtClean="0"/>
              <a:t>When finished, glue the sheet into your notebook and title the page “Crusade Sources”.</a:t>
            </a:r>
            <a:endParaRPr lang="en-US" dirty="0"/>
          </a:p>
        </p:txBody>
      </p:sp>
      <p:sp>
        <p:nvSpPr>
          <p:cNvPr id="3" name="Title 2"/>
          <p:cNvSpPr>
            <a:spLocks noGrp="1"/>
          </p:cNvSpPr>
          <p:nvPr>
            <p:ph type="title"/>
          </p:nvPr>
        </p:nvSpPr>
        <p:spPr/>
        <p:txBody>
          <a:bodyPr>
            <a:normAutofit/>
          </a:bodyPr>
          <a:lstStyle/>
          <a:p>
            <a:pPr algn="ctr"/>
            <a:r>
              <a:rPr lang="en-US" sz="4400" b="1" dirty="0" smtClean="0"/>
              <a:t>The Crusades…as an argument?</a:t>
            </a:r>
            <a:endParaRPr lang="en-US" sz="4400" b="1" dirty="0"/>
          </a:p>
        </p:txBody>
      </p:sp>
    </p:spTree>
    <p:extLst>
      <p:ext uri="{BB962C8B-B14F-4D97-AF65-F5344CB8AC3E}">
        <p14:creationId xmlns:p14="http://schemas.microsoft.com/office/powerpoint/2010/main" val="23066189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572000"/>
          </a:xfrm>
        </p:spPr>
        <p:txBody>
          <a:bodyPr/>
          <a:lstStyle/>
          <a:p>
            <a:pPr marL="514350" indent="-514350">
              <a:buAutoNum type="arabicPeriod"/>
            </a:pPr>
            <a:r>
              <a:rPr lang="en-US" dirty="0" smtClean="0"/>
              <a:t>Get out something to write with.</a:t>
            </a:r>
          </a:p>
          <a:p>
            <a:pPr marL="514350" indent="-514350">
              <a:buAutoNum type="arabicPeriod"/>
            </a:pPr>
            <a:endParaRPr lang="en-US" dirty="0" smtClean="0"/>
          </a:p>
          <a:p>
            <a:pPr marL="514350" indent="-514350">
              <a:buAutoNum type="arabicPeriod"/>
            </a:pPr>
            <a:endParaRPr lang="en-US" dirty="0" smtClean="0"/>
          </a:p>
          <a:p>
            <a:pPr marL="514350" indent="-514350">
              <a:buAutoNum type="arabicPeriod"/>
            </a:pPr>
            <a:r>
              <a:rPr lang="en-US" dirty="0" smtClean="0"/>
              <a:t>Get ready for your quiz.</a:t>
            </a:r>
          </a:p>
          <a:p>
            <a:pPr marL="514350" indent="-514350">
              <a:buAutoNum type="arabicPeriod"/>
            </a:pPr>
            <a:endParaRPr lang="en-US" dirty="0" smtClean="0"/>
          </a:p>
          <a:p>
            <a:pPr marL="514350" indent="-514350">
              <a:buAutoNum type="arabicPeriod"/>
            </a:pPr>
            <a:endParaRPr lang="en-US" dirty="0" smtClean="0"/>
          </a:p>
          <a:p>
            <a:pPr marL="514350" indent="-514350">
              <a:buAutoNum type="arabicPeriod"/>
            </a:pPr>
            <a:r>
              <a:rPr lang="en-US" dirty="0" smtClean="0"/>
              <a:t>Are you ready kids?</a:t>
            </a:r>
            <a:endParaRPr lang="en-US" dirty="0"/>
          </a:p>
        </p:txBody>
      </p:sp>
      <p:sp>
        <p:nvSpPr>
          <p:cNvPr id="3" name="Title 2"/>
          <p:cNvSpPr>
            <a:spLocks noGrp="1"/>
          </p:cNvSpPr>
          <p:nvPr>
            <p:ph type="title"/>
          </p:nvPr>
        </p:nvSpPr>
        <p:spPr>
          <a:xfrm>
            <a:off x="381000" y="381000"/>
            <a:ext cx="8229600" cy="1219200"/>
          </a:xfrm>
        </p:spPr>
        <p:txBody>
          <a:bodyPr>
            <a:normAutofit/>
          </a:bodyPr>
          <a:lstStyle/>
          <a:p>
            <a:pPr algn="ctr"/>
            <a:r>
              <a:rPr lang="en-US" sz="7200" b="1" dirty="0" smtClean="0"/>
              <a:t>QUIZ!!!</a:t>
            </a:r>
            <a:endParaRPr lang="en-US" sz="72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572000"/>
          </a:xfrm>
        </p:spPr>
        <p:txBody>
          <a:bodyPr/>
          <a:lstStyle/>
          <a:p>
            <a:pPr marL="0" indent="0" algn="ctr">
              <a:buNone/>
            </a:pPr>
            <a:r>
              <a:rPr lang="en-US" dirty="0" smtClean="0"/>
              <a:t>1</a:t>
            </a:r>
            <a:r>
              <a:rPr lang="en-US" sz="3600" dirty="0" smtClean="0"/>
              <a:t>. Using a notecard from the front of the room, write down any questions or concerns that you have from last week! – We will talk about some of these in class, and if I don’t get to them today…I promise I will address all of your concerns by the end of the week!</a:t>
            </a:r>
            <a:endParaRPr lang="en-US" sz="3600" dirty="0"/>
          </a:p>
        </p:txBody>
      </p:sp>
      <p:sp>
        <p:nvSpPr>
          <p:cNvPr id="3" name="Title 2"/>
          <p:cNvSpPr>
            <a:spLocks noGrp="1"/>
          </p:cNvSpPr>
          <p:nvPr>
            <p:ph type="title"/>
          </p:nvPr>
        </p:nvSpPr>
        <p:spPr>
          <a:xfrm>
            <a:off x="457200" y="381000"/>
            <a:ext cx="8229600" cy="1219200"/>
          </a:xfrm>
        </p:spPr>
        <p:txBody>
          <a:bodyPr>
            <a:normAutofit/>
          </a:bodyPr>
          <a:lstStyle/>
          <a:p>
            <a:pPr algn="ctr"/>
            <a:r>
              <a:rPr lang="en-US" sz="6600" b="1" dirty="0" smtClean="0"/>
              <a:t>Warm-Up</a:t>
            </a:r>
            <a:endParaRPr lang="en-US" sz="6600" b="1" dirty="0"/>
          </a:p>
        </p:txBody>
      </p:sp>
    </p:spTree>
    <p:extLst>
      <p:ext uri="{BB962C8B-B14F-4D97-AF65-F5344CB8AC3E}">
        <p14:creationId xmlns:p14="http://schemas.microsoft.com/office/powerpoint/2010/main" val="961761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3" y="23813"/>
            <a:ext cx="9205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Content Placeholder 1"/>
          <p:cNvSpPr>
            <a:spLocks noGrp="1"/>
          </p:cNvSpPr>
          <p:nvPr>
            <p:ph idx="1"/>
          </p:nvPr>
        </p:nvSpPr>
        <p:spPr>
          <a:xfrm>
            <a:off x="0" y="2667000"/>
            <a:ext cx="5257800" cy="4191000"/>
          </a:xfrm>
          <a:solidFill>
            <a:srgbClr val="595959">
              <a:alpha val="78824"/>
            </a:srgbClr>
          </a:solidFill>
        </p:spPr>
        <p:txBody>
          <a:bodyPr/>
          <a:lstStyle/>
          <a:p>
            <a:pPr marL="0" indent="0" algn="ctr" eaLnBrk="1" hangingPunct="1">
              <a:lnSpc>
                <a:spcPct val="200000"/>
              </a:lnSpc>
              <a:buFont typeface="Wingdings 2" panose="05020102010507070707" pitchFamily="18" charset="2"/>
              <a:buNone/>
            </a:pPr>
            <a:r>
              <a:rPr lang="en-US" dirty="0" smtClean="0">
                <a:ea typeface="ＭＳ Ｐゴシック" panose="020B0600070205080204" pitchFamily="34" charset="-128"/>
              </a:rPr>
              <a:t>Look at the famous nursery rhyme.</a:t>
            </a:r>
          </a:p>
          <a:p>
            <a:pPr marL="0" indent="0" algn="ctr" eaLnBrk="1" hangingPunct="1">
              <a:lnSpc>
                <a:spcPct val="200000"/>
              </a:lnSpc>
              <a:buFont typeface="Wingdings 2" panose="05020102010507070707" pitchFamily="18" charset="2"/>
              <a:buNone/>
            </a:pPr>
            <a:r>
              <a:rPr lang="en-US" dirty="0" smtClean="0">
                <a:ea typeface="ＭＳ Ｐゴシック" panose="020B0600070205080204" pitchFamily="34" charset="-128"/>
              </a:rPr>
              <a:t>Number your paper #1-#4 and do your best to explain the </a:t>
            </a:r>
          </a:p>
          <a:p>
            <a:pPr marL="0" indent="0" algn="ctr" eaLnBrk="1" hangingPunct="1">
              <a:lnSpc>
                <a:spcPct val="200000"/>
              </a:lnSpc>
              <a:buFont typeface="Wingdings 2" panose="05020102010507070707" pitchFamily="18" charset="2"/>
              <a:buNone/>
            </a:pPr>
            <a:r>
              <a:rPr lang="en-US" dirty="0" smtClean="0">
                <a:ea typeface="ＭＳ Ｐゴシック" panose="020B0600070205080204" pitchFamily="34" charset="-128"/>
              </a:rPr>
              <a:t>meaning of each line. </a:t>
            </a:r>
          </a:p>
        </p:txBody>
      </p:sp>
      <p:sp>
        <p:nvSpPr>
          <p:cNvPr id="3" name="Title 2"/>
          <p:cNvSpPr>
            <a:spLocks noGrp="1"/>
          </p:cNvSpPr>
          <p:nvPr>
            <p:ph type="title"/>
          </p:nvPr>
        </p:nvSpPr>
        <p:spPr>
          <a:xfrm>
            <a:off x="609600" y="533400"/>
            <a:ext cx="3048000" cy="685800"/>
          </a:xfrm>
          <a:solidFill>
            <a:schemeClr val="bg1">
              <a:lumMod val="65000"/>
              <a:lumOff val="35000"/>
              <a:alpha val="79000"/>
            </a:schemeClr>
          </a:solidFill>
        </p:spPr>
        <p:txBody>
          <a:bodyPr>
            <a:normAutofit fontScale="90000"/>
          </a:bodyPr>
          <a:lstStyle/>
          <a:p>
            <a:pPr algn="ctr" eaLnBrk="1" fontAlgn="auto" hangingPunct="1">
              <a:spcAft>
                <a:spcPts val="0"/>
              </a:spcAft>
              <a:defRPr/>
            </a:pPr>
            <a:r>
              <a:rPr b="1" smtClean="0">
                <a:ea typeface="+mj-ea"/>
              </a:rPr>
              <a:t>Warm – Up</a:t>
            </a:r>
            <a:endParaRPr b="1">
              <a:ea typeface="+mj-ea"/>
            </a:endParaRPr>
          </a:p>
        </p:txBody>
      </p:sp>
      <p:sp>
        <p:nvSpPr>
          <p:cNvPr id="12293" name="Rectangle 3"/>
          <p:cNvSpPr>
            <a:spLocks noChangeArrowheads="1"/>
          </p:cNvSpPr>
          <p:nvPr/>
        </p:nvSpPr>
        <p:spPr bwMode="auto">
          <a:xfrm>
            <a:off x="4541838" y="20638"/>
            <a:ext cx="4572000" cy="2986087"/>
          </a:xfrm>
          <a:prstGeom prst="rect">
            <a:avLst/>
          </a:prstGeom>
          <a:solidFill>
            <a:srgbClr val="595959">
              <a:alpha val="8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anose="02030602050306030303" pitchFamily="18" charset="0"/>
                <a:ea typeface="ＭＳ Ｐゴシック" panose="020B0600070205080204" pitchFamily="34" charset="-128"/>
              </a:defRPr>
            </a:lvl1pPr>
            <a:lvl2pPr marL="742950" indent="-285750" eaLnBrk="0" hangingPunct="0">
              <a:defRPr>
                <a:solidFill>
                  <a:schemeClr val="tx1"/>
                </a:solidFill>
                <a:latin typeface="Constantia" panose="02030602050306030303" pitchFamily="18" charset="0"/>
                <a:ea typeface="ＭＳ Ｐゴシック" panose="020B0600070205080204" pitchFamily="34" charset="-128"/>
              </a:defRPr>
            </a:lvl2pPr>
            <a:lvl3pPr marL="1143000" indent="-228600" eaLnBrk="0" hangingPunct="0">
              <a:defRPr>
                <a:solidFill>
                  <a:schemeClr val="tx1"/>
                </a:solidFill>
                <a:latin typeface="Constantia" panose="02030602050306030303" pitchFamily="18" charset="0"/>
                <a:ea typeface="ＭＳ Ｐゴシック" panose="020B0600070205080204" pitchFamily="34" charset="-128"/>
              </a:defRPr>
            </a:lvl3pPr>
            <a:lvl4pPr marL="1600200" indent="-228600" eaLnBrk="0" hangingPunct="0">
              <a:defRPr>
                <a:solidFill>
                  <a:schemeClr val="tx1"/>
                </a:solidFill>
                <a:latin typeface="Constantia" panose="02030602050306030303" pitchFamily="18" charset="0"/>
                <a:ea typeface="ＭＳ Ｐゴシック" panose="020B0600070205080204" pitchFamily="34" charset="-128"/>
              </a:defRPr>
            </a:lvl4pPr>
            <a:lvl5pPr marL="2057400" indent="-228600" eaLnBrk="0" hangingPunct="0">
              <a:defRPr>
                <a:solidFill>
                  <a:schemeClr val="tx1"/>
                </a:solidFill>
                <a:latin typeface="Constantia" panose="02030602050306030303" pitchFamily="18"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9pPr>
          </a:lstStyle>
          <a:p>
            <a:pPr algn="ctr" eaLnBrk="1" hangingPunct="1">
              <a:lnSpc>
                <a:spcPct val="200000"/>
              </a:lnSpc>
            </a:pPr>
            <a:r>
              <a:rPr lang="en-US" sz="2400" dirty="0">
                <a:solidFill>
                  <a:prstClr val="white"/>
                </a:solidFill>
              </a:rPr>
              <a:t>Ring-a-round the </a:t>
            </a:r>
            <a:r>
              <a:rPr lang="en-US" sz="2400" dirty="0" err="1">
                <a:solidFill>
                  <a:prstClr val="white"/>
                </a:solidFill>
              </a:rPr>
              <a:t>rosie</a:t>
            </a:r>
            <a:r>
              <a:rPr lang="en-US" sz="2400" dirty="0">
                <a:solidFill>
                  <a:prstClr val="white"/>
                </a:solidFill>
              </a:rPr>
              <a:t>, </a:t>
            </a:r>
          </a:p>
          <a:p>
            <a:pPr algn="ctr" eaLnBrk="1" hangingPunct="1">
              <a:lnSpc>
                <a:spcPct val="200000"/>
              </a:lnSpc>
            </a:pPr>
            <a:r>
              <a:rPr lang="en-US" sz="2400" dirty="0">
                <a:solidFill>
                  <a:prstClr val="white"/>
                </a:solidFill>
              </a:rPr>
              <a:t>A pocket full of posies, </a:t>
            </a:r>
          </a:p>
          <a:p>
            <a:pPr algn="ctr" eaLnBrk="1" hangingPunct="1">
              <a:lnSpc>
                <a:spcPct val="200000"/>
              </a:lnSpc>
            </a:pPr>
            <a:r>
              <a:rPr lang="en-US" sz="2400" dirty="0">
                <a:solidFill>
                  <a:prstClr val="white"/>
                </a:solidFill>
              </a:rPr>
              <a:t>Ashes! Ashes!</a:t>
            </a:r>
          </a:p>
          <a:p>
            <a:pPr algn="ctr" eaLnBrk="1" hangingPunct="1">
              <a:lnSpc>
                <a:spcPct val="200000"/>
              </a:lnSpc>
            </a:pPr>
            <a:r>
              <a:rPr lang="en-US" sz="2400" dirty="0">
                <a:solidFill>
                  <a:prstClr val="white"/>
                </a:solidFill>
              </a:rPr>
              <a:t>We all fall down.</a:t>
            </a:r>
          </a:p>
        </p:txBody>
      </p:sp>
      <p:sp>
        <p:nvSpPr>
          <p:cNvPr id="7" name="Rectangle 6"/>
          <p:cNvSpPr/>
          <p:nvPr/>
        </p:nvSpPr>
        <p:spPr>
          <a:xfrm>
            <a:off x="0" y="2209800"/>
            <a:ext cx="4876800" cy="338554"/>
          </a:xfrm>
          <a:prstGeom prst="rect">
            <a:avLst/>
          </a:prstGeom>
        </p:spPr>
        <p:txBody>
          <a:bodyPr wrap="square">
            <a:spAutoFit/>
          </a:bodyPr>
          <a:lstStyle/>
          <a:p>
            <a:r>
              <a:rPr lang="en-US" sz="1600" dirty="0" smtClean="0">
                <a:solidFill>
                  <a:prstClr val="white"/>
                </a:solidFill>
                <a:hlinkClick r:id="rId3"/>
              </a:rPr>
              <a:t>http://www.youtube.com/watch?v=KKI2gOawEPA</a:t>
            </a:r>
            <a:r>
              <a:rPr lang="en-US" sz="1600" dirty="0" smtClean="0">
                <a:solidFill>
                  <a:prstClr val="white"/>
                </a:solidFill>
              </a:rPr>
              <a:t> </a:t>
            </a:r>
            <a:endParaRPr lang="en-US" sz="1600" dirty="0">
              <a:solidFill>
                <a:prstClr val="white"/>
              </a:solidFill>
            </a:endParaRPr>
          </a:p>
        </p:txBody>
      </p:sp>
      <p:sp>
        <p:nvSpPr>
          <p:cNvPr id="8" name="Rectangle 7"/>
          <p:cNvSpPr/>
          <p:nvPr/>
        </p:nvSpPr>
        <p:spPr>
          <a:xfrm>
            <a:off x="5257800" y="6211669"/>
            <a:ext cx="3886200" cy="646331"/>
          </a:xfrm>
          <a:prstGeom prst="rect">
            <a:avLst/>
          </a:prstGeom>
        </p:spPr>
        <p:txBody>
          <a:bodyPr wrap="square">
            <a:spAutoFit/>
          </a:bodyPr>
          <a:lstStyle/>
          <a:p>
            <a:r>
              <a:rPr lang="en-US" dirty="0" smtClean="0">
                <a:solidFill>
                  <a:prstClr val="white"/>
                </a:solidFill>
                <a:hlinkClick r:id="rId4"/>
              </a:rPr>
              <a:t>http://www.youtube.com/watch?v=cV0tCphFMr8</a:t>
            </a:r>
            <a:r>
              <a:rPr lang="en-US" dirty="0" smtClean="0">
                <a:solidFill>
                  <a:prstClr val="white"/>
                </a:solidFill>
              </a:rPr>
              <a:t> </a:t>
            </a:r>
            <a:endParaRPr lang="en-US" dirty="0">
              <a:solidFill>
                <a:prstClr val="white"/>
              </a:solidFill>
            </a:endParaRPr>
          </a:p>
        </p:txBody>
      </p:sp>
      <p:sp>
        <p:nvSpPr>
          <p:cNvPr id="9" name="Rectangle 8"/>
          <p:cNvSpPr/>
          <p:nvPr/>
        </p:nvSpPr>
        <p:spPr>
          <a:xfrm>
            <a:off x="5257800" y="5181600"/>
            <a:ext cx="3886200" cy="646331"/>
          </a:xfrm>
          <a:prstGeom prst="rect">
            <a:avLst/>
          </a:prstGeom>
        </p:spPr>
        <p:txBody>
          <a:bodyPr wrap="square">
            <a:spAutoFit/>
          </a:bodyPr>
          <a:lstStyle/>
          <a:p>
            <a:r>
              <a:rPr lang="en-US" dirty="0" smtClean="0">
                <a:solidFill>
                  <a:prstClr val="white"/>
                </a:solidFill>
                <a:hlinkClick r:id="rId5"/>
              </a:rPr>
              <a:t>http://www.youtube.com/watch?v=A8yjNbcKkNY</a:t>
            </a:r>
            <a:r>
              <a:rPr lang="en-US" dirty="0" smtClean="0">
                <a:solidFill>
                  <a:prstClr val="white"/>
                </a:solidFill>
              </a:rPr>
              <a:t> </a:t>
            </a:r>
            <a:endParaRPr lang="en-US" dirty="0">
              <a:solidFill>
                <a:prstClr val="white"/>
              </a:solidFill>
            </a:endParaRPr>
          </a:p>
        </p:txBody>
      </p:sp>
    </p:spTree>
    <p:extLst>
      <p:ext uri="{BB962C8B-B14F-4D97-AF65-F5344CB8AC3E}">
        <p14:creationId xmlns:p14="http://schemas.microsoft.com/office/powerpoint/2010/main" val="633169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9448800" cy="4572000"/>
          </a:xfrm>
        </p:spPr>
        <p:txBody>
          <a:bodyPr/>
          <a:lstStyle/>
          <a:p>
            <a:pPr lvl="1">
              <a:buNone/>
            </a:pPr>
            <a:r>
              <a:rPr lang="en-US" sz="3200" dirty="0" smtClean="0"/>
              <a:t>A. After </a:t>
            </a:r>
            <a:r>
              <a:rPr lang="en-US" sz="3200" dirty="0"/>
              <a:t>Crusades, kings gained more power- more stability</a:t>
            </a:r>
            <a:endParaRPr lang="en-US" dirty="0"/>
          </a:p>
          <a:p>
            <a:pPr marL="1371600" lvl="2" indent="-457200">
              <a:buNone/>
            </a:pPr>
            <a:r>
              <a:rPr lang="en-US" sz="2800" dirty="0" smtClean="0"/>
              <a:t>1. Except </a:t>
            </a:r>
            <a:r>
              <a:rPr lang="en-US" sz="2800" dirty="0"/>
              <a:t>in England, the lords forced the king to sign the </a:t>
            </a:r>
            <a:r>
              <a:rPr lang="en-US" sz="2800" b="1" u="sng" dirty="0"/>
              <a:t>Magna </a:t>
            </a:r>
            <a:r>
              <a:rPr lang="en-US" sz="2800" b="1" u="sng" dirty="0" err="1" smtClean="0"/>
              <a:t>Carta</a:t>
            </a:r>
            <a:endParaRPr lang="en-US" sz="2000" dirty="0"/>
          </a:p>
          <a:p>
            <a:pPr marL="514350" indent="-514350">
              <a:buAutoNum type="arabicPeriod"/>
            </a:pPr>
            <a:endParaRPr lang="en-US" dirty="0"/>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V. High Middle Ages</a:t>
            </a:r>
            <a:endParaRPr lang="en-US" dirty="0"/>
          </a:p>
        </p:txBody>
      </p:sp>
      <p:pic>
        <p:nvPicPr>
          <p:cNvPr id="7170" name="Picture 2" descr="File:Magna Carta.jpg">
            <a:hlinkClick r:id="rId2"/>
          </p:cNvPr>
          <p:cNvPicPr>
            <a:picLocks noChangeAspect="1" noChangeArrowheads="1"/>
          </p:cNvPicPr>
          <p:nvPr/>
        </p:nvPicPr>
        <p:blipFill>
          <a:blip r:embed="rId3" cstate="print"/>
          <a:srcRect/>
          <a:stretch>
            <a:fillRect/>
          </a:stretch>
        </p:blipFill>
        <p:spPr bwMode="auto">
          <a:xfrm>
            <a:off x="0" y="2971800"/>
            <a:ext cx="6400800" cy="4112229"/>
          </a:xfrm>
          <a:prstGeom prst="rect">
            <a:avLst/>
          </a:prstGeom>
          <a:noFill/>
        </p:spPr>
      </p:pic>
      <p:pic>
        <p:nvPicPr>
          <p:cNvPr id="7172" name="Picture 4" descr="File:Joao sem terra assina carta Magna.jpg">
            <a:hlinkClick r:id="rId4"/>
          </p:cNvPr>
          <p:cNvPicPr>
            <a:picLocks noChangeAspect="1" noChangeArrowheads="1"/>
          </p:cNvPicPr>
          <p:nvPr/>
        </p:nvPicPr>
        <p:blipFill>
          <a:blip r:embed="rId5" cstate="print"/>
          <a:srcRect/>
          <a:stretch>
            <a:fillRect/>
          </a:stretch>
        </p:blipFill>
        <p:spPr bwMode="auto">
          <a:xfrm>
            <a:off x="6377548" y="3048000"/>
            <a:ext cx="2766452" cy="3810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0"/>
            <a:ext cx="6629400" cy="4572000"/>
          </a:xfrm>
        </p:spPr>
        <p:txBody>
          <a:bodyPr>
            <a:normAutofit/>
          </a:bodyPr>
          <a:lstStyle/>
          <a:p>
            <a:pPr lvl="3">
              <a:buNone/>
            </a:pPr>
            <a:r>
              <a:rPr lang="en-US" sz="3300" dirty="0" smtClean="0"/>
              <a:t>a. Limited the power of the king, nobles eventually created Parliament to advise</a:t>
            </a:r>
          </a:p>
          <a:p>
            <a:pPr lvl="3">
              <a:buNone/>
            </a:pPr>
            <a:r>
              <a:rPr lang="en-US" sz="3300" dirty="0" smtClean="0"/>
              <a:t>b. Gave basic legal and trading rights to the people</a:t>
            </a:r>
          </a:p>
          <a:p>
            <a:pPr>
              <a:buNone/>
            </a:pPr>
            <a:endParaRPr lang="en-US" sz="3300" dirty="0"/>
          </a:p>
        </p:txBody>
      </p:sp>
      <p:pic>
        <p:nvPicPr>
          <p:cNvPr id="73730" name="Picture 2" descr="http://upload.wikimedia.org/wikipedia/commons/thumb/f/f1/Magna_Carta_%281225_version_with_seal%29.jpg/170px-Magna_Carta_%281225_version_with_seal%29.jpg"/>
          <p:cNvPicPr>
            <a:picLocks noChangeAspect="1" noChangeArrowheads="1"/>
          </p:cNvPicPr>
          <p:nvPr/>
        </p:nvPicPr>
        <p:blipFill>
          <a:blip r:embed="rId2" cstate="print"/>
          <a:srcRect/>
          <a:stretch>
            <a:fillRect/>
          </a:stretch>
        </p:blipFill>
        <p:spPr bwMode="auto">
          <a:xfrm>
            <a:off x="5791200" y="132676"/>
            <a:ext cx="3352800" cy="6725324"/>
          </a:xfrm>
          <a:prstGeom prst="rect">
            <a:avLst/>
          </a:prstGeom>
          <a:noFill/>
        </p:spPr>
      </p:pic>
      <p:pic>
        <p:nvPicPr>
          <p:cNvPr id="4" name="Picture 2" descr="http://static.guim.co.uk/sys-images/Guardian/Pix/pictures/2014/10/31/1414788645255/Magna-carta-014.jpg"/>
          <p:cNvPicPr>
            <a:picLocks noChangeAspect="1" noChangeArrowheads="1"/>
          </p:cNvPicPr>
          <p:nvPr/>
        </p:nvPicPr>
        <p:blipFill>
          <a:blip r:embed="rId3" cstate="print"/>
          <a:srcRect/>
          <a:stretch>
            <a:fillRect/>
          </a:stretch>
        </p:blipFill>
        <p:spPr bwMode="auto">
          <a:xfrm>
            <a:off x="0" y="2667000"/>
            <a:ext cx="5791200" cy="4191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descr="http://upload.wikimedia.org/wikipedia/commons/5/56/Sultan_Ahmed_Mosque_Istanbul_Turkey_retouched.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838200" y="0"/>
            <a:ext cx="99822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onstantia" panose="02030602050306030303" pitchFamily="18" charset="0"/>
                <a:ea typeface="ＭＳ Ｐゴシック" panose="020B0600070205080204" pitchFamily="34" charset="-128"/>
              </a:defRPr>
            </a:lvl1pPr>
            <a:lvl2pPr marL="742950" indent="-285750" eaLnBrk="0" hangingPunct="0">
              <a:defRPr>
                <a:solidFill>
                  <a:schemeClr val="tx1"/>
                </a:solidFill>
                <a:latin typeface="Constantia" panose="02030602050306030303" pitchFamily="18" charset="0"/>
                <a:ea typeface="ＭＳ Ｐゴシック" panose="020B0600070205080204" pitchFamily="34" charset="-128"/>
              </a:defRPr>
            </a:lvl2pPr>
            <a:lvl3pPr eaLnBrk="0" hangingPunct="0">
              <a:defRPr>
                <a:solidFill>
                  <a:schemeClr val="tx1"/>
                </a:solidFill>
                <a:latin typeface="Constantia" panose="02030602050306030303" pitchFamily="18" charset="0"/>
                <a:ea typeface="ＭＳ Ｐゴシック" panose="020B0600070205080204" pitchFamily="34" charset="-128"/>
              </a:defRPr>
            </a:lvl3pPr>
            <a:lvl4pPr eaLnBrk="0" hangingPunct="0">
              <a:defRPr>
                <a:solidFill>
                  <a:schemeClr val="tx1"/>
                </a:solidFill>
                <a:latin typeface="Constantia" panose="02030602050306030303" pitchFamily="18" charset="0"/>
                <a:ea typeface="ＭＳ Ｐゴシック" panose="020B0600070205080204" pitchFamily="34" charset="-128"/>
              </a:defRPr>
            </a:lvl4pPr>
            <a:lvl5pPr marL="2057400" indent="-228600" eaLnBrk="0" hangingPunct="0">
              <a:defRPr>
                <a:solidFill>
                  <a:schemeClr val="tx1"/>
                </a:solidFill>
                <a:latin typeface="Constantia" panose="02030602050306030303" pitchFamily="18"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9pPr>
          </a:lstStyle>
          <a:p>
            <a:pPr lvl="2" eaLnBrk="1" hangingPunct="1"/>
            <a:r>
              <a:rPr lang="en-US" sz="3200" dirty="0"/>
              <a:t>2. Kings fought for </a:t>
            </a:r>
            <a:r>
              <a:rPr lang="en-US" sz="3200" dirty="0" smtClean="0"/>
              <a:t>dominance</a:t>
            </a:r>
            <a:endParaRPr lang="en-US" sz="2000" dirty="0"/>
          </a:p>
          <a:p>
            <a:pPr lvl="3" eaLnBrk="1" hangingPunct="1"/>
            <a:r>
              <a:rPr lang="en-US" sz="3200" b="1" u="sng" dirty="0"/>
              <a:t>a. Hundred Years War</a:t>
            </a:r>
            <a:r>
              <a:rPr lang="en-US" sz="3200" dirty="0"/>
              <a:t>- British invaded France, </a:t>
            </a:r>
            <a:r>
              <a:rPr lang="en-US" sz="2800" dirty="0"/>
              <a:t>French inspired to victory by Joan of Arc (heretic) - </a:t>
            </a:r>
            <a:r>
              <a:rPr lang="en-US" sz="2400" dirty="0" smtClean="0"/>
              <a:t>1431</a:t>
            </a:r>
            <a:endParaRPr lang="en-US" sz="2800" dirty="0"/>
          </a:p>
          <a:p>
            <a:pPr lvl="3" eaLnBrk="1" hangingPunct="1"/>
            <a:r>
              <a:rPr lang="en-US" sz="2800" b="1" u="sng" dirty="0"/>
              <a:t>b. </a:t>
            </a:r>
            <a:r>
              <a:rPr lang="en-US" sz="2800" b="1" u="sng" dirty="0" err="1"/>
              <a:t>Reconquista</a:t>
            </a:r>
            <a:r>
              <a:rPr lang="en-US" sz="2800" b="1" u="sng" dirty="0"/>
              <a:t> </a:t>
            </a:r>
            <a:r>
              <a:rPr lang="en-US" sz="2800" dirty="0"/>
              <a:t>- Christian Spanish defeated the last of the Moors (all but Grenada) - 1236</a:t>
            </a:r>
            <a:endParaRPr lang="en-US" dirty="0"/>
          </a:p>
        </p:txBody>
      </p:sp>
      <p:pic>
        <p:nvPicPr>
          <p:cNvPr id="1638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38400"/>
            <a:ext cx="63912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9730" y="2438400"/>
            <a:ext cx="273427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4"/>
          <p:cNvSpPr>
            <a:spLocks noChangeArrowheads="1"/>
          </p:cNvSpPr>
          <p:nvPr/>
        </p:nvSpPr>
        <p:spPr bwMode="auto">
          <a:xfrm flipH="1">
            <a:off x="7086600" y="1828800"/>
            <a:ext cx="2057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nstantia" panose="02030602050306030303" pitchFamily="18" charset="0"/>
                <a:ea typeface="ＭＳ Ｐゴシック" panose="020B0600070205080204" pitchFamily="34" charset="-128"/>
              </a:defRPr>
            </a:lvl1pPr>
            <a:lvl2pPr marL="742950" indent="-285750" eaLnBrk="0" hangingPunct="0">
              <a:defRPr>
                <a:solidFill>
                  <a:schemeClr val="tx1"/>
                </a:solidFill>
                <a:latin typeface="Constantia" panose="02030602050306030303" pitchFamily="18" charset="0"/>
                <a:ea typeface="ＭＳ Ｐゴシック" panose="020B0600070205080204" pitchFamily="34" charset="-128"/>
              </a:defRPr>
            </a:lvl2pPr>
            <a:lvl3pPr marL="1143000" indent="-228600" eaLnBrk="0" hangingPunct="0">
              <a:defRPr>
                <a:solidFill>
                  <a:schemeClr val="tx1"/>
                </a:solidFill>
                <a:latin typeface="Constantia" panose="02030602050306030303" pitchFamily="18" charset="0"/>
                <a:ea typeface="ＭＳ Ｐゴシック" panose="020B0600070205080204" pitchFamily="34" charset="-128"/>
              </a:defRPr>
            </a:lvl3pPr>
            <a:lvl4pPr marL="1600200" indent="-228600" eaLnBrk="0" hangingPunct="0">
              <a:defRPr>
                <a:solidFill>
                  <a:schemeClr val="tx1"/>
                </a:solidFill>
                <a:latin typeface="Constantia" panose="02030602050306030303" pitchFamily="18" charset="0"/>
                <a:ea typeface="ＭＳ Ｐゴシック" panose="020B0600070205080204" pitchFamily="34" charset="-128"/>
              </a:defRPr>
            </a:lvl4pPr>
            <a:lvl5pPr marL="2057400" indent="-228600" eaLnBrk="0" hangingPunct="0">
              <a:defRPr>
                <a:solidFill>
                  <a:schemeClr val="tx1"/>
                </a:solidFill>
                <a:latin typeface="Constantia" panose="02030602050306030303" pitchFamily="18"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9pPr>
          </a:lstStyle>
          <a:p>
            <a:pPr eaLnBrk="1" hangingPunct="1"/>
            <a:r>
              <a:rPr lang="en-US" sz="1100" dirty="0">
                <a:hlinkClick r:id="rId4"/>
              </a:rPr>
              <a:t>http://www.youtube.com/watch?v=zrzMhU_4m-g</a:t>
            </a:r>
            <a:r>
              <a:rPr lang="en-US" sz="1100" dirty="0"/>
              <a:t> </a:t>
            </a:r>
          </a:p>
        </p:txBody>
      </p:sp>
    </p:spTree>
    <p:extLst>
      <p:ext uri="{BB962C8B-B14F-4D97-AF65-F5344CB8AC3E}">
        <p14:creationId xmlns:p14="http://schemas.microsoft.com/office/powerpoint/2010/main" val="7483863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9296400" cy="4724400"/>
          </a:xfrm>
        </p:spPr>
        <p:txBody>
          <a:bodyPr>
            <a:normAutofit/>
          </a:bodyPr>
          <a:lstStyle/>
          <a:p>
            <a:pPr lvl="1" eaLnBrk="1" hangingPunct="1">
              <a:buFont typeface="Wingdings 2" panose="05020102010507070707" pitchFamily="18" charset="2"/>
              <a:buNone/>
            </a:pPr>
            <a:r>
              <a:rPr lang="en-US" dirty="0" smtClean="0">
                <a:ea typeface="ＭＳ Ｐゴシック" panose="020B0600070205080204" pitchFamily="34" charset="-128"/>
              </a:rPr>
              <a:t>B. </a:t>
            </a:r>
            <a:r>
              <a:rPr lang="en-US" sz="3200" dirty="0" smtClean="0">
                <a:ea typeface="ＭＳ Ｐゴシック" panose="020B0600070205080204" pitchFamily="34" charset="-128"/>
              </a:rPr>
              <a:t>Changes in society</a:t>
            </a:r>
            <a:endParaRPr lang="en-US" sz="1800" dirty="0" smtClean="0">
              <a:ea typeface="ＭＳ Ｐゴシック" panose="020B0600070205080204" pitchFamily="34" charset="-128"/>
            </a:endParaRPr>
          </a:p>
          <a:p>
            <a:pPr lvl="2">
              <a:buNone/>
            </a:pPr>
            <a:r>
              <a:rPr lang="en-US" sz="2800" dirty="0" smtClean="0"/>
              <a:t>1. Innovations in agriculture like crop rotation, advanced</a:t>
            </a:r>
            <a:r>
              <a:rPr lang="en-US" sz="4000" dirty="0" smtClean="0"/>
              <a:t> </a:t>
            </a:r>
            <a:r>
              <a:rPr lang="en-US" sz="2800" dirty="0" smtClean="0"/>
              <a:t>plows, and windmills increased population</a:t>
            </a:r>
          </a:p>
          <a:p>
            <a:pPr lvl="2">
              <a:buNone/>
            </a:pPr>
            <a:r>
              <a:rPr lang="en-US" sz="2800" dirty="0" smtClean="0"/>
              <a:t>2. At first economies were local with goods exchanged by bartering</a:t>
            </a:r>
          </a:p>
        </p:txBody>
      </p:sp>
      <p:pic>
        <p:nvPicPr>
          <p:cNvPr id="17411" name="Picture 5" descr="http://2.bp.blogspot.com/-I9w7GVnMXPY/UGm3293pCQI/AAAAAAAAAes/Nl1LkIE1JKM/s1600/medieval+fai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8150" y="3905250"/>
            <a:ext cx="48958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7" descr="File:Edward III nob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6575" y="2820988"/>
            <a:ext cx="218757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9" descr="http://medievaleurope.mrdonn.org/plow_medieval.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14675"/>
            <a:ext cx="42481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1" descr="http://cn.myfinepix.com/sites/default/files/imagecache/full/gallery/147017/windmill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8150" y="2627313"/>
            <a:ext cx="263842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497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304800"/>
            <a:ext cx="9372600" cy="4572000"/>
          </a:xfrm>
        </p:spPr>
        <p:txBody>
          <a:bodyPr/>
          <a:lstStyle/>
          <a:p>
            <a:pPr lvl="2">
              <a:buNone/>
            </a:pPr>
            <a:r>
              <a:rPr lang="en-US" sz="3200" dirty="0" smtClean="0"/>
              <a:t>3. Later, trade was expanded through trade fairs</a:t>
            </a:r>
          </a:p>
          <a:p>
            <a:pPr lvl="2">
              <a:buNone/>
            </a:pPr>
            <a:r>
              <a:rPr lang="en-US" sz="3200" dirty="0" smtClean="0"/>
              <a:t>4. Currency replaced bartering and a banking system emerged with the use of credit</a:t>
            </a:r>
          </a:p>
          <a:p>
            <a:pPr>
              <a:buNone/>
            </a:pPr>
            <a:endParaRPr lang="en-US" dirty="0"/>
          </a:p>
        </p:txBody>
      </p:sp>
      <p:pic>
        <p:nvPicPr>
          <p:cNvPr id="45058" name="Picture 2" descr="http://content.mindmixercanada.com/Live/Projects/calgary/content/69181/121107050040-tl-flea-markets-brooklyn-horizontal-gallery.jpg?635386255393830000"/>
          <p:cNvPicPr>
            <a:picLocks noChangeAspect="1" noChangeArrowheads="1"/>
          </p:cNvPicPr>
          <p:nvPr/>
        </p:nvPicPr>
        <p:blipFill>
          <a:blip r:embed="rId2" cstate="print"/>
          <a:srcRect r="1667"/>
          <a:stretch>
            <a:fillRect/>
          </a:stretch>
        </p:blipFill>
        <p:spPr bwMode="auto">
          <a:xfrm>
            <a:off x="3065671" y="1828800"/>
            <a:ext cx="6078329" cy="3276600"/>
          </a:xfrm>
          <a:prstGeom prst="rect">
            <a:avLst/>
          </a:prstGeom>
          <a:noFill/>
        </p:spPr>
      </p:pic>
      <p:pic>
        <p:nvPicPr>
          <p:cNvPr id="12290" name="Picture 2" descr="https://mrgrayhistory.wikispaces.com/file/view/Africa_-_Ghana_Salt.jpg/244074275/693x502/Africa_-_Ghana_Salt.jpg"/>
          <p:cNvPicPr>
            <a:picLocks noChangeAspect="1" noChangeArrowheads="1"/>
          </p:cNvPicPr>
          <p:nvPr/>
        </p:nvPicPr>
        <p:blipFill>
          <a:blip r:embed="rId3" cstate="print"/>
          <a:srcRect/>
          <a:stretch>
            <a:fillRect/>
          </a:stretch>
        </p:blipFill>
        <p:spPr bwMode="auto">
          <a:xfrm>
            <a:off x="0" y="4130557"/>
            <a:ext cx="4572000" cy="2727444"/>
          </a:xfrm>
          <a:prstGeom prst="rect">
            <a:avLst/>
          </a:prstGeom>
          <a:noFill/>
        </p:spPr>
      </p:pic>
      <p:pic>
        <p:nvPicPr>
          <p:cNvPr id="12292" name="Picture 4" descr="http://b-i.forbesimg.com/denakouremetis/files/2013/04/barter21.jpeg"/>
          <p:cNvPicPr>
            <a:picLocks noChangeAspect="1" noChangeArrowheads="1"/>
          </p:cNvPicPr>
          <p:nvPr/>
        </p:nvPicPr>
        <p:blipFill>
          <a:blip r:embed="rId4" cstate="print"/>
          <a:srcRect/>
          <a:stretch>
            <a:fillRect/>
          </a:stretch>
        </p:blipFill>
        <p:spPr bwMode="auto">
          <a:xfrm>
            <a:off x="5334000" y="5111813"/>
            <a:ext cx="3048000" cy="1746187"/>
          </a:xfrm>
          <a:prstGeom prst="rect">
            <a:avLst/>
          </a:prstGeom>
          <a:noFill/>
        </p:spPr>
      </p:pic>
      <p:pic>
        <p:nvPicPr>
          <p:cNvPr id="12294" name="Picture 6" descr="http://www.bornrich.com/wp-content/uploads/s3/images/2007/10/05/amex-black-1_48.jpg"/>
          <p:cNvPicPr>
            <a:picLocks noChangeAspect="1" noChangeArrowheads="1"/>
          </p:cNvPicPr>
          <p:nvPr/>
        </p:nvPicPr>
        <p:blipFill>
          <a:blip r:embed="rId5" cstate="print"/>
          <a:srcRect/>
          <a:stretch>
            <a:fillRect/>
          </a:stretch>
        </p:blipFill>
        <p:spPr bwMode="auto">
          <a:xfrm>
            <a:off x="0" y="1828800"/>
            <a:ext cx="3505200" cy="2286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04800"/>
            <a:ext cx="4419600" cy="6553200"/>
          </a:xfrm>
        </p:spPr>
        <p:txBody>
          <a:bodyPr>
            <a:normAutofit/>
          </a:bodyPr>
          <a:lstStyle/>
          <a:p>
            <a:pPr lvl="2">
              <a:buNone/>
            </a:pPr>
            <a:r>
              <a:rPr lang="en-US" sz="2800" b="1" u="sng" dirty="0" smtClean="0"/>
              <a:t>5. guilds</a:t>
            </a:r>
            <a:r>
              <a:rPr lang="en-US" sz="2800" dirty="0" smtClean="0"/>
              <a:t>- craftsmen of same trade come together to protect quality and no competition</a:t>
            </a:r>
            <a:endParaRPr lang="en-US" sz="1800" dirty="0" smtClean="0"/>
          </a:p>
          <a:p>
            <a:pPr lvl="2">
              <a:buNone/>
            </a:pPr>
            <a:r>
              <a:rPr lang="en-US" sz="2800" dirty="0" smtClean="0"/>
              <a:t>6. Towns developed that were loyal only to the king- became centers of trade and a new “middle” class</a:t>
            </a:r>
            <a:endParaRPr lang="en-US" sz="1800" dirty="0" smtClean="0"/>
          </a:p>
          <a:p>
            <a:endParaRPr lang="en-US" dirty="0" smtClean="0">
              <a:ea typeface="ＭＳ Ｐゴシック" panose="020B0600070205080204" pitchFamily="34" charset="-128"/>
            </a:endParaRPr>
          </a:p>
          <a:p>
            <a:endParaRPr lang="en-US" dirty="0"/>
          </a:p>
        </p:txBody>
      </p:sp>
      <p:pic>
        <p:nvPicPr>
          <p:cNvPr id="12290" name="Picture 2" descr="http://upload.wikimedia.org/wikipedia/commons/thumb/2/2d/Shoemaker_Book_of_Trades.png/640px-Shoemaker_Book_of_Trades.png"/>
          <p:cNvPicPr>
            <a:picLocks noChangeAspect="1" noChangeArrowheads="1"/>
          </p:cNvPicPr>
          <p:nvPr/>
        </p:nvPicPr>
        <p:blipFill>
          <a:blip r:embed="rId2" cstate="print"/>
          <a:srcRect/>
          <a:stretch>
            <a:fillRect/>
          </a:stretch>
        </p:blipFill>
        <p:spPr bwMode="auto">
          <a:xfrm>
            <a:off x="4146573" y="0"/>
            <a:ext cx="4997427" cy="6781800"/>
          </a:xfrm>
          <a:prstGeom prst="rect">
            <a:avLst/>
          </a:prstGeom>
          <a:noFill/>
        </p:spPr>
      </p:pic>
      <p:pic>
        <p:nvPicPr>
          <p:cNvPr id="11266" name="Picture 2" descr="http://th04.deviantart.net/fs71/PRE/f/2012/047/c/b/medieval_town___king__s_crossing_by_beere-d4pw7eh.jpg"/>
          <p:cNvPicPr>
            <a:picLocks noChangeAspect="1" noChangeArrowheads="1"/>
          </p:cNvPicPr>
          <p:nvPr/>
        </p:nvPicPr>
        <p:blipFill>
          <a:blip r:embed="rId3" cstate="print"/>
          <a:srcRect/>
          <a:stretch>
            <a:fillRect/>
          </a:stretch>
        </p:blipFill>
        <p:spPr bwMode="auto">
          <a:xfrm>
            <a:off x="0" y="4702848"/>
            <a:ext cx="4191000" cy="2155152"/>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p:cNvSpPr>
            <a:spLocks noGrp="1"/>
          </p:cNvSpPr>
          <p:nvPr>
            <p:ph idx="1"/>
          </p:nvPr>
        </p:nvSpPr>
        <p:spPr/>
        <p:txBody>
          <a:bodyPr/>
          <a:lstStyle/>
          <a:p>
            <a:pPr eaLnBrk="1" hangingPunct="1"/>
            <a:endParaRPr lang="en-US" smtClean="0">
              <a:ea typeface="ＭＳ Ｐゴシック" panose="020B0600070205080204" pitchFamily="34" charset="-128"/>
            </a:endParaRPr>
          </a:p>
        </p:txBody>
      </p:sp>
      <p:sp>
        <p:nvSpPr>
          <p:cNvPr id="3" name="Title 2"/>
          <p:cNvSpPr>
            <a:spLocks noGrp="1"/>
          </p:cNvSpPr>
          <p:nvPr>
            <p:ph type="title"/>
          </p:nvPr>
        </p:nvSpPr>
        <p:spPr/>
        <p:txBody>
          <a:bodyPr/>
          <a:lstStyle/>
          <a:p>
            <a:pPr eaLnBrk="1" hangingPunct="1">
              <a:defRPr/>
            </a:pPr>
            <a:endParaRPr/>
          </a:p>
        </p:txBody>
      </p:sp>
      <p:pic>
        <p:nvPicPr>
          <p:cNvPr id="18436" name="Picture 3" descr="http://cdn.thebrickblogger.com/wp-content/uploads/2012/08/LEGO-Castle-Medieval-Village-Details-by-Derfel-Cadar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77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3466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0" y="304800"/>
            <a:ext cx="9144000" cy="4525963"/>
          </a:xfrm>
        </p:spPr>
        <p:txBody>
          <a:bodyPr/>
          <a:lstStyle/>
          <a:p>
            <a:pPr lvl="1" eaLnBrk="1" hangingPunct="1">
              <a:buFont typeface="Wingdings 2" panose="05020102010507070707" pitchFamily="18" charset="2"/>
              <a:buNone/>
            </a:pPr>
            <a:r>
              <a:rPr lang="en-US" sz="3200" dirty="0" smtClean="0">
                <a:ea typeface="ＭＳ Ｐゴシック" panose="020B0600070205080204" pitchFamily="34" charset="-128"/>
              </a:rPr>
              <a:t>C. </a:t>
            </a:r>
            <a:r>
              <a:rPr lang="en-US" sz="3600" dirty="0" smtClean="0">
                <a:ea typeface="ＭＳ Ｐゴシック" panose="020B0600070205080204" pitchFamily="34" charset="-128"/>
              </a:rPr>
              <a:t>Arts of Middle Ages</a:t>
            </a:r>
            <a:endParaRPr lang="en-US" sz="2000" dirty="0" smtClean="0">
              <a:ea typeface="ＭＳ Ｐゴシック" panose="020B0600070205080204" pitchFamily="34" charset="-128"/>
            </a:endParaRPr>
          </a:p>
          <a:p>
            <a:pPr lvl="2" eaLnBrk="1" hangingPunct="1">
              <a:buFont typeface="Wingdings 2" panose="05020102010507070707" pitchFamily="18" charset="2"/>
              <a:buNone/>
            </a:pPr>
            <a:r>
              <a:rPr lang="en-US" sz="2800" dirty="0" smtClean="0">
                <a:ea typeface="ＭＳ Ｐゴシック" panose="020B0600070205080204" pitchFamily="34" charset="-128"/>
              </a:rPr>
              <a:t>1. Architecture: Castles and Cathedrals </a:t>
            </a:r>
          </a:p>
          <a:p>
            <a:pPr lvl="2" eaLnBrk="1" hangingPunct="1">
              <a:buFont typeface="Wingdings 2" panose="05020102010507070707" pitchFamily="18" charset="2"/>
              <a:buNone/>
            </a:pPr>
            <a:r>
              <a:rPr lang="en-US" sz="2800" dirty="0" smtClean="0">
                <a:ea typeface="ＭＳ Ｐゴシック" panose="020B0600070205080204" pitchFamily="34" charset="-128"/>
              </a:rPr>
              <a:t>2. Art: Paintings and Tapestries</a:t>
            </a:r>
            <a:endParaRPr lang="en-US" sz="1800" dirty="0" smtClean="0">
              <a:ea typeface="ＭＳ Ｐゴシック" panose="020B0600070205080204" pitchFamily="34" charset="-128"/>
            </a:endParaRPr>
          </a:p>
          <a:p>
            <a:pPr lvl="2" eaLnBrk="1" hangingPunct="1">
              <a:buFont typeface="Wingdings 2" panose="05020102010507070707" pitchFamily="18" charset="2"/>
              <a:buNone/>
            </a:pPr>
            <a:r>
              <a:rPr lang="en-US" sz="2800" dirty="0" smtClean="0">
                <a:ea typeface="ＭＳ Ｐゴシック" panose="020B0600070205080204" pitchFamily="34" charset="-128"/>
              </a:rPr>
              <a:t>3. </a:t>
            </a:r>
            <a:r>
              <a:rPr lang="en-US" sz="2700" dirty="0" smtClean="0">
                <a:ea typeface="ＭＳ Ｐゴシック" panose="020B0600070205080204" pitchFamily="34" charset="-128"/>
              </a:rPr>
              <a:t>Literature: mostly religious and in Latin but later some written in the </a:t>
            </a:r>
            <a:r>
              <a:rPr lang="en-US" sz="2700" b="1" u="sng" dirty="0" smtClean="0">
                <a:ea typeface="ＭＳ Ｐゴシック" panose="020B0600070205080204" pitchFamily="34" charset="-128"/>
              </a:rPr>
              <a:t>vernacular</a:t>
            </a:r>
            <a:r>
              <a:rPr lang="en-US" sz="2700" dirty="0" smtClean="0">
                <a:ea typeface="ＭＳ Ｐゴシック" panose="020B0600070205080204" pitchFamily="34" charset="-128"/>
              </a:rPr>
              <a:t> (everyday language)						</a:t>
            </a:r>
            <a:r>
              <a:rPr lang="en-US" sz="1600" dirty="0" smtClean="0">
                <a:ea typeface="ＭＳ Ｐゴシック" panose="020B0600070205080204" pitchFamily="34" charset="-128"/>
              </a:rPr>
              <a:t>English/French</a:t>
            </a:r>
            <a:endParaRPr lang="en-US" sz="2700" dirty="0" smtClean="0">
              <a:ea typeface="ＭＳ Ｐゴシック" panose="020B0600070205080204" pitchFamily="34" charset="-128"/>
            </a:endParaRPr>
          </a:p>
        </p:txBody>
      </p:sp>
      <p:pic>
        <p:nvPicPr>
          <p:cNvPr id="1945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48000"/>
            <a:ext cx="444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5963" y="3276600"/>
            <a:ext cx="46180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9410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6"/>
          <p:cNvSpPr>
            <a:spLocks noGrp="1"/>
          </p:cNvSpPr>
          <p:nvPr>
            <p:ph idx="1"/>
          </p:nvPr>
        </p:nvSpPr>
        <p:spPr/>
        <p:txBody>
          <a:bodyPr/>
          <a:lstStyle/>
          <a:p>
            <a:pPr eaLnBrk="1" hangingPunct="1"/>
            <a:endParaRPr lang="en-US" dirty="0" smtClean="0">
              <a:ea typeface="ＭＳ Ｐゴシック" panose="020B0600070205080204" pitchFamily="34" charset="-128"/>
            </a:endParaRPr>
          </a:p>
        </p:txBody>
      </p:sp>
      <p:sp>
        <p:nvSpPr>
          <p:cNvPr id="3" name="Title 2"/>
          <p:cNvSpPr>
            <a:spLocks noGrp="1"/>
          </p:cNvSpPr>
          <p:nvPr>
            <p:ph type="title"/>
          </p:nvPr>
        </p:nvSpPr>
        <p:spPr/>
        <p:txBody>
          <a:bodyPr/>
          <a:lstStyle/>
          <a:p>
            <a:pPr eaLnBrk="1" fontAlgn="auto" hangingPunct="1">
              <a:spcAft>
                <a:spcPts val="0"/>
              </a:spcAft>
              <a:defRPr/>
            </a:pPr>
            <a:endParaRPr>
              <a:ea typeface="+mj-ea"/>
            </a:endParaRPr>
          </a:p>
        </p:txBody>
      </p:sp>
      <p:pic>
        <p:nvPicPr>
          <p:cNvPr id="5122" name="Picture 2" descr="http://upload.wikimedia.org/wikipedia/commons/5/53/Giotto_di_Bondone_086.jpg"/>
          <p:cNvPicPr>
            <a:picLocks noChangeAspect="1" noChangeArrowheads="1"/>
          </p:cNvPicPr>
          <p:nvPr/>
        </p:nvPicPr>
        <p:blipFill>
          <a:blip r:embed="rId2" cstate="print"/>
          <a:srcRect l="8149" r="4517"/>
          <a:stretch>
            <a:fillRect/>
          </a:stretch>
        </p:blipFill>
        <p:spPr bwMode="auto">
          <a:xfrm>
            <a:off x="5105400" y="0"/>
            <a:ext cx="4038600" cy="6858000"/>
          </a:xfrm>
          <a:prstGeom prst="rect">
            <a:avLst/>
          </a:prstGeom>
          <a:noFill/>
        </p:spPr>
      </p:pic>
      <p:pic>
        <p:nvPicPr>
          <p:cNvPr id="5124" name="Picture 4" descr="ANTIQUE RISEN CHRIST MEDIEVAL ART NEEDLEPOINT TAPESTRY CANVAS"/>
          <p:cNvPicPr>
            <a:picLocks noChangeAspect="1" noChangeArrowheads="1"/>
          </p:cNvPicPr>
          <p:nvPr/>
        </p:nvPicPr>
        <p:blipFill>
          <a:blip r:embed="rId3" cstate="print"/>
          <a:srcRect/>
          <a:stretch>
            <a:fillRect/>
          </a:stretch>
        </p:blipFill>
        <p:spPr bwMode="auto">
          <a:xfrm>
            <a:off x="0" y="0"/>
            <a:ext cx="5334000" cy="6858000"/>
          </a:xfrm>
          <a:prstGeom prst="rect">
            <a:avLst/>
          </a:prstGeom>
          <a:noFill/>
        </p:spPr>
      </p:pic>
    </p:spTree>
    <p:extLst>
      <p:ext uri="{BB962C8B-B14F-4D97-AF65-F5344CB8AC3E}">
        <p14:creationId xmlns:p14="http://schemas.microsoft.com/office/powerpoint/2010/main" val="19263081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0" y="381000"/>
            <a:ext cx="9144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onstantia" panose="02030602050306030303" pitchFamily="18" charset="0"/>
                <a:ea typeface="ＭＳ Ｐゴシック" panose="020B0600070205080204" pitchFamily="34" charset="-128"/>
              </a:defRPr>
            </a:lvl1pPr>
            <a:lvl2pPr eaLnBrk="0" hangingPunct="0">
              <a:defRPr>
                <a:solidFill>
                  <a:schemeClr val="tx1"/>
                </a:solidFill>
                <a:latin typeface="Constantia" panose="02030602050306030303" pitchFamily="18" charset="0"/>
                <a:ea typeface="ＭＳ Ｐゴシック" panose="020B0600070205080204" pitchFamily="34" charset="-128"/>
              </a:defRPr>
            </a:lvl2pPr>
            <a:lvl3pPr marL="1143000" indent="-228600" eaLnBrk="0" hangingPunct="0">
              <a:defRPr>
                <a:solidFill>
                  <a:schemeClr val="tx1"/>
                </a:solidFill>
                <a:latin typeface="Constantia" panose="02030602050306030303" pitchFamily="18" charset="0"/>
                <a:ea typeface="ＭＳ Ｐゴシック" panose="020B0600070205080204" pitchFamily="34" charset="-128"/>
              </a:defRPr>
            </a:lvl3pPr>
            <a:lvl4pPr marL="1600200" indent="-228600" eaLnBrk="0" hangingPunct="0">
              <a:defRPr>
                <a:solidFill>
                  <a:schemeClr val="tx1"/>
                </a:solidFill>
                <a:latin typeface="Constantia" panose="02030602050306030303" pitchFamily="18" charset="0"/>
                <a:ea typeface="ＭＳ Ｐゴシック" panose="020B0600070205080204" pitchFamily="34" charset="-128"/>
              </a:defRPr>
            </a:lvl4pPr>
            <a:lvl5pPr marL="2057400" indent="-228600" eaLnBrk="0" hangingPunct="0">
              <a:defRPr>
                <a:solidFill>
                  <a:schemeClr val="tx1"/>
                </a:solidFill>
                <a:latin typeface="Constantia" panose="02030602050306030303" pitchFamily="18"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9pPr>
          </a:lstStyle>
          <a:p>
            <a:pPr lvl="1" eaLnBrk="1" hangingPunct="1"/>
            <a:r>
              <a:rPr lang="en-US" sz="3200" b="1" u="sng" dirty="0" smtClean="0"/>
              <a:t>D. </a:t>
            </a:r>
            <a:r>
              <a:rPr lang="en-US" sz="3200" b="1" u="sng" dirty="0"/>
              <a:t>Black Death</a:t>
            </a:r>
            <a:r>
              <a:rPr lang="en-US" sz="3200" dirty="0"/>
              <a:t>, plagued that killed 1/3 of population, helped increase the rights and pay of the peasants that survived</a:t>
            </a:r>
          </a:p>
          <a:p>
            <a:pPr lvl="1" eaLnBrk="1" hangingPunct="1"/>
            <a:endParaRPr lang="en-US" sz="3200" dirty="0"/>
          </a:p>
        </p:txBody>
      </p:sp>
      <p:sp>
        <p:nvSpPr>
          <p:cNvPr id="21507" name="Rectangle 2"/>
          <p:cNvSpPr>
            <a:spLocks noChangeArrowheads="1"/>
          </p:cNvSpPr>
          <p:nvPr/>
        </p:nvSpPr>
        <p:spPr bwMode="auto">
          <a:xfrm>
            <a:off x="0" y="4733925"/>
            <a:ext cx="1066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anose="02030602050306030303" pitchFamily="18" charset="0"/>
                <a:ea typeface="ＭＳ Ｐゴシック" panose="020B0600070205080204" pitchFamily="34" charset="-128"/>
              </a:defRPr>
            </a:lvl1pPr>
            <a:lvl2pPr marL="742950" indent="-285750" eaLnBrk="0" hangingPunct="0">
              <a:defRPr>
                <a:solidFill>
                  <a:schemeClr val="tx1"/>
                </a:solidFill>
                <a:latin typeface="Constantia" panose="02030602050306030303" pitchFamily="18" charset="0"/>
                <a:ea typeface="ＭＳ Ｐゴシック" panose="020B0600070205080204" pitchFamily="34" charset="-128"/>
              </a:defRPr>
            </a:lvl2pPr>
            <a:lvl3pPr marL="1143000" indent="-228600" eaLnBrk="0" hangingPunct="0">
              <a:defRPr>
                <a:solidFill>
                  <a:schemeClr val="tx1"/>
                </a:solidFill>
                <a:latin typeface="Constantia" panose="02030602050306030303" pitchFamily="18" charset="0"/>
                <a:ea typeface="ＭＳ Ｐゴシック" panose="020B0600070205080204" pitchFamily="34" charset="-128"/>
              </a:defRPr>
            </a:lvl3pPr>
            <a:lvl4pPr marL="1600200" indent="-228600" eaLnBrk="0" hangingPunct="0">
              <a:defRPr>
                <a:solidFill>
                  <a:schemeClr val="tx1"/>
                </a:solidFill>
                <a:latin typeface="Constantia" panose="02030602050306030303" pitchFamily="18" charset="0"/>
                <a:ea typeface="ＭＳ Ｐゴシック" panose="020B0600070205080204" pitchFamily="34" charset="-128"/>
              </a:defRPr>
            </a:lvl4pPr>
            <a:lvl5pPr marL="2057400" indent="-228600" eaLnBrk="0" hangingPunct="0">
              <a:defRPr>
                <a:solidFill>
                  <a:schemeClr val="tx1"/>
                </a:solidFill>
                <a:latin typeface="Constantia" panose="02030602050306030303" pitchFamily="18"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nstantia" panose="02030602050306030303" pitchFamily="18" charset="0"/>
                <a:ea typeface="ＭＳ Ｐゴシック" panose="020B0600070205080204" pitchFamily="34" charset="-128"/>
              </a:defRPr>
            </a:lvl9pPr>
          </a:lstStyle>
          <a:p>
            <a:pPr eaLnBrk="1" hangingPunct="1"/>
            <a:r>
              <a:rPr lang="en-US" dirty="0">
                <a:hlinkClick r:id="rId2"/>
              </a:rPr>
              <a:t>http://www.youtube.com/watch?v=grbSQ6O6kbs</a:t>
            </a:r>
            <a:r>
              <a:rPr lang="en-US" dirty="0"/>
              <a:t> </a:t>
            </a:r>
          </a:p>
        </p:txBody>
      </p:sp>
      <p:pic>
        <p:nvPicPr>
          <p:cNvPr id="2150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057400"/>
            <a:ext cx="3810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386263"/>
            <a:ext cx="320040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1981200"/>
            <a:ext cx="4191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5400" y="3962400"/>
            <a:ext cx="3886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1688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endParaRPr>
              <a:ea typeface="+mj-ea"/>
            </a:endParaRPr>
          </a:p>
        </p:txBody>
      </p:sp>
      <p:pic>
        <p:nvPicPr>
          <p:cNvPr id="1331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505200"/>
            <a:ext cx="4114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0613" y="6350"/>
            <a:ext cx="29464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05200"/>
            <a:ext cx="5080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6502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7747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305800" cy="4572000"/>
          </a:xfrm>
        </p:spPr>
        <p:txBody>
          <a:bodyPr/>
          <a:lstStyle/>
          <a:p>
            <a:r>
              <a:rPr lang="en-US" sz="3200" dirty="0" smtClean="0"/>
              <a:t>Why do you think the Black Death spread so quickly among the people of Europe?</a:t>
            </a:r>
          </a:p>
          <a:p>
            <a:r>
              <a:rPr lang="en-US" sz="3200" dirty="0" smtClean="0"/>
              <a:t>Was Europe the only area affected? If not, than who else?</a:t>
            </a:r>
          </a:p>
          <a:p>
            <a:r>
              <a:rPr lang="en-US" sz="3200" dirty="0" smtClean="0"/>
              <a:t>How did Europeans “treat” the Black Plague?</a:t>
            </a:r>
          </a:p>
          <a:p>
            <a:r>
              <a:rPr lang="en-US" sz="3200" dirty="0" smtClean="0"/>
              <a:t>What/Who did they blame for the illness?</a:t>
            </a:r>
          </a:p>
          <a:p>
            <a:r>
              <a:rPr lang="en-US" sz="3200" dirty="0" smtClean="0"/>
              <a:t>Does it still exist today?</a:t>
            </a:r>
          </a:p>
          <a:p>
            <a:endParaRPr lang="en-US" dirty="0" smtClean="0"/>
          </a:p>
          <a:p>
            <a:endParaRPr lang="en-US" dirty="0"/>
          </a:p>
        </p:txBody>
      </p:sp>
      <p:sp>
        <p:nvSpPr>
          <p:cNvPr id="3" name="Title 2"/>
          <p:cNvSpPr>
            <a:spLocks noGrp="1"/>
          </p:cNvSpPr>
          <p:nvPr>
            <p:ph type="title"/>
          </p:nvPr>
        </p:nvSpPr>
        <p:spPr/>
        <p:txBody>
          <a:bodyPr/>
          <a:lstStyle/>
          <a:p>
            <a:pPr algn="ctr"/>
            <a:r>
              <a:rPr smtClean="0"/>
              <a:t>Disucssion and Questions!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65538" name="Picture 2" descr="http://upload.wikimedia.org/wikipedia/commons/thumb/a/ac/Topkapi_Palace_Seen_From_Harem.JPG/1280px-Topkapi_Palace_Seen_From_Harem.JPG"/>
          <p:cNvPicPr>
            <a:picLocks noChangeAspect="1" noChangeArrowheads="1"/>
          </p:cNvPicPr>
          <p:nvPr/>
        </p:nvPicPr>
        <p:blipFill>
          <a:blip r:embed="rId2" cstate="print"/>
          <a:srcRect l="5332"/>
          <a:stretch>
            <a:fillRect/>
          </a:stretch>
        </p:blipFill>
        <p:spPr bwMode="auto">
          <a:xfrm>
            <a:off x="0" y="1447800"/>
            <a:ext cx="9119501" cy="42672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descr="http://www.albany.edu/news/images/Renaissance_Plague_Doctor_Image.jpg"/>
          <p:cNvPicPr>
            <a:picLocks noChangeAspect="1" noChangeArrowheads="1"/>
          </p:cNvPicPr>
          <p:nvPr/>
        </p:nvPicPr>
        <p:blipFill>
          <a:blip r:embed="rId2" cstate="print"/>
          <a:srcRect/>
          <a:stretch>
            <a:fillRect/>
          </a:stretch>
        </p:blipFill>
        <p:spPr bwMode="auto">
          <a:xfrm>
            <a:off x="3352799" y="0"/>
            <a:ext cx="5791201" cy="6867036"/>
          </a:xfrm>
          <a:prstGeom prst="rect">
            <a:avLst/>
          </a:prstGeom>
          <a:noFill/>
        </p:spPr>
      </p:pic>
      <p:pic>
        <p:nvPicPr>
          <p:cNvPr id="1028" name="Picture 4" descr="http://maskwerks.tripod.com/sitebuildercontent/sitebuilderpictures/plaguedoctordrawing.jpg"/>
          <p:cNvPicPr>
            <a:picLocks noChangeAspect="1" noChangeArrowheads="1"/>
          </p:cNvPicPr>
          <p:nvPr/>
        </p:nvPicPr>
        <p:blipFill>
          <a:blip r:embed="rId3" cstate="print"/>
          <a:srcRect/>
          <a:stretch>
            <a:fillRect/>
          </a:stretch>
        </p:blipFill>
        <p:spPr bwMode="auto">
          <a:xfrm>
            <a:off x="10252" y="0"/>
            <a:ext cx="3333023" cy="68580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rcRect t="14761" b="14761"/>
          <a:stretch>
            <a:fillRect/>
          </a:stretch>
        </p:blipFill>
        <p:spPr>
          <a:xfrm>
            <a:off x="-19050" y="1"/>
            <a:ext cx="9163050" cy="6858000"/>
          </a:xfrm>
        </p:spPr>
      </p:pic>
      <p:sp>
        <p:nvSpPr>
          <p:cNvPr id="3" name="Title 2"/>
          <p:cNvSpPr>
            <a:spLocks noGrp="1"/>
          </p:cNvSpPr>
          <p:nvPr>
            <p:ph type="title"/>
          </p:nvPr>
        </p:nvSpPr>
        <p:spPr/>
        <p:txBody>
          <a:bodyPr/>
          <a:lstStyle/>
          <a:p>
            <a:pPr eaLnBrk="1" fontAlgn="auto" hangingPunct="1">
              <a:spcAft>
                <a:spcPts val="0"/>
              </a:spcAft>
              <a:defRPr/>
            </a:pPr>
            <a:endParaRPr>
              <a:ea typeface="+mj-ea"/>
            </a:endParaRPr>
          </a:p>
        </p:txBody>
      </p:sp>
    </p:spTree>
    <p:extLst>
      <p:ext uri="{BB962C8B-B14F-4D97-AF65-F5344CB8AC3E}">
        <p14:creationId xmlns:p14="http://schemas.microsoft.com/office/powerpoint/2010/main" val="39719519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486400"/>
            <a:ext cx="4419600" cy="1143000"/>
          </a:xfrm>
        </p:spPr>
        <p:txBody>
          <a:bodyPr>
            <a:normAutofit fontScale="90000"/>
          </a:bodyPr>
          <a:lstStyle/>
          <a:p>
            <a:pPr lvl="1" algn="ctr" eaLnBrk="1" fontAlgn="auto" hangingPunct="1">
              <a:spcAft>
                <a:spcPts val="0"/>
              </a:spcAft>
              <a:defRPr/>
            </a:pPr>
            <a:r>
              <a:rPr lang="en-US" sz="3200" dirty="0">
                <a:solidFill>
                  <a:schemeClr val="tx1"/>
                </a:solidFill>
              </a:rPr>
              <a:t>E. Stability, trade, and middle class helped lead to the Renaissance</a:t>
            </a:r>
            <a:r>
              <a:rPr lang="en-US" sz="3200" dirty="0">
                <a:solidFill>
                  <a:sysClr val="windowText" lastClr="000000"/>
                </a:solidFill>
              </a:rPr>
              <a:t/>
            </a:r>
            <a:br>
              <a:rPr lang="en-US" sz="3200" dirty="0">
                <a:solidFill>
                  <a:sysClr val="windowText" lastClr="000000"/>
                </a:solidFill>
              </a:rPr>
            </a:br>
            <a:endParaRPr lang="en-US" sz="1800" dirty="0">
              <a:solidFill>
                <a:sysClr val="windowText" lastClr="000000"/>
              </a:solidFill>
            </a:endParaRPr>
          </a:p>
        </p:txBody>
      </p:sp>
      <p:pic>
        <p:nvPicPr>
          <p:cNvPr id="2355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1838" y="-23813"/>
            <a:ext cx="460216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3" y="2209800"/>
            <a:ext cx="2301876"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5875"/>
            <a:ext cx="46323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981200"/>
            <a:ext cx="23209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8821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0" indent="0">
              <a:buNone/>
            </a:pPr>
            <a:r>
              <a:rPr lang="en-US" dirty="0" smtClean="0"/>
              <a:t>Around the room you will find excerpts from the Magana Carta hanging on the wall (along with other law codes from history).  It is your job to move around the room, reading and understanding these law codes.</a:t>
            </a:r>
          </a:p>
          <a:p>
            <a:pPr marL="0" indent="0">
              <a:buNone/>
            </a:pPr>
            <a:endParaRPr lang="en-US" dirty="0"/>
          </a:p>
          <a:p>
            <a:pPr marL="514350" indent="-514350">
              <a:buAutoNum type="arabicPeriod"/>
            </a:pPr>
            <a:r>
              <a:rPr lang="en-US" dirty="0" smtClean="0"/>
              <a:t>Explain the meaning behind the laws of the Magna Carta that are hanging around the room.  </a:t>
            </a:r>
          </a:p>
          <a:p>
            <a:pPr marL="514350" indent="-514350">
              <a:buAutoNum type="arabicPeriod"/>
            </a:pPr>
            <a:r>
              <a:rPr lang="en-US" dirty="0" smtClean="0"/>
              <a:t>Hypothesize some potential problems that CAUSED the Magna Carta to be written and the EFFCTS that the laws would have on England.</a:t>
            </a:r>
          </a:p>
          <a:p>
            <a:pPr marL="514350" indent="-514350">
              <a:buAutoNum type="arabicPeriod"/>
            </a:pPr>
            <a:r>
              <a:rPr lang="en-US" dirty="0" smtClean="0"/>
              <a:t>COMPARE the Magna Carta to some of the more modern law codes that you can see around the room.</a:t>
            </a:r>
          </a:p>
          <a:p>
            <a:pPr marL="880110" lvl="1" indent="-514350">
              <a:buAutoNum type="arabicPeriod"/>
            </a:pPr>
            <a:endParaRPr lang="en-US" dirty="0"/>
          </a:p>
        </p:txBody>
      </p:sp>
      <p:sp>
        <p:nvSpPr>
          <p:cNvPr id="3" name="Title 2"/>
          <p:cNvSpPr>
            <a:spLocks noGrp="1"/>
          </p:cNvSpPr>
          <p:nvPr>
            <p:ph type="title"/>
          </p:nvPr>
        </p:nvSpPr>
        <p:spPr/>
        <p:txBody>
          <a:bodyPr/>
          <a:lstStyle/>
          <a:p>
            <a:pPr algn="ctr"/>
            <a:r>
              <a:rPr lang="en-US" dirty="0" smtClean="0"/>
              <a:t>Magna </a:t>
            </a:r>
            <a:r>
              <a:rPr lang="en-US" dirty="0" err="1" smtClean="0"/>
              <a:t>Carta</a:t>
            </a:r>
            <a:r>
              <a:rPr lang="en-US" dirty="0" smtClean="0"/>
              <a:t> Discussion and Walk</a:t>
            </a:r>
            <a:endParaRPr lang="en-US" dirty="0"/>
          </a:p>
        </p:txBody>
      </p:sp>
    </p:spTree>
    <p:extLst>
      <p:ext uri="{BB962C8B-B14F-4D97-AF65-F5344CB8AC3E}">
        <p14:creationId xmlns:p14="http://schemas.microsoft.com/office/powerpoint/2010/main" val="22811424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828800"/>
            <a:ext cx="5049253" cy="4419600"/>
          </a:xfrm>
        </p:spPr>
        <p:txBody>
          <a:bodyPr/>
          <a:lstStyle/>
          <a:p>
            <a:r>
              <a:rPr lang="en-US" dirty="0" smtClean="0"/>
              <a:t>Why was the Middle Ages as considered the “dark ages”?</a:t>
            </a:r>
          </a:p>
          <a:p>
            <a:pPr>
              <a:buNone/>
            </a:pPr>
            <a:endParaRPr lang="en-US" dirty="0" smtClean="0"/>
          </a:p>
          <a:p>
            <a:r>
              <a:rPr lang="en-US" dirty="0" smtClean="0"/>
              <a:t>Explain the Feudal System of the Middle ages.  Who really had the most power?</a:t>
            </a:r>
            <a:endParaRPr lang="en-US" dirty="0" smtClean="0"/>
          </a:p>
          <a:p>
            <a:pPr>
              <a:buNone/>
            </a:pPr>
            <a:endParaRPr lang="en-US" dirty="0" smtClean="0"/>
          </a:p>
          <a:p>
            <a:r>
              <a:rPr lang="en-US" dirty="0" smtClean="0"/>
              <a:t>Did any positive things happen during the Middle Ages?</a:t>
            </a:r>
          </a:p>
          <a:p>
            <a:endParaRPr lang="en-US" dirty="0"/>
          </a:p>
        </p:txBody>
      </p:sp>
      <p:sp>
        <p:nvSpPr>
          <p:cNvPr id="3" name="Title 2"/>
          <p:cNvSpPr>
            <a:spLocks noGrp="1"/>
          </p:cNvSpPr>
          <p:nvPr>
            <p:ph type="title"/>
          </p:nvPr>
        </p:nvSpPr>
        <p:spPr>
          <a:xfrm>
            <a:off x="457200" y="457200"/>
            <a:ext cx="8229600" cy="838200"/>
          </a:xfrm>
        </p:spPr>
        <p:txBody>
          <a:bodyPr>
            <a:noAutofit/>
          </a:bodyPr>
          <a:lstStyle/>
          <a:p>
            <a:pPr algn="ctr"/>
            <a:r>
              <a:rPr sz="5400" b="1" smtClean="0"/>
              <a:t>Closure</a:t>
            </a:r>
            <a:endParaRPr lang="en-US" sz="5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l="14286" t="4107" r="14286" b="5424"/>
          <a:stretch>
            <a:fillRect/>
          </a:stretch>
        </p:blipFill>
        <p:spPr bwMode="auto">
          <a:xfrm>
            <a:off x="5354053" y="1447800"/>
            <a:ext cx="378994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4572000"/>
          </a:xfrm>
        </p:spPr>
        <p:txBody>
          <a:bodyPr>
            <a:noAutofit/>
          </a:bodyPr>
          <a:lstStyle/>
          <a:p>
            <a:pPr>
              <a:buNone/>
            </a:pPr>
            <a:r>
              <a:rPr lang="en-US" sz="2800" dirty="0" smtClean="0"/>
              <a:t>	I will assign historical figures to each person in the class.  You will have the rest of the class today, as well as the weekend, to do some basic research on your person.</a:t>
            </a:r>
          </a:p>
          <a:p>
            <a:pPr>
              <a:buNone/>
            </a:pPr>
            <a:endParaRPr lang="en-US" sz="2800" dirty="0" smtClean="0"/>
          </a:p>
          <a:p>
            <a:pPr>
              <a:buNone/>
            </a:pPr>
            <a:r>
              <a:rPr lang="en-US" sz="2800" dirty="0" smtClean="0"/>
              <a:t>	Use the instruction sheet that I pass out to figure out what requirements you will need to meet.  What you will be creating will depend on what type of person you were given.  We will be presenting these “mini projects” at the end of class on Wednesday (2/25)</a:t>
            </a:r>
            <a:endParaRPr lang="en-US" sz="2800" dirty="0"/>
          </a:p>
        </p:txBody>
      </p:sp>
      <p:sp>
        <p:nvSpPr>
          <p:cNvPr id="3" name="Title 2"/>
          <p:cNvSpPr>
            <a:spLocks noGrp="1"/>
          </p:cNvSpPr>
          <p:nvPr>
            <p:ph type="title"/>
          </p:nvPr>
        </p:nvSpPr>
        <p:spPr/>
        <p:txBody>
          <a:bodyPr>
            <a:normAutofit/>
          </a:bodyPr>
          <a:lstStyle/>
          <a:p>
            <a:pPr algn="ctr"/>
            <a:r>
              <a:rPr lang="en-US" sz="6600" b="1" dirty="0" smtClean="0"/>
              <a:t>Renaissance Mingle</a:t>
            </a:r>
            <a:endParaRPr lang="en-US" sz="66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67586" name="Picture 2" descr="http://media2.s-nbcnews.com/i/newscms/2014_08/191731/140217-alamo-1623_72fac4ab29ea99df0b901d7de4ab2d5d.jpg"/>
          <p:cNvPicPr>
            <a:picLocks noChangeAspect="1" noChangeArrowheads="1"/>
          </p:cNvPicPr>
          <p:nvPr/>
        </p:nvPicPr>
        <p:blipFill>
          <a:blip r:embed="rId2" cstate="print"/>
          <a:srcRect/>
          <a:stretch>
            <a:fillRect/>
          </a:stretch>
        </p:blipFill>
        <p:spPr bwMode="auto">
          <a:xfrm>
            <a:off x="0" y="0"/>
            <a:ext cx="9144000" cy="63246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68610" name="Picture 2" descr="http://media-cdn.tripadvisor.com/media/photo-s/01/07/f9/69/the-menger-and-alamo.jpg"/>
          <p:cNvPicPr>
            <a:picLocks noChangeAspect="1" noChangeArrowheads="1"/>
          </p:cNvPicPr>
          <p:nvPr/>
        </p:nvPicPr>
        <p:blipFill>
          <a:blip r:embed="rId2" cstate="print"/>
          <a:srcRect/>
          <a:stretch>
            <a:fillRect/>
          </a:stretch>
        </p:blipFill>
        <p:spPr bwMode="auto">
          <a:xfrm>
            <a:off x="-1" y="0"/>
            <a:ext cx="9155095"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71682" name="Picture 2" descr="https://c1.staticflickr.com/1/185/436436651_21c1d62841.jpg"/>
          <p:cNvPicPr>
            <a:picLocks noChangeAspect="1" noChangeArrowheads="1"/>
          </p:cNvPicPr>
          <p:nvPr/>
        </p:nvPicPr>
        <p:blipFill>
          <a:blip r:embed="rId3" cstate="print"/>
          <a:srcRect/>
          <a:stretch>
            <a:fillRect/>
          </a:stretch>
        </p:blipFill>
        <p:spPr bwMode="auto">
          <a:xfrm>
            <a:off x="-1" y="0"/>
            <a:ext cx="9144001" cy="685800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19857</TotalTime>
  <Words>1024</Words>
  <Application>Microsoft Office PowerPoint</Application>
  <PresentationFormat>On-screen Show (4:3)</PresentationFormat>
  <Paragraphs>129</Paragraphs>
  <Slides>65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ＭＳ Ｐゴシック</vt:lpstr>
      <vt:lpstr>Arial</vt:lpstr>
      <vt:lpstr>Calibri</vt:lpstr>
      <vt:lpstr>Constantia</vt:lpstr>
      <vt:lpstr>Times New Roman</vt:lpstr>
      <vt:lpstr>Wingdings 2</vt:lpstr>
      <vt:lpstr>Paper</vt:lpstr>
      <vt:lpstr>“The Middle Ages” </vt:lpstr>
      <vt:lpstr>Warm-Up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Byzantine Empire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Dark Ages</vt:lpstr>
      <vt:lpstr>PowerPoint Presentation</vt:lpstr>
      <vt:lpstr>PowerPoint Presentation</vt:lpstr>
      <vt:lpstr>PowerPoint Presentation</vt:lpstr>
      <vt:lpstr>PowerPoint Presentation</vt:lpstr>
      <vt:lpstr>PowerPoint Presentation</vt:lpstr>
      <vt:lpstr>Did Vikings really have horned-helmets?</vt:lpstr>
      <vt:lpstr>PowerPoint Presentation</vt:lpstr>
      <vt:lpstr>What does it mean to be a Knight? Answer this question as your Warm-Up</vt:lpstr>
      <vt:lpstr>Medieval Europe Maps</vt:lpstr>
      <vt:lpstr>III. Feudal System</vt:lpstr>
      <vt:lpstr>PowerPoint Presentation</vt:lpstr>
      <vt:lpstr>PowerPoint Presentation</vt:lpstr>
      <vt:lpstr>PowerPoint Presentation</vt:lpstr>
      <vt:lpstr>PowerPoint Presentation</vt:lpstr>
      <vt:lpstr>IV. Middle Ages Religion</vt:lpstr>
      <vt:lpstr>Review of the Feudal Pyramid!</vt:lpstr>
      <vt:lpstr>FEUDAL GAME!!!!</vt:lpstr>
      <vt:lpstr>PowerPoint Presentation</vt:lpstr>
      <vt:lpstr>PowerPoint Presentation</vt:lpstr>
      <vt:lpstr>PowerPoint Presentation</vt:lpstr>
      <vt:lpstr>The Crusades…as an argument?</vt:lpstr>
      <vt:lpstr>QUIZ!!!</vt:lpstr>
      <vt:lpstr>Warm-Up</vt:lpstr>
      <vt:lpstr>Warm – Up</vt:lpstr>
      <vt:lpstr>V. High Middle 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Disucssion and Questions!</vt:lpstr>
      <vt:lpstr>PowerPoint Presentation</vt:lpstr>
      <vt:lpstr>PowerPoint Presentation</vt:lpstr>
      <vt:lpstr>E. Stability, trade, and middle class helped lead to the Renaissance </vt:lpstr>
      <vt:lpstr>Magna Carta Discussion and Walk</vt:lpstr>
      <vt:lpstr>Closure</vt:lpstr>
      <vt:lpstr>Renaissance Mingle</vt:lpstr>
    </vt:vector>
  </TitlesOfParts>
  <Company>Charlotte Mecklenburg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Middle Ages” Ch. 13-14</dc:title>
  <dc:creator>pete</dc:creator>
  <cp:lastModifiedBy>Marwitz, Keith A.</cp:lastModifiedBy>
  <cp:revision>281</cp:revision>
  <dcterms:created xsi:type="dcterms:W3CDTF">2013-09-17T16:38:30Z</dcterms:created>
  <dcterms:modified xsi:type="dcterms:W3CDTF">2015-09-14T12:56:33Z</dcterms:modified>
</cp:coreProperties>
</file>