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  <p:sldMasterId id="2147483672" r:id="rId3"/>
  </p:sldMasterIdLst>
  <p:notesMasterIdLst>
    <p:notesMasterId r:id="rId37"/>
  </p:notesMasterIdLst>
  <p:handoutMasterIdLst>
    <p:handoutMasterId r:id="rId38"/>
  </p:handoutMasterIdLst>
  <p:sldIdLst>
    <p:sldId id="256" r:id="rId4"/>
    <p:sldId id="282" r:id="rId5"/>
    <p:sldId id="284" r:id="rId6"/>
    <p:sldId id="286" r:id="rId7"/>
    <p:sldId id="285" r:id="rId8"/>
    <p:sldId id="257" r:id="rId9"/>
    <p:sldId id="288" r:id="rId10"/>
    <p:sldId id="267" r:id="rId11"/>
    <p:sldId id="268" r:id="rId12"/>
    <p:sldId id="269" r:id="rId13"/>
    <p:sldId id="287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5274" autoAdjust="0"/>
  </p:normalViewPr>
  <p:slideViewPr>
    <p:cSldViewPr>
      <p:cViewPr varScale="1">
        <p:scale>
          <a:sx n="80" d="100"/>
          <a:sy n="80" d="100"/>
        </p:scale>
        <p:origin x="300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2/9/2015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2/9/2015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398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4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54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475">
              <a:defRPr/>
            </a:lvl2pPr>
            <a:lvl3pPr marL="777007">
              <a:defRPr/>
            </a:lvl3pPr>
            <a:lvl4pPr marL="1005538">
              <a:defRPr/>
            </a:lvl4pPr>
            <a:lvl5pPr marL="1234070">
              <a:defRPr/>
            </a:lvl5pPr>
            <a:lvl6pPr marL="1462601">
              <a:defRPr baseline="0"/>
            </a:lvl6pPr>
            <a:lvl7pPr marL="1691133">
              <a:defRPr baseline="0"/>
            </a:lvl7pPr>
            <a:lvl8pPr marL="1919664">
              <a:defRPr baseline="0"/>
            </a:lvl8pPr>
            <a:lvl9pPr marL="2148195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2/9/2015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5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399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5102527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2/9/2015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0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 marL="1956229">
              <a:defRPr sz="1600"/>
            </a:lvl6pPr>
            <a:lvl7pPr marL="1956229">
              <a:defRPr sz="1600" baseline="0"/>
            </a:lvl7pPr>
            <a:lvl8pPr marL="1956229">
              <a:defRPr sz="1600" baseline="0"/>
            </a:lvl8pPr>
            <a:lvl9pPr marL="1956229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 marL="1956229">
              <a:defRPr sz="1600"/>
            </a:lvl6pPr>
            <a:lvl7pPr marL="1956229">
              <a:defRPr sz="1600"/>
            </a:lvl7pPr>
            <a:lvl8pPr marL="1956229">
              <a:defRPr sz="1600" baseline="0"/>
            </a:lvl8pPr>
            <a:lvl9pPr marL="1956229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2/9/2015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1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401"/>
            <a:ext cx="4416552" cy="3352801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 marL="1956229">
              <a:defRPr sz="1600"/>
            </a:lvl6pPr>
            <a:lvl7pPr marL="1956229">
              <a:defRPr sz="1600" baseline="0"/>
            </a:lvl7pPr>
            <a:lvl8pPr marL="1956229">
              <a:defRPr sz="1600" baseline="0"/>
            </a:lvl8pPr>
            <a:lvl9pPr marL="1956229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401"/>
            <a:ext cx="4416552" cy="3352801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 marL="1956229">
              <a:defRPr sz="1600"/>
            </a:lvl5pPr>
            <a:lvl6pPr marL="1956229">
              <a:defRPr sz="1600"/>
            </a:lvl6pPr>
            <a:lvl7pPr marL="1956229">
              <a:defRPr sz="1600"/>
            </a:lvl7pPr>
            <a:lvl8pPr marL="1956229">
              <a:defRPr sz="1600"/>
            </a:lvl8pPr>
            <a:lvl9pPr marL="1956229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2/9/2015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0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2/9/2015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8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2/9/2015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5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40" y="1630823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199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3" y="1905000"/>
            <a:ext cx="5669280" cy="4038600"/>
          </a:xfrm>
        </p:spPr>
        <p:txBody>
          <a:bodyPr>
            <a:norm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2/9/2015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6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1" y="1630823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799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199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9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3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2/9/2015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2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229">
              <a:defRPr/>
            </a:lvl6pPr>
            <a:lvl7pPr marL="1956229">
              <a:defRPr/>
            </a:lvl7pPr>
            <a:lvl8pPr marL="1956229">
              <a:defRPr/>
            </a:lvl8pPr>
            <a:lvl9pPr marL="1956229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2/9/2015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7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9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799"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41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77815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2/9/2015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5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2/9/2015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2/9/2015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2/9/2015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2/9/2015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3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2/9/2015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65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38" indent="-274238" algn="l" defTabSz="914126" rtl="0" eaLnBrk="1" latinLnBrk="0" hangingPunct="1">
        <a:lnSpc>
          <a:spcPct val="90000"/>
        </a:lnSpc>
        <a:spcBef>
          <a:spcPts val="1799"/>
        </a:spcBef>
        <a:buSzPct val="100000"/>
        <a:buFont typeface="Arial" pitchFamily="34" charset="0"/>
        <a:buChar char="▪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75899" indent="-274238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804431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032962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493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025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556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088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619" indent="-228531" algn="l" defTabSz="914126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G55ErfdaeY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-ZzQ7uwy34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hyperlink" Target="http://www.google.com/url?sa=i&amp;rct=j&amp;q=&amp;esrc=s&amp;frm=1&amp;source=images&amp;cd=&amp;cad=rja&amp;docid=Kqoa-VO4Wqc4TM&amp;tbnid=ekTATNOyO-5TVM:&amp;ved=0CAUQjRw&amp;url=http://www.siouxfallscompletefitness.com/you-have-to-starve-yourself.html&amp;ei=2M33UpX7GqXesATn3ILgAg&amp;bvm=bv.60983673,d.aWc&amp;psig=AFQjCNGj4wQeb3mDO1VOBEI9Bo2s3VFcmw&amp;ust=139205818717941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www.youtube.com/watch?v=KFQHgdmJqjo" TargetMode="Externa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2" y="2057400"/>
            <a:ext cx="10058401" cy="2667000"/>
          </a:xfrm>
        </p:spPr>
        <p:txBody>
          <a:bodyPr/>
          <a:lstStyle/>
          <a:p>
            <a:pPr algn="ctr"/>
            <a:r>
              <a:rPr lang="en-US" sz="9600" dirty="0" smtClean="0"/>
              <a:t>Monotheistic Religions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05951" y="3733800"/>
            <a:ext cx="6780213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E.  3 </a:t>
            </a:r>
            <a:r>
              <a:rPr lang="en-US" sz="4400" dirty="0"/>
              <a:t>major branches of Christianity: </a:t>
            </a:r>
            <a:r>
              <a:rPr lang="en-US" sz="4400" b="1" u="sng" dirty="0"/>
              <a:t>Catholic</a:t>
            </a:r>
            <a:r>
              <a:rPr lang="en-US" sz="4400" dirty="0"/>
              <a:t>, </a:t>
            </a:r>
            <a:r>
              <a:rPr lang="en-US" sz="4400" b="1" u="sng" dirty="0"/>
              <a:t>Orthodox</a:t>
            </a:r>
            <a:r>
              <a:rPr lang="en-US" sz="4400" dirty="0"/>
              <a:t> (split in the Great Schism), and </a:t>
            </a:r>
            <a:r>
              <a:rPr lang="en-US" sz="4400" b="1" u="sng" dirty="0"/>
              <a:t>Protestant</a:t>
            </a:r>
            <a:r>
              <a:rPr lang="en-US" sz="4400" dirty="0"/>
              <a:t> (split in </a:t>
            </a:r>
            <a:r>
              <a:rPr lang="en-US" sz="4400" dirty="0" smtClean="0"/>
              <a:t>the reformation)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5" y="3479800"/>
            <a:ext cx="5180013" cy="34010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89221" cy="3479800"/>
          </a:xfrm>
          <a:prstGeom prst="rect">
            <a:avLst/>
          </a:prstGeom>
        </p:spPr>
      </p:pic>
      <p:pic>
        <p:nvPicPr>
          <p:cNvPr id="3074" name="Picture 2" descr="http://chronicle.uchicago.edu/040819/protestants-25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2" y="0"/>
            <a:ext cx="277958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-qNt3LP5wRvU/TccsI6QEb4I/AAAAAAAAACQ/YzBfGub_jN4/s1600/christ-the-redeemer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21" y="15875"/>
            <a:ext cx="4767527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28600"/>
            <a:ext cx="10668000" cy="102076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Religion Chart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6856412" cy="42672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600" dirty="0" smtClean="0"/>
              <a:t>Continue filling out your Religion Chart, this time focusing on Christianity and Judaism.</a:t>
            </a:r>
          </a:p>
          <a:p>
            <a:pPr marL="457200" indent="-457200">
              <a:buAutoNum type="arabicPeriod"/>
            </a:pPr>
            <a:endParaRPr lang="en-US" sz="3600" dirty="0"/>
          </a:p>
          <a:p>
            <a:pPr marL="457200" indent="-457200">
              <a:buAutoNum type="arabicPeriod"/>
            </a:pPr>
            <a:r>
              <a:rPr lang="en-US" sz="3600" dirty="0" smtClean="0"/>
              <a:t>If you need information that is not in your notes, use your textbook on pages…</a:t>
            </a:r>
            <a:endParaRPr lang="en-US" sz="3600" dirty="0"/>
          </a:p>
        </p:txBody>
      </p:sp>
      <p:sp>
        <p:nvSpPr>
          <p:cNvPr id="5" name="AutoShape 2" descr="https://i.ytimg.com/vi/ZsFlg1hmaV4/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2514600"/>
            <a:ext cx="5332413" cy="399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.ytimg.com/vi/TG55ErfdaeY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77251"/>
            <a:ext cx="12188826" cy="600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389" y="0"/>
            <a:ext cx="12155436" cy="563562"/>
          </a:xfrm>
        </p:spPr>
        <p:txBody>
          <a:bodyPr/>
          <a:lstStyle/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www.youtube.com/watch?v=TG55ErfdaeY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2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555" y="174703"/>
            <a:ext cx="9143998" cy="1020762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Primary Source Reading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54" y="1658911"/>
            <a:ext cx="6096000" cy="51816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In groups of 3, similar to what we did last week, we will be reading primary documents from early religions.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Each person in your group will be responsible for reading a document, summarizing it, and explaining it to the group. 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Your individual summary should be written on a separate piece of notebook paper and then stapled together with the other summaries in your group.</a:t>
            </a:r>
            <a:endParaRPr lang="en-US" sz="2800" dirty="0"/>
          </a:p>
        </p:txBody>
      </p:sp>
      <p:pic>
        <p:nvPicPr>
          <p:cNvPr id="4098" name="Picture 2" descr="http://www.sunnyskyz.com/uploads/2013/12/cn78w-ark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37" y="2209800"/>
            <a:ext cx="5963966" cy="382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023" y="182494"/>
            <a:ext cx="9143998" cy="1020496"/>
          </a:xfrm>
        </p:spPr>
        <p:txBody>
          <a:bodyPr>
            <a:normAutofit/>
          </a:bodyPr>
          <a:lstStyle/>
          <a:p>
            <a:r>
              <a:rPr lang="en-US" sz="5398" dirty="0"/>
              <a:t>Warm-Up</a:t>
            </a:r>
            <a:endParaRPr lang="en-US" sz="5398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308" y="1689768"/>
            <a:ext cx="5195662" cy="4266089"/>
          </a:xfrm>
        </p:spPr>
        <p:txBody>
          <a:bodyPr>
            <a:noAutofit/>
          </a:bodyPr>
          <a:lstStyle/>
          <a:p>
            <a:pPr marL="457063" indent="-457063">
              <a:buAutoNum type="arabicPeriod"/>
            </a:pPr>
            <a:r>
              <a:rPr lang="en-US" sz="3599" dirty="0"/>
              <a:t>As you come into class, pick up an article from the front of the room.</a:t>
            </a:r>
          </a:p>
          <a:p>
            <a:pPr marL="457063" indent="-457063">
              <a:buAutoNum type="arabicPeriod"/>
            </a:pPr>
            <a:endParaRPr lang="en-US" sz="3599" dirty="0"/>
          </a:p>
          <a:p>
            <a:pPr marL="0" indent="0">
              <a:buNone/>
            </a:pPr>
            <a:endParaRPr lang="en-US" sz="3599" dirty="0"/>
          </a:p>
          <a:p>
            <a:pPr marL="0" indent="0">
              <a:buNone/>
            </a:pPr>
            <a:r>
              <a:rPr lang="en-US" sz="3599" dirty="0"/>
              <a:t>2. Read it over, answer the questions, and be prepared to discuss when you are finished!</a:t>
            </a:r>
            <a:endParaRPr lang="en-US" sz="3599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i.ytimg.com/vi/kv9IP2uZK7M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46" y="1689769"/>
            <a:ext cx="6570179" cy="492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82962" y="508124"/>
            <a:ext cx="5012054" cy="369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99" dirty="0">
                <a:solidFill>
                  <a:prstClr val="white"/>
                </a:solidFill>
                <a:hlinkClick r:id="rId3"/>
              </a:rPr>
              <a:t>https://www.youtube.com/watch?v=G-ZzQ7uwy34</a:t>
            </a:r>
            <a:r>
              <a:rPr lang="en-US" sz="1799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108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745" y="142138"/>
            <a:ext cx="3656646" cy="1020496"/>
          </a:xfrm>
        </p:spPr>
        <p:txBody>
          <a:bodyPr>
            <a:normAutofit/>
          </a:bodyPr>
          <a:lstStyle/>
          <a:p>
            <a:r>
              <a:rPr lang="en-US" sz="4799" dirty="0"/>
              <a:t>III. Islam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393" y="1644243"/>
            <a:ext cx="4876923" cy="5212865"/>
          </a:xfrm>
        </p:spPr>
        <p:txBody>
          <a:bodyPr>
            <a:normAutofit fontScale="92500"/>
          </a:bodyPr>
          <a:lstStyle/>
          <a:p>
            <a:pPr marL="301661" lvl="1" indent="0">
              <a:buNone/>
            </a:pPr>
            <a:r>
              <a:rPr lang="en-US" sz="4199" dirty="0"/>
              <a:t>A. Began in the Arabian peninsula by </a:t>
            </a:r>
            <a:r>
              <a:rPr lang="en-US" sz="4199" b="1" u="sng" dirty="0"/>
              <a:t>Muhammad</a:t>
            </a:r>
            <a:r>
              <a:rPr lang="en-US" sz="4199" dirty="0"/>
              <a:t> who had revelation</a:t>
            </a:r>
          </a:p>
          <a:p>
            <a:pPr marL="301661" lvl="1" indent="0">
              <a:buNone/>
            </a:pPr>
            <a:endParaRPr lang="en-US" sz="3299" dirty="0"/>
          </a:p>
          <a:p>
            <a:pPr marL="301661" lvl="1" indent="0">
              <a:buNone/>
            </a:pPr>
            <a:r>
              <a:rPr lang="en-US" sz="4199" dirty="0"/>
              <a:t>B. Holy book- </a:t>
            </a:r>
            <a:r>
              <a:rPr lang="en-US" sz="4199" b="1" u="sng" dirty="0"/>
              <a:t>Qur’an </a:t>
            </a:r>
            <a:endParaRPr lang="en-US" sz="3299" dirty="0"/>
          </a:p>
          <a:p>
            <a:pPr marL="301661" lvl="1" indent="0">
              <a:buNone/>
            </a:pPr>
            <a:r>
              <a:rPr lang="en-US" sz="4199" dirty="0"/>
              <a:t>C. Holy cities- </a:t>
            </a:r>
            <a:r>
              <a:rPr lang="en-US" sz="4199" b="1" u="sng" dirty="0"/>
              <a:t>Mecca, Medina, Jerusalem</a:t>
            </a:r>
            <a:endParaRPr lang="en-US" sz="3299" dirty="0"/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930" y="-72827"/>
            <a:ext cx="3237339" cy="242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1A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5930" y="2347560"/>
            <a:ext cx="3231308" cy="4524784"/>
          </a:xfrm>
          <a:noFill/>
        </p:spPr>
      </p:pic>
      <p:pic>
        <p:nvPicPr>
          <p:cNvPr id="9" name="Picture 4" descr="1A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2505" y="785709"/>
            <a:ext cx="3774260" cy="5718343"/>
          </a:xfrm>
          <a:noFill/>
        </p:spPr>
      </p:pic>
    </p:spTree>
    <p:extLst>
      <p:ext uri="{BB962C8B-B14F-4D97-AF65-F5344CB8AC3E}">
        <p14:creationId xmlns:p14="http://schemas.microsoft.com/office/powerpoint/2010/main" val="217525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894"/>
            <a:ext cx="5624040" cy="335192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1" y="3139681"/>
            <a:ext cx="5090733" cy="3732662"/>
          </a:xfrm>
        </p:spPr>
      </p:pic>
      <p:pic>
        <p:nvPicPr>
          <p:cNvPr id="7" name="Picture 4" descr="1A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2128" y="893"/>
            <a:ext cx="6498587" cy="685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794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5165273" y="610334"/>
            <a:ext cx="7008574" cy="56373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1661" lvl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sz="3999" dirty="0">
                <a:solidFill>
                  <a:prstClr val="white"/>
                </a:solidFill>
              </a:rPr>
              <a:t>D. Split over who would be the </a:t>
            </a:r>
            <a:r>
              <a:rPr lang="en-US" sz="3999" b="1" u="sng" dirty="0">
                <a:solidFill>
                  <a:prstClr val="white"/>
                </a:solidFill>
              </a:rPr>
              <a:t>caliph</a:t>
            </a:r>
            <a:r>
              <a:rPr lang="en-US" sz="3999" dirty="0">
                <a:solidFill>
                  <a:prstClr val="white"/>
                </a:solidFill>
              </a:rPr>
              <a:t> (leader) of Islam</a:t>
            </a:r>
            <a:endParaRPr lang="en-US" sz="2799" dirty="0">
              <a:solidFill>
                <a:prstClr val="white"/>
              </a:solidFill>
            </a:endParaRPr>
          </a:p>
          <a:p>
            <a:pPr marL="1318626" lvl="2" indent="-742727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AutoNum type="arabicPeriod"/>
              <a:defRPr/>
            </a:pPr>
            <a:r>
              <a:rPr lang="en-US" sz="3599" b="1" u="sng" dirty="0">
                <a:solidFill>
                  <a:prstClr val="white"/>
                </a:solidFill>
              </a:rPr>
              <a:t>Sunnis</a:t>
            </a:r>
            <a:r>
              <a:rPr lang="en-US" sz="3599" dirty="0">
                <a:solidFill>
                  <a:prstClr val="white"/>
                </a:solidFill>
              </a:rPr>
              <a:t>- wanted Caliph to be a political leader who was chosen by his ability </a:t>
            </a:r>
            <a:r>
              <a:rPr lang="en-US" sz="3199" dirty="0">
                <a:solidFill>
                  <a:prstClr val="white"/>
                </a:solidFill>
              </a:rPr>
              <a:t>(majority of Muslims)</a:t>
            </a:r>
          </a:p>
          <a:p>
            <a:pPr marL="1032962" lvl="2" indent="-457063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endParaRPr lang="en-US" sz="1999" dirty="0">
              <a:solidFill>
                <a:prstClr val="white"/>
              </a:solidFill>
            </a:endParaRPr>
          </a:p>
          <a:p>
            <a:pPr marL="575899" lvl="2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sz="3599" b="1" dirty="0">
                <a:solidFill>
                  <a:prstClr val="white"/>
                </a:solidFill>
              </a:rPr>
              <a:t>2.     </a:t>
            </a:r>
            <a:r>
              <a:rPr lang="en-US" sz="3599" b="1" u="sng" dirty="0" err="1">
                <a:solidFill>
                  <a:prstClr val="white"/>
                </a:solidFill>
              </a:rPr>
              <a:t>Shi’as</a:t>
            </a:r>
            <a:r>
              <a:rPr lang="en-US" sz="3599" dirty="0">
                <a:solidFill>
                  <a:prstClr val="white"/>
                </a:solidFill>
              </a:rPr>
              <a:t>- wanted Caliph to be 	     a political and religious        	     leader and be descended  		     from Muhammad</a:t>
            </a:r>
            <a:endParaRPr lang="en-US" sz="2399" dirty="0">
              <a:solidFill>
                <a:prstClr val="white"/>
              </a:solidFill>
            </a:endParaRPr>
          </a:p>
          <a:p>
            <a:pPr marL="274238" indent="-274238">
              <a:lnSpc>
                <a:spcPct val="90000"/>
              </a:lnSpc>
              <a:spcBef>
                <a:spcPts val="1799"/>
              </a:spcBef>
              <a:buSzPct val="100000"/>
              <a:buFont typeface="Arial" pitchFamily="34" charset="0"/>
              <a:buChar char="▪"/>
              <a:defRPr/>
            </a:pPr>
            <a:endParaRPr lang="en-US" sz="2399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686515"/>
            <a:ext cx="5514809" cy="556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6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25165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6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7" y="229435"/>
            <a:ext cx="11655564" cy="3561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tabLst>
                <a:tab pos="-342797" algn="l"/>
              </a:tabLst>
            </a:pPr>
            <a:r>
              <a:rPr lang="en-US" sz="32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Five Pillars (Core beliefs) of Islam</a:t>
            </a:r>
          </a:p>
          <a:p>
            <a:pPr marL="1142657" lvl="2" indent="-228531">
              <a:lnSpc>
                <a:spcPct val="115000"/>
              </a:lnSpc>
              <a:buFont typeface="+mj-lt"/>
              <a:buAutoNum type="arabicPeriod"/>
              <a:tabLst>
                <a:tab pos="-171399" algn="l"/>
              </a:tabLst>
            </a:pPr>
            <a:r>
              <a:rPr lang="en-US" sz="32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Declaration of Faith (One God, Muhammad is prophet)</a:t>
            </a:r>
          </a:p>
          <a:p>
            <a:pPr marL="1142657" lvl="2" indent="-228531">
              <a:lnSpc>
                <a:spcPct val="115000"/>
              </a:lnSpc>
              <a:buFont typeface="+mj-lt"/>
              <a:buAutoNum type="arabicPeriod"/>
              <a:tabLst>
                <a:tab pos="-171399" algn="l"/>
              </a:tabLst>
            </a:pPr>
            <a:r>
              <a:rPr lang="en-US" sz="32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Prayer five times a day (facing Mecca)</a:t>
            </a:r>
          </a:p>
          <a:p>
            <a:pPr marL="1142657" lvl="2" indent="-228531">
              <a:lnSpc>
                <a:spcPct val="115000"/>
              </a:lnSpc>
              <a:buFont typeface="+mj-lt"/>
              <a:buAutoNum type="arabicPeriod"/>
              <a:tabLst>
                <a:tab pos="-171399" algn="l"/>
              </a:tabLst>
            </a:pPr>
            <a:r>
              <a:rPr lang="en-US" sz="32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alms to the poor (charity)</a:t>
            </a:r>
          </a:p>
          <a:p>
            <a:pPr marL="1142657" lvl="2" indent="-228531">
              <a:lnSpc>
                <a:spcPct val="115000"/>
              </a:lnSpc>
              <a:buFont typeface="+mj-lt"/>
              <a:buAutoNum type="arabicPeriod"/>
              <a:tabLst>
                <a:tab pos="-171399" algn="l"/>
              </a:tabLst>
            </a:pPr>
            <a:r>
              <a:rPr lang="en-US" sz="32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Fasting during the month of Ramadan</a:t>
            </a:r>
          </a:p>
          <a:p>
            <a:pPr marL="1142657" lvl="2" indent="-228531">
              <a:lnSpc>
                <a:spcPct val="115000"/>
              </a:lnSpc>
              <a:buFont typeface="+mj-lt"/>
              <a:buAutoNum type="arabicPeriod"/>
              <a:tabLst>
                <a:tab pos="-171399" algn="l"/>
              </a:tabLst>
            </a:pPr>
            <a:r>
              <a:rPr lang="en-US" sz="32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the pilgrimage to Mecca (</a:t>
            </a:r>
            <a:r>
              <a:rPr lang="en-US" sz="3299" b="1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hajj</a:t>
            </a:r>
            <a:r>
              <a:rPr lang="en-US" sz="32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78" y="1704226"/>
            <a:ext cx="4026756" cy="515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" y="3787886"/>
            <a:ext cx="4273707" cy="3061604"/>
          </a:xfrm>
          <a:prstGeom prst="rect">
            <a:avLst/>
          </a:prstGeom>
        </p:spPr>
      </p:pic>
      <p:sp>
        <p:nvSpPr>
          <p:cNvPr id="6" name="AutoShape 4" descr="data:image/jpeg;base64,/9j/4AAQSkZJRgABAQAAAQABAAD/2wCEAAkGBhQSEBQUEhQUFBQVFBQVFBQVFRQUFBQUFBUWFBQUFBQXHCYeFxkkGRQUHy8gJCcpLCwsFR4xNTAqNSYrLCkBCQoKDgwOFw8PFCkcHBw1LSkpKiwpLCksKSwsKSopLSkpKSkpKSkpKSwpKSkpKSkpKSksLCkpKSopKSktKSkpKf/AABEIALcBEwMBIgACEQEDEQH/xAAcAAACAgMBAQAAAAAAAAAAAAAAAQIEAwUGBwj/xABIEAACAQICBAgJCQYFBQAAAAAAAQIDEQQhBQYSMUFRYXGRobHwBxMiIzJSgbLBFEJicnOCksLRJDNjg5OiQ1Oj1OElNWTD0v/EABoBAQADAQEBAAAAAAAAAAAAAAABAgMEBQb/xAAqEQEAAgIBAwMDAwUAAAAAAAAAAQIDEQQhMUESMlEiQnETI4EzYbHB8P/aAAwDAQACEQMRAD8Atd+wi+/UMEfKO0WBhsibIAg9hFSE59+gJANkY7yVgFYVibkiKffoGwLv1AFxp8hOxFCv36B35yN339g2kJdq4OQA2uQHIAkQuDkCJQEgDaI33gTbMcqgpS7SGySHKVyI0gZIUkKQ7DsBBISROxjTGwCaGkDRKEWKRMTGxBRIsm2RsSFfnAGBI3r79YrikJrv0mAGyLkDDZ73CSuySQsl2/AltpdNvb3ZOp+A2rcZHa79JGUrgkVDaY0u/QKw9kJKwmi3gtGzqu0Fe3pN5RiuOUnuNzh9F0qe/wA9Pjd1SXNHfL25ch0YuPfJ2jp8qzaIaHC6PqVX5uDlxtLJc8ty9psaerT/AMSpTjyK9SX9uXWbmVSUsm8luisormiskThQPQpwqR7p2ynJPhrYavUVvlVlzKMF17RmWgqHq1P6i/8Ak2UaBkVE6I4+KPtU9c/LUPVug93jF96L7YlerqovmVfZOHxi/gdEqI1SInjYp+1Prn5cVitXq8M1HbXHB7X9vpdRq2t9/aelKBgxujKdZecipP1t01zSWfSc9+DH2StGT5edtDaN3pXVadO8qbdSG+1vLXsXpc66DQ7Z598dqTq0NYmJ7JMQrgUSUguKRmwVLbqwjwOSvzb31XJiNzobDB6BcobU21fNJLcnxmmqeTUnDe4S2W+Pl6zu5I8/xEr4rEfayXRZfA9Lk4KY8cajqxpaZllBkSR5jYmiLJEWSggaG2RZIg0A3ECRuLhs97DJWMgJAMaiVSr4h2f3Jvoa/Ur4qvba54S61+hlx0vKjyqcemxqqtW8eelL+3aZ6OOm4r/3wzmWyjXuWIO5q8BLazNrTOG0aaJJGz0bojbW3UbjSTtdelNrfGHxe5dQ9D6LVS853VKOT4HOXBCPxfAvYbiq3N3ySStGKyjGK3JLgR2cXjev679v8s7310hFzulGKUILdBbudv5z5WZaVAnQw5fpUD14jTBgpYcsQoFiFIyqkWFZUSapllQDYAreLDxZZ2BOAFbxYtgsOJBxAw7JoNP6rRrXnStGrv4oz+txPl6TpNkWyUvSLxq0JidPIpbUZOM04yi7OLyaZNZnea0atrER24WVaKyfrr1JfB8B5/CrZtNWabTTWad7NNHj58E45/s6K22ytF/QFO+JhyKT/sf6mu2zZ6sO+JX1J9iRTBG8lfyW7S6ucTzW98RiH/Hq+8z05o8vwqbrVrb3Xq253UkenzfYxx91qTSi5PJbt2bfFFcL75GpxGsOzKyp9Ms+hL4nQ4TDqo3LfGN4w5uGXO3n0LgOQxOHviJc5XFxKRX6o3KbXnw3+GxanG66OFcjMlzWKi6by3NdaLFCvc4s+H9O3Ts0rba2xEdokkc6xqADAkbTh/4MiMSZkUu90ZJO/KKUxORinIgVtIZypWT/AHmfNZ3bNXQoyfi7p/463PdZpM6ijoWdWmpqUoxvJZUpVFdW3tbt+4Fq9O6vWaV1fzE91887nuYMe8dZc9p6y0Wg6fm0+U3+j8E6tSMI8O9vdFLOUnyJXZrNF0tmnbgTkuiTR12iMN4ujtfOq5LkpRf5pLoijzMeL9XL6fDaZ1VblbyYQVqcFaK7ZPlbzZlpUrkKcC/QpHuRGukOZOjRLVOmFOBmSLAURgBIAAVwAAuBACEokgAxtCsTkiIEbHCeEDQez+001lkqqXRGfYn7DvTHicLGpCUJq8ZJxkuNNWZnkpF66lMTqXjFKvdG61Pd8V/Ln2xNFpHBSw2IqUZfMlk+OLzjL2po3mpDvin9lPtieZip6csRLe07q7hRPKKE9mpXa3qrW9+R60onkjVqldfxqvvs7+R9v5hjTy6rB01DC3+jc4il5VZvlOzxNb9ky32saPROgZykpW4ToQzYjC3inyo0mBmd3pnRro4eU5KyjFvoOE0VTyOHl9oaUbWmjIiCiTSPMamAmBGxtO/AF+UTYmzNKW0QYyPfeQOy1I1ijTi6EmlJy2oX3SbSTjfjyVuO7NlrJ4QaODh5dpVZJ+Loxu5ye5X9WN+F8trnncoZPM1+m4+M0jXqSbb2rZ8SWR6mDlTXFMfDK1ImzZaDw8qni4fOm0nzyeb5s2ztqtnLyfRVoxXFGKsupHPaqUvOuX+XTk1zy8he8+g6GnEvwq/TN58oyT10z0IGwpQK2HgXqaO9kyQiSACwBNg2RuQHci2CQ2BG41ILEWSJ3C5jHcgTuY2SQpAMkkQROIHnPhW0ZZ0sQlv81PrlB+8ug1WoFS+K/lT7Ynfa96P8bo+uuGMfGLnpva7E+k838HNS+Nt/DqflOS9NZay0ifpl6ceT1Ieerr+NU95nrDPK6yticR9tU95jmeyDH3VJ4+ovIe7I9N1IVPYi5u74EeeVaV+RrcyzrFiZxo4dUpOHjoS8bs5ZxnKElHhUXsp25bbhh5UWrPq7wWp1bzwn61wxM1hcM1KMJXrVI+i5LdTi1vs82+NJcDOYw2HUUkLB4ZQikizY8/PmnJbbWtdQVhoGFznWNIASAIbByE33yIjt3zKJOIN9+6C3KDhykBxNTi8RtY2q/pfBG3pwzStKV2lsxspNt2SV+G5odK+b0hUi6M6LbvsSbla9ndN523nZirvFZSZ+qHd6qx83WfHKnH3pP4G8gjTaqL9nn9qvcN5BHpcaNYqsr+5coIt0kVqKLNM6VGQQyLZIjJiE2MCURtCUhSkQG2QYXEAAhDiAJgwYAETJAxx3mWAEMXR26c4vdKMo9KaPEfBvPZ0gk+CnVXQl+h7rY+c8DpT5NjJVNhVIqdRShtOO1Ftp2lF3T4nyGWTUTWVq+XtssTHjR5bVl+1Yj7ep7zO4WkcFswklRl4xQ2IuTlN7aTitmTunnnxHn2ErqdSrJJJSqTaS3JOTsl7DHmT9C2Puuu5PTsr4fDPhTqLpqVH8CE5FbS1W8IRUoSs9uSUoPYW1OylaW97adjhwRuLfj/bS3hmovIysw0HkjMjmlcgsMRAkkArgBeTFfn7+0XfcO/eyKguDYrg2QM2Gflxt6y7TmMXb5ZdXzcr3d800n7Mjp8K/Lj9ZdpzWOVsX9+quuL+J34f6Fvyzn3Q9B1On5mquKdN9MZL4HRwW45HU2vapOHr07rng0+zaOugdvFneKGd+63RM8GV6LMyOpRnITY4sUgIgICQxMBASREBgIcQSGQExAAEo7zNBZGGJZggIVZ2i2+BN9B8z7W1NvjbfS7n0LrhjvE4HEVNzVKSX1pLZj1tHz1hY5nNyJ7L0dXo7C0Z4bDJU4052qRqV01KTjKE5uMoteTvilZXsm08jX6HglBFrQ3oUVbf/ALap+hW0S/JMeX7arY+8r7iGl6ClQ9CMfF06ErxVnOU6jTlP1rKUkuLaG5E8ZHzNb7Cg+ir/AMmHF+/8LX8K2EXkqxaSK2E9FFlM47d2gsIYIgKwDGSha77gIrvmBUSBkECRCVnBfvIfWXac7phWxn8yXXSoy+J0mjreMhznOaeX7Wn/ABF10KS/Kz0cEfsWZW90N7ofGeKrU58EZLa+q8pdTZ6Go2Z5hF5Heat4/wAbQjf0qdoS47L0H7Vl91k8K+pmhkjy3dNmdMrwM0GemxZYskzGSTATESYmgEACAY0yJJAO4mJjSAQAyUUBkpQLMYGTDYayzJVJE6Q818M+ltjDU6CedWe1JfQp5+849B5Vg45m215098sx1SpHOnHzdL6kHv8Aa7v2oo4WmefntuW1YbrQ6usOuW3teGrlPRuV1xN9psdGxssN9en0ulKH52UMNlUqL6c/eZPLj6IMfdckyziXeFVf+DGX4atN/mK8ixKN60ocejqnVKjL4My4ke5OTwp4N+SiwmVcC/IXMWkcNu7UNgmAIqGA7AELFyO0JsEA1IYkDISuaMXnFyXfUzRaxQ86pcVSi/xRqx/9aN5ot+c+7LsZpdYX5dTk+Sv/AFK6/Merx4/Yn+WNvctU3kbDQelfk9ZSd9iXkzX0ePnTz6TXUtwTR5tbTW24azG4eqU5JpNO6eaa3NPc0ZonF6pawbNqFR2W6nJ8DfzHycXRxHaRPdx5IyV3DmmNSypgRRM0QAFYAAAuAANIjckmAMVwuSjC4CSL2Ew3CxUMNwssuViUJVJnn/hW1u+TYfxFN+erprLfClulLkb3L28R0etOs9PA0JVaju90IcNSfBFfF8CPnrSmlKmLrzrVXec3d8SXBGPEksjLLk9MLVhhwtI21KFovmfYYcLhy74vyWuQ8q9ty6Ihs6a2ZYfiVbDLpnFPtNc1avUX0u1Jmw0nLYoqXq1sPbn2qUuy5W0xS2MdWX0uzL4Hfyo/bZU7pz3FiLtpKnD1sFVj/pyf5EVZ7icKv/XKC+hsfip1V+Yw4Ue7+E5PDBo/0FzFpFXBKya4pSXQ2WrHBeOstYMEAFQ7gIYE2TiY4knICe0RuY3ICNDYaKktv7sjQaYqXq4hcH7LFf1JS/U2lCq4tNZ261wmmrQlUxMnZqntRlmkm3GLS96R6GHLWuGYmWdqz6m0pbiU2RTsOR57VhqROs1Z1xtaliHyQqvh4ozf5uk5WRgqxujfDlnHO4VtWJezxZNHlWg9cquFtGadWl6rflQX0G+DkfUeiaF1hoYqN6U03wweU488Xn8D18eWt46OeazDZbINGRErGqGDZDZM+yNRAr7BJUywokkiRijQLFOCQkRrV4wi5SajFZttpJLlbAzbRpNadbqOBpbdV3k77FNenN8i4Fxs5LWvwvU6SdPBpVZ7vGP91Hm4ZvqPJsdjauJqupVnKc5b5S7FxLkRjfLFey0VXNYdYq2PrupVfJCC9GEfViu18JHCYQjhcIbOjTPOyZNtohOlSsZNn4do4xHKORz76rMGuGIUY0qaecpwm1xKEFGL9u0/wl/Wr/uFTv8APma3F4eNbEYaUr7KlCFRpblGV3f7ufSTx+O8fi6lRbm8ult9bZ6nImJxsaR1WZPIxUc9O4e3+ZT6LN9jMrhkLRezDHU8ROSjGlSlJ3ebnCDhGKW9ttwMOHaI9ULZI7Ci/Kn9pP3mZ9oq4P0bve22+du5ZOG/W0y0gNjuICgdwFYAJ3E5D2hokJE0K4tsgSlMjcQ7gO4T9okxMhJEZRZKwtkkV6lEpzw0otSi3GS3Si7NczRs9gjKmXraYQt6N8JGMoWVTZrxXreTP8a3+1M6nR/hcwsv3salJ8N1tx6Y59RwdXDlKto9M7Kcq0d2c0h7NhtecDPdiaXNKWy+iVi9HWHDPdiKP9SH6nz/AFNGld6PfEdEclX0PoWtrZhIeliaC/mRfYzU43wo4Cnuquo+KnCUut2XWeH/ACJklgmJ5B6Houl/DVJ3WGoW4p1Xd/gj+pwmmNZMTi3evVlNcEfRguaCyMUcAWKWCMbZ5nytFWvpYS5sKGDLdPDWM8aZz2ybXiGOnQM8YDSJpGMyk4xJJCSH33lUqeM0fGe9Z8Y8Ng1DcWhlvVOtI0EiFShFvNJ8pNiKpSQIVgsEBhYAAkgINgBkUwcwAlCLYIACUkhsAAEyLYAQC42wABJhcAJGOZjsAEiLpkHhxgTsR+TDdAAGwKkT8WAECaiSigACVwuAEAJWAAIoYAEk2CQgCDsJgADTBiAAsAAB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156" y="-524433"/>
            <a:ext cx="1647396" cy="109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1799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28" y="3982976"/>
            <a:ext cx="3917248" cy="260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6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22" y="274638"/>
            <a:ext cx="4468813" cy="1020762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Warm - Up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1371" y="1705927"/>
            <a:ext cx="6023383" cy="439007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3600" dirty="0" smtClean="0"/>
              <a:t>How’d the test go on Friday?</a:t>
            </a:r>
          </a:p>
          <a:p>
            <a:pPr marL="457200" indent="-457200">
              <a:buAutoNum type="arabicPeriod"/>
            </a:pPr>
            <a:r>
              <a:rPr lang="en-US" sz="3600" dirty="0" smtClean="0"/>
              <a:t>Are there things that you could/should have studied more ahead of time?</a:t>
            </a:r>
          </a:p>
          <a:p>
            <a:pPr marL="457200" indent="-457200">
              <a:buAutoNum type="arabicPeriod"/>
            </a:pPr>
            <a:r>
              <a:rPr lang="en-US" sz="3600" dirty="0" smtClean="0"/>
              <a:t>What would help you prepare for tests better in the future?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7" name="AutoShape 6" descr="https://pbs.twimg.com/media/Bw86D-PIYAAD2KL.jpg:large"/>
          <p:cNvSpPr>
            <a:spLocks noChangeAspect="1" noChangeArrowheads="1"/>
          </p:cNvSpPr>
          <p:nvPr/>
        </p:nvSpPr>
        <p:spPr bwMode="auto">
          <a:xfrm>
            <a:off x="41275" y="-144463"/>
            <a:ext cx="4191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sportscenterlive.net/wp-content/uploads/2014/09/sparta_360.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1275608"/>
            <a:ext cx="609441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3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1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" y="-21962"/>
            <a:ext cx="12185651" cy="6879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8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" y="895"/>
            <a:ext cx="12172002" cy="6794675"/>
          </a:xfrm>
        </p:spPr>
      </p:pic>
    </p:spTree>
    <p:extLst>
      <p:ext uri="{BB962C8B-B14F-4D97-AF65-F5344CB8AC3E}">
        <p14:creationId xmlns:p14="http://schemas.microsoft.com/office/powerpoint/2010/main" val="289990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f/f0/Masjid_al-Ha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26" y="893"/>
            <a:ext cx="10372373" cy="688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14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constructionweekonline.com/pictures/CG%20Pix/5%20estaKINGDOMTOWER/CentralMakkah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18" y="-4548"/>
            <a:ext cx="9980590" cy="68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84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cdn.timesofisrael.com/uploads/2013/10/hajj-e1381676945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93"/>
            <a:ext cx="12167366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8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sl-rasch.de/projects/special/p_1263/Haram_Timelapse_70_200_131010_0061_cm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66" y="4454"/>
            <a:ext cx="11421087" cy="685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9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" y="31365"/>
            <a:ext cx="12185651" cy="676303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2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sl-rasch.de/projects/special/p_1601/clock_1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633" y="893"/>
            <a:ext cx="9113559" cy="685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87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1" y="894"/>
            <a:ext cx="4576524" cy="685621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95" y="-6724"/>
            <a:ext cx="5024716" cy="6847995"/>
          </a:xfrm>
        </p:spPr>
      </p:pic>
    </p:spTree>
    <p:extLst>
      <p:ext uri="{BB962C8B-B14F-4D97-AF65-F5344CB8AC3E}">
        <p14:creationId xmlns:p14="http://schemas.microsoft.com/office/powerpoint/2010/main" val="420390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28541" y="2057757"/>
            <a:ext cx="5027890" cy="5027890"/>
          </a:xfrm>
        </p:spPr>
        <p:txBody>
          <a:bodyPr/>
          <a:lstStyle/>
          <a:p>
            <a:pPr marL="301661" lvl="1" indent="0">
              <a:buNone/>
            </a:pPr>
            <a:r>
              <a:rPr lang="en-US" sz="3999" dirty="0"/>
              <a:t>F. Spread of Islam</a:t>
            </a:r>
            <a:endParaRPr lang="en-US" sz="2799" dirty="0"/>
          </a:p>
          <a:p>
            <a:pPr marL="1090095" lvl="2" indent="-514196">
              <a:buAutoNum type="arabicPeriod"/>
            </a:pPr>
            <a:r>
              <a:rPr lang="en-US" sz="3599" dirty="0"/>
              <a:t>Expanded through military and by trade</a:t>
            </a:r>
          </a:p>
          <a:p>
            <a:pPr marL="1032962" lvl="2" indent="-457063">
              <a:buAutoNum type="arabicPeriod"/>
            </a:pPr>
            <a:endParaRPr lang="en-US" sz="2399" dirty="0"/>
          </a:p>
          <a:p>
            <a:pPr marL="575899" lvl="2" indent="0">
              <a:buNone/>
            </a:pPr>
            <a:r>
              <a:rPr lang="en-US" sz="3599" dirty="0"/>
              <a:t>2. Soon controlled 	Arabia, Persia, 	North Africa, </a:t>
            </a:r>
          </a:p>
          <a:p>
            <a:pPr marL="575899" lvl="2" indent="0">
              <a:buNone/>
            </a:pPr>
            <a:r>
              <a:rPr lang="en-US" sz="3599" dirty="0"/>
              <a:t>	and Spain</a:t>
            </a:r>
          </a:p>
          <a:p>
            <a:pPr marL="575899" lvl="2" indent="0">
              <a:buNone/>
            </a:pPr>
            <a:endParaRPr lang="en-US" sz="3199" dirty="0"/>
          </a:p>
          <a:p>
            <a:pPr marL="575899" lvl="2" indent="0">
              <a:buNone/>
            </a:pPr>
            <a:endParaRPr lang="en-US" sz="1999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97" y="893"/>
            <a:ext cx="7718842" cy="6856214"/>
          </a:xfrm>
          <a:prstGeom prst="rect">
            <a:avLst/>
          </a:prstGeom>
        </p:spPr>
      </p:pic>
      <p:pic>
        <p:nvPicPr>
          <p:cNvPr id="2050" name="Picture 2" descr="http://tcdn.teacherspayteachers.com/thumbitem/Spread-of-Islam-PP/original-344326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0" b="18822"/>
          <a:stretch/>
        </p:blipFill>
        <p:spPr bwMode="auto">
          <a:xfrm>
            <a:off x="1587" y="10796"/>
            <a:ext cx="4466808" cy="204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23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cdn.solecollector.com/media/up/2014/09/images/antonio-brown-kick-nike-alpha-pro-steeler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5" y="-32916"/>
            <a:ext cx="9128458" cy="68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09442" y="229433"/>
            <a:ext cx="5969099" cy="2356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2657" lvl="2" indent="-228531">
              <a:lnSpc>
                <a:spcPct val="115000"/>
              </a:lnSpc>
              <a:buFont typeface="+mj-lt"/>
              <a:buAutoNum type="arabicPeriod"/>
              <a:tabLst>
                <a:tab pos="-285664" algn="l"/>
              </a:tabLst>
            </a:pPr>
            <a:r>
              <a:rPr lang="en-US" sz="3199" b="1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Moors</a:t>
            </a:r>
            <a:r>
              <a:rPr lang="en-US" sz="31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North African Muslims, invaded Spain but expansion in Europe stopped in Battle of Tours</a:t>
            </a:r>
            <a:endParaRPr lang="en-US" sz="1999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2861395"/>
            <a:ext cx="5358070" cy="4012880"/>
          </a:xfrm>
          <a:prstGeom prst="rect">
            <a:avLst/>
          </a:prstGeom>
        </p:spPr>
      </p:pic>
      <p:pic>
        <p:nvPicPr>
          <p:cNvPr id="1026" name="Picture 2" descr="http://www.classzone.com/cz/books/ms_wh_survey/resources/images/chapter_maps/wh11_muslimconque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34"/>
          <a:stretch/>
        </p:blipFill>
        <p:spPr bwMode="auto">
          <a:xfrm>
            <a:off x="5359659" y="894"/>
            <a:ext cx="6817409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9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87208" y="319298"/>
            <a:ext cx="5334198" cy="617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2657" lvl="2" indent="-228531">
              <a:lnSpc>
                <a:spcPct val="115000"/>
              </a:lnSpc>
              <a:buFont typeface="+mj-lt"/>
              <a:buAutoNum type="arabicPeriod"/>
              <a:tabLst>
                <a:tab pos="-285664" algn="l"/>
              </a:tabLst>
            </a:pPr>
            <a:r>
              <a:rPr lang="en-US" sz="3199" b="1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Abbasid Dynasty</a:t>
            </a:r>
            <a:r>
              <a:rPr lang="en-US" sz="31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(750-1030)</a:t>
            </a:r>
            <a:endParaRPr lang="en-US" sz="1999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15000"/>
              </a:lnSpc>
              <a:buSzPts val="1600"/>
              <a:tabLst>
                <a:tab pos="-114266" algn="l"/>
              </a:tabLst>
            </a:pPr>
            <a:r>
              <a:rPr lang="en-US" sz="27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Muslim kingdom, capitol was </a:t>
            </a:r>
            <a:r>
              <a:rPr lang="en-US" sz="2799" b="1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Baghdad</a:t>
            </a:r>
            <a:r>
              <a:rPr lang="en-US" sz="27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3">
              <a:lnSpc>
                <a:spcPct val="115000"/>
              </a:lnSpc>
              <a:buSzPts val="1600"/>
              <a:tabLst>
                <a:tab pos="-285664" algn="l"/>
              </a:tabLst>
            </a:pPr>
            <a:r>
              <a:rPr lang="en-US" sz="27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translated and studied Greek scientists and philosophers, preserved for Europeans</a:t>
            </a:r>
          </a:p>
          <a:p>
            <a:pPr lvl="3">
              <a:lnSpc>
                <a:spcPct val="115000"/>
              </a:lnSpc>
              <a:buSzPts val="1600"/>
              <a:tabLst>
                <a:tab pos="-285664" algn="l"/>
              </a:tabLst>
            </a:pPr>
            <a:r>
              <a:rPr lang="en-US" sz="2799" u="sng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Achievements</a:t>
            </a:r>
            <a:r>
              <a:rPr lang="en-US" sz="2799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number system, algebra, trigonometry, astronomy, medicine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72" y="572459"/>
            <a:ext cx="7567568" cy="59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7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741" y="893"/>
            <a:ext cx="11107584" cy="707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999" dirty="0">
                <a:solidFill>
                  <a:prstClr val="white"/>
                </a:solidFill>
                <a:hlinkClick r:id="rId2"/>
              </a:rPr>
              <a:t>https://www.youtube.com/watch?v=KFQHgdmJqjo</a:t>
            </a:r>
            <a:r>
              <a:rPr lang="en-US" sz="3999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026" name="Picture 2" descr="http://www.mostanadsara.com/159-253-large/national-inside-mec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72" y="737463"/>
            <a:ext cx="6119644" cy="61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62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3808" y="178976"/>
            <a:ext cx="7040234" cy="75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799" b="1" dirty="0">
                <a:solidFill>
                  <a:prstClr val="white"/>
                </a:solidFill>
              </a:rPr>
              <a:t>Inside Mecca: 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12188825" cy="516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indent="-457063">
              <a:lnSpc>
                <a:spcPct val="90000"/>
              </a:lnSpc>
              <a:buFontTx/>
              <a:buAutoNum type="arabicPeriod"/>
            </a:pPr>
            <a:r>
              <a:rPr lang="en-US" sz="3199" dirty="0">
                <a:solidFill>
                  <a:prstClr val="white"/>
                </a:solidFill>
              </a:rPr>
              <a:t>Why do Muslims participate in the Hajj? What exactly is the Hajj?</a:t>
            </a:r>
          </a:p>
          <a:p>
            <a:pPr>
              <a:lnSpc>
                <a:spcPct val="90000"/>
              </a:lnSpc>
            </a:pPr>
            <a:endParaRPr lang="en-US" sz="3199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199" dirty="0">
                <a:solidFill>
                  <a:prstClr val="white"/>
                </a:solidFill>
              </a:rPr>
              <a:t>2.    Explain the basic traditions surrounding the Hajj.</a:t>
            </a:r>
          </a:p>
          <a:p>
            <a:pPr>
              <a:lnSpc>
                <a:spcPct val="90000"/>
              </a:lnSpc>
            </a:pPr>
            <a:endParaRPr lang="en-US" sz="3199" dirty="0">
              <a:solidFill>
                <a:prstClr val="white"/>
              </a:solidFill>
            </a:endParaRPr>
          </a:p>
          <a:p>
            <a:pPr marL="457063" indent="-457063">
              <a:lnSpc>
                <a:spcPct val="90000"/>
              </a:lnSpc>
              <a:buFontTx/>
              <a:buAutoNum type="arabicPeriod" startAt="3"/>
            </a:pPr>
            <a:r>
              <a:rPr lang="en-US" sz="2999" dirty="0">
                <a:solidFill>
                  <a:prstClr val="white"/>
                </a:solidFill>
              </a:rPr>
              <a:t>How does the man from South Africa exhibit the true nature of the Hajj?</a:t>
            </a:r>
          </a:p>
          <a:p>
            <a:pPr>
              <a:lnSpc>
                <a:spcPct val="90000"/>
              </a:lnSpc>
            </a:pPr>
            <a:endParaRPr lang="en-US" sz="3199" dirty="0">
              <a:solidFill>
                <a:prstClr val="white"/>
              </a:solidFill>
            </a:endParaRPr>
          </a:p>
          <a:p>
            <a:pPr marL="457063" indent="-457063">
              <a:lnSpc>
                <a:spcPct val="90000"/>
              </a:lnSpc>
              <a:buFontTx/>
              <a:buAutoNum type="arabicPeriod" startAt="4"/>
            </a:pPr>
            <a:r>
              <a:rPr lang="en-US" sz="3199" dirty="0">
                <a:solidFill>
                  <a:prstClr val="white"/>
                </a:solidFill>
              </a:rPr>
              <a:t>Why would the woman from Texas have a hard time traveling to Mecca? Why would she have a hard time getting into the city?</a:t>
            </a:r>
          </a:p>
          <a:p>
            <a:pPr>
              <a:lnSpc>
                <a:spcPct val="90000"/>
              </a:lnSpc>
            </a:pPr>
            <a:endParaRPr lang="en-US" sz="3199" dirty="0">
              <a:solidFill>
                <a:prstClr val="white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199" dirty="0">
                <a:solidFill>
                  <a:prstClr val="white"/>
                </a:solidFill>
              </a:rPr>
              <a:t>5.    Explain some of the problems facing the Hajj in the modern world.</a:t>
            </a:r>
          </a:p>
          <a:p>
            <a:pPr marL="457063" indent="-457063">
              <a:lnSpc>
                <a:spcPct val="90000"/>
              </a:lnSpc>
              <a:buFontTx/>
              <a:buAutoNum type="arabicPeriod" startAt="4"/>
            </a:pPr>
            <a:endParaRPr lang="en-US" sz="2399" dirty="0">
              <a:solidFill>
                <a:prstClr val="white"/>
              </a:solidFill>
            </a:endParaRPr>
          </a:p>
          <a:p>
            <a:pPr marL="457063" indent="-457063">
              <a:lnSpc>
                <a:spcPct val="90000"/>
              </a:lnSpc>
              <a:buFontTx/>
              <a:buAutoNum type="arabicPeriod"/>
            </a:pPr>
            <a:endParaRPr lang="en-US" sz="239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46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cdn.solecollector.com/media/up/2014/09/images/antonio-brown-kick-nike-alpha-pro-steelers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2" y="0"/>
            <a:ext cx="5486400" cy="687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87303"/>
            <a:ext cx="9143998" cy="10207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cdn.solecollector.com/media/up/2014/09/images/antonio-brown-kick-nike-alpha-pro-steelers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07" y="0"/>
            <a:ext cx="9371013" cy="69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8072" y="186298"/>
            <a:ext cx="4648200" cy="7733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I. </a:t>
            </a:r>
            <a:r>
              <a:rPr lang="en-US" sz="6000" dirty="0" smtClean="0"/>
              <a:t>Judaism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289238" y="1758862"/>
            <a:ext cx="12496800" cy="5099138"/>
          </a:xfrm>
        </p:spPr>
        <p:txBody>
          <a:bodyPr>
            <a:normAutofit/>
          </a:bodyPr>
          <a:lstStyle/>
          <a:p>
            <a:pPr marL="1017270" lvl="1" indent="-742950">
              <a:buAutoNum type="alphaUcPeriod"/>
            </a:pPr>
            <a:r>
              <a:rPr lang="en-US" sz="3600" b="1" u="sng" dirty="0" smtClean="0"/>
              <a:t>Monotheistic</a:t>
            </a:r>
            <a:r>
              <a:rPr lang="en-US" sz="3600" dirty="0" smtClean="0"/>
              <a:t> </a:t>
            </a:r>
            <a:r>
              <a:rPr lang="en-US" sz="3600" dirty="0"/>
              <a:t>(one God) that began in </a:t>
            </a:r>
            <a:r>
              <a:rPr lang="en-US" sz="3600" dirty="0" smtClean="0"/>
              <a:t>Mesopotamia</a:t>
            </a:r>
          </a:p>
          <a:p>
            <a:pPr marL="274320" lvl="1" indent="0">
              <a:buNone/>
            </a:pPr>
            <a:endParaRPr lang="en-US" sz="2400" dirty="0"/>
          </a:p>
          <a:p>
            <a:pPr marL="274320" lvl="1" indent="0">
              <a:buNone/>
            </a:pPr>
            <a:r>
              <a:rPr lang="en-US" sz="3600" dirty="0" smtClean="0"/>
              <a:t>B.    Holy </a:t>
            </a:r>
            <a:r>
              <a:rPr lang="en-US" sz="3600" dirty="0"/>
              <a:t>book is </a:t>
            </a:r>
            <a:r>
              <a:rPr lang="en-US" sz="3600" dirty="0" smtClean="0"/>
              <a:t>the </a:t>
            </a:r>
            <a:r>
              <a:rPr lang="en-US" sz="3600" b="1" u="sng" dirty="0" smtClean="0"/>
              <a:t>Torah</a:t>
            </a:r>
            <a:r>
              <a:rPr lang="en-US" sz="3600" dirty="0" smtClean="0"/>
              <a:t> </a:t>
            </a:r>
            <a:r>
              <a:rPr lang="en-US" sz="3600" dirty="0"/>
              <a:t>which </a:t>
            </a:r>
            <a:r>
              <a:rPr lang="en-US" sz="3600" dirty="0" smtClean="0"/>
              <a:t>includes </a:t>
            </a:r>
            <a:r>
              <a:rPr lang="en-US" sz="3600" dirty="0"/>
              <a:t>the 10 </a:t>
            </a:r>
            <a:r>
              <a:rPr lang="en-US" sz="3200" dirty="0" smtClean="0"/>
              <a:t>Commandments</a:t>
            </a:r>
            <a:endParaRPr lang="en-US" sz="3600" dirty="0" smtClean="0"/>
          </a:p>
          <a:p>
            <a:pPr marL="274320" lvl="1" indent="0">
              <a:buNone/>
            </a:pPr>
            <a:endParaRPr lang="en-US" sz="3600" dirty="0"/>
          </a:p>
          <a:p>
            <a:pPr marL="274320" lvl="1" indent="0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3465593"/>
            <a:ext cx="3732213" cy="339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2" y="3488374"/>
            <a:ext cx="4324545" cy="3369626"/>
          </a:xfrm>
          <a:prstGeom prst="rect">
            <a:avLst/>
          </a:prstGeom>
        </p:spPr>
      </p:pic>
      <p:sp>
        <p:nvSpPr>
          <p:cNvPr id="6" name="AutoShape 6" descr="data:image/jpeg;base64,/9j/4AAQSkZJRgABAQAAAQABAAD/2wCEAAkGBxQTEhQUExQWFhUXGBoZFxcYGR4aHRocGBwcHBoeGB0aHCggGhwlHBgcITEhJSkrLi4uGB8zODMsNygtLisBCgoKDg0OGxAQGzQkICQsLCw0LCwsNCwsLDQsLCwsLCwsNCwsLCwsLCwsLCwsLCwsLCwsLCwsLCwsLCwsLCwsLP/AABEIAK0BIwMBEQACEQEDEQH/xAAbAAACAwEBAQAAAAAAAAAAAAAEBQIDBgEHAP/EAEgQAAIBAgQDBgMEBwUFCAMAAAECEQADBBIhMQVBUQYiYXGBoRMykVKx0fAUI0JiwdPhFjNysvEVQ5Ki1Ackc5OztMLSF1OC/8QAGwEAAgMBAQEAAAAAAAAAAAAAAgMBBAUABgf/xAAzEQABAwMCAwYGAgIDAQAAAAABAAIRAwQhEjEFQVETImGx0fAUMnGBkaHB4VLxBhVCI//aAAwDAQACEQMRAD8A1vZTs0uViXhhkXRLRENatXP95bb7e9RTp4krqlQymuM7Lo65Wcld/wC7sKf+WyDTeya7BSu1cMhBYfsjZRgys0iYlbR5dGtkHQ8xUi2YMjzQm5ccK/E9nEuLlZ2I30t2F8tVsg0RoNOCoFdwyEtbs5ZtEMrNImCVtkdNmtkH6UTLNk8/yhddv8EJj7aspViWG+lqwu22q2gaf8Ax25SxeOGwQFnAqhDjRhtK22GvgyEHfpUjh1IHBP5XG+qEbBGYjCm5bQ3IhjIi3ZXqAZW2DqDtXlLziBZWcxgkAxP0+i3ba2DmBzsEhEYXgKWyCrd86KMlttOZIa2RA6xUWt3VrVA1rfP1UVmMY0kn3+E4v9nUuJldyQelqwu22q2gfevROoNOFkNruGUssdmbSsGRmzDbu225dCkHnoaIWdMGc/lQbt5xhR4lhXURuhBzn4NiRtzWzpIJ18Ko8S7SgwGk3V19hWrJzariHmOnspOnDbXKTHQJ/FIJ8Ky6T7yr8lIn8/yVfqC3Z8z/AC9Ewy3GQlgoUgiDasA66brZ09DWuaNenQfUrRIBMD+T6LPFak+q1lOcnc+i5Z7OWjrrp4J/9K89/wBi/oPyfVapt2jn5eieLwqRrc8/1OH/AJFN/wC0q9AkfDtSHE9nLQYouYkbmE/+nvW7ZWjqlMVKpgESAJ9Vn3F3odpZy6pta4YwXVwOg+Dh/vNmrvwzNgqvxLuiWHs5aJPzFp1hbe+/2ABVK5+EoH/6Oz0kk/pWqT7ioJaMdUwscIuBQFhQBAzW8OTHifgkn61QdxS3aO40n649VZFvUJ7xHv8ACmeyNtyWuMSx3ypbUaCBoLcDbkBVJ/EC50hsfc/15JwpQIn9BFYXs4iDKjkDxt2G92sk1A4jUGAAoNIHddudirDku7vmPRbS7abLbAFMF45wkjz9UBEYCsw3Zi2gy27jBfG3Yb3ayTXC/ePlAXGn1Qt/sXZYlizkkye7bGvkLcD0oHXz948/VGG8vRX4fs6qKFW4QBtNqwfHdrJNQOJVBiAuNEHKhf7H2bhzO7ExGiWl0E8ltAc94ovjnuyR5+qjRpwFdhOydu3IR2AJkzbst/ntGjbevGwH79UBaDurcV2Qt3AA7sQDOluwuu262QedMN2924QgRsq8N2Is22zI7gxGq2m38GtEVLbgjIHmuJJ3RbdmVOnxD/5OH/kUXxb0MJf/APj/AA32rn0T+XQ9sen7Pqj1H2AmH9ml/wD2H/ycP/Iovin+CDSEAewGH+1c+lv+XQfEHp+yj1H2Aif7O21AUXDAAA/VYc7eJsSfWgPEHDELhTlA4jsjYuMWZmJ8FtLt4LbA9qX8a5xyPP1TNEDC88xnB2zAwneS23o6Kw2G8GtYNISS4L03sViRctO4ES1sQf3bFpfeKsUjIlIqiDCd3zH0p7cqu/CFimylRzQeNxoTnTGMJQOckHEcYSpaNu9+EU5xFJhedgCfxlA0F7g0cyB+VQuBbQ5tYE6SAfD88q8wz/klSHBzB4Qdvr1/S23cHZjS76/0iMZw+38PMWy5dSftHoAT91BacWva1Xs41TiBj7zyjqur2VvTZq2jnv8ApSt3CUUsQXUKSBEiQcug8Kxrum1lVwpghoJAnwWlbuJYNRyR5org96WLGe8dz4DYco0rb4JcsINHTDt56/6WbxOg5sP1SOnROLl6Na9AGrHlBY1YGbkdx0mmMzhQeqjh72mpn0qSFCEv3QSOvIbk+grnPbTHeIH1MKWsLvlCsxeFb4Z+0RIXnPKeR8qyX3fxTatOk2RpOepV5lHsXMe8xn8KWG2nr9RXjS0tMOEELfJByEVdxGRCzbKCdevKnUKZq1GsHMgJNRwa0uPJZ6zijrO5Mnxr6QKbWgNGwELyxcXEk80xwuIJpbgApAlHcPGpTcDUeEk6V47i1m2hV1NPzSY6Lds7g1GZG2EyyHpWXCsypZK6F0oixbk+AptNsnKU90BVcQuMuw0oaziMIqLQVXg2keVBTR1Ai4p6ShX3qud04bK+zTWYS3K9acEoq2mIF9XSuX1SVy+qRK5dqTsuQ927Vd75TGtS+7e11quXKwG4wpo+8UTTlC4Ly3GcWSUEN3bVpTtutpFPuK9OHhU9BW97CYY27DqxEhkOm3fs2mHsfanURDY+qTVMun6J5iFOg8asNPNVng7Lt6zpUNdlS5uFiuMX8zlcpAU79Y6eFadJsCVRcVRZQ3CVzR3R79PpWFxfiVS3d2IYIcDknflstWws2VW9pqMg7ftPLlxQIH05141boBWf4w4ZlWfkGv8AiaD9QPvr13/HKOmm+seeAfAb+/BYnFqkubTH19ELw45X0EgjXwio/wCShjqdN4OZI/PP7R+0fBtQc9pHT376LTDEDuhNCO9HkNj5g152yufh6wfE8o+q0rigarC0lMtCB4617kLzBUVw876zU6lwCHw1iNzyonOlQpcMQIjv+dJ/GvOcbdruGs6DzK1rBsUyfFEtbnU7nnW3Qosos0M2WdVeajpKV3LsXHOgAIHsJn615TjEG7Okch9z7hb1gD8OJ8UJx1y1oDadY8N9fHwrX4Lwx9Or21YbDA+vP7Khf3bXM7Omfqf4Se2+mleoIWOtTwHhwNvOw1bby/1rx3GLovuNLD8uPvzW3ZU9NLvc/YTjB4QLt9TWXUrVaxBqGYVkNazDREopre1DokgLg5XiwvQVa7Bowla3Ku4YNIfLXI2iQhrqZt6Q4ak1p07KqyMmh+tA3u7o3d7IVwej1IIUltzUhkqC6FYiUYEICVYlG1CVZRoV9UhcvqmVC+JqZAXKF25FBUeBhE1soQmqqegMYmun5/CluGU1hwrbB7tMYhcvIsZw25mBgapbYa8mRWHsRXpA0qmXBem9jsQLtp3GgLWxB37ti0p91q3RdLZCq1Ww6CnQ+YfjTuSR/wCkUw0NLG6adljuOYAs0jQT+fz5VpUXwIVB7coS3gLo+VlUEdJIPhyrKvOFUbmsarnH6Y9hX7fiD6NPsw0KGJ4a6wy3HLftSZnX6R+dKsN4bZlmg0x9ef53Sje3GrUHeiBbDsTl2PzEtqTJ9zp16VXv7+nYMFFlOQR9B4/fqnWlq66cajn5B+p/0mFhm+UDO3M/xMfnWvFOIkwI8F6SIGSn3D8CFUnQsevX+FEwZkqvUeThVYjFZQAQQwGoP51HjXvbSoK9MPaZ9ea8zXpmm8tKE/2oxUrH+lWuyEylaiqW4zpAUk+ALfWBVepcW9N0PqAH6praFV4lrSQmuBssbGogkMR4TtPjXk7+4FW5NRuQIj7LZt6eimGH3KvksNBB23A+v9K2ncWtw2QZ8Fn/AANSYOENisCLYa4yrA7xYNIEc4POl29xaVa4fp77sTuOnvCOo2u2no1d0fYrKNcuYm4QiFtyOQgeJ051v1rijbMmo6FnspPqmGhGcO4Vca4ttkZde8SNAN99jVavxKi2ialNwJ2A8Uxlq/WGuEBb9LAUAAaDSvHObJJK2A5QI8DSonYI5V1pOZ9KtUaX/pyW53IK6rCWq7iTVWo3UUbTChkpWlFqVWIXb1oKg2RsO6qC0vTCOVbbNMaUtwVkUcIZXVFSFBUxRKFF3ioLoUgShFxOpFVxUMpxpiFY1zQa0RfhQG5Q+Ku+9Le6SjY3CgL4IqJRacqrE3AF8+m9cdlLRJX2HGk+GlSxc9ea43iluUEnS1ZU6c1tIp9wa9QHhUC0rbdh7Jt2HVokMh3+1ZtsPYin0GkNj6qvXcNUrQ2NSTT3YEJDMmUSRS01L8Xa1iNKexyr1G5QRwQ5Eim60uEpx+LZDliSScukzHv0P1qveXLqLB2bS5xwAP5T7ag2qTrdpAQSgse+4BHeggLp5RJ6c68zf1b6oRTrtjoAMfnPmtu1Za0wX0jPUytDgERELyuXfNP3+tZwpPDtBGenNMfUDhM4Swdpj8coqBkG56+RFXG2uIO60fgGfDdsXZ38F9euhnLMQCTMTtAHOOgr1ttRp2dEMnxPivHv7S5qd0TywglyG6A3yzERM+fhtVC94jqouayZI+n9+K9Fa8HbSomo8S79D6LR27YAiIryMKCSiMKpJKzod6NgkwlvIAldS1E1EKSZXRzB1B0I3HrRMe5hkGFDmhwyr8EihQAoA22A28qY0zkpbweSKOmopmBkJe+CpC6IoxUaAh0GV20d6Ok4iVDlZVlrgUK+JqHu0hco1XnKldpkAqFVeTSk1WCEbCqctIhMlSt6VLcKHZVhpiBSFSFC6alchb9zSq73YTmNyhbac6SAnEqtr3KolSGqnFJmG8HkagommClj3riSIJk6RUApulpX2Bs3HMMYE7dPzFEJXPc0ZCc2k+lG3dV3FeQ4zAXMwOXdEYajZkUjn0Ir0waVSLgvTOzd5Xt3GUyCbQkfu4eyDv4g/Sr1AyJCpXAgwtDhflHiKJ+6FmwV29Bsj3VN+3MUbSgc2UFixGg/0prDKQ8QUoxCkbxHXpT9TQJOEABJgIR7qkSpB8fwNBTrUahw4GOhBRup1GDII/Sqe2IJ5hoO2h8Y8T71Vdd27bwUXN70fNjmPzsnNoVTQ1g46KzhfDyXJMhRudpPQc9OtUOK8UYw6aEF3+UAx/fkrVnbPLf/AKEhv+MmD9k4fhVuNBHiP4z99ee+Jqky4z9crYo1TSGloEdEBi+BLEoSGGupmfOiF06e9srlK/dMP28lzs7jTdlWB7ux6jbXxrrilp7wXX9u2kQ5vPknlvTaqwxss453UlrlC6a5cupZnz3og2VBdCLVDGtPDTGUkuCkFiigBDMqYailDCkrUbXwoIXxNQTK5fVMrl9XSuXCJrjBEKRhQZTSiCiBCrNAiXRRBQV240RXOMLmiVXcxNA6qjFNCXDJMyAKSTJymjAwpO+kLAAozthCBmSg260ohOV1tAakBCSQq3sVEKQV2wmsH0rgucUVlgHypjRlKJXmeMxluU76aWbAPeGhFpAR6ERXqdQVLSVq+wqFcO6sIOZTB8bVsj2INPtwQ38+ar3B734WkwZ7o8yPenv3SWbIr4gG5pcEpuoBfG8tRpK7WEC6z504GFXIlUYnABhB2EbeFBWYysw037FHTLqTtbdwkt6xlYqy8zBMGR+NeRvLR9tU8OR981v29w2s3x5hTCwBl01nSqdWq+o7U8yepTWMa0QBhF2GagC4wmSbU0bJJ3UWNTGJXIbC4YW1yr61NSo55kp1WqajpciFoAlFSnrUqFJalQr7Y1pjRlLccIlasBJK+aoK4KsvQ6kULq3Irg6FxapltJoicShjKoe8TtpSi8nZMDAN1ZbudaNruqEt6LrXRUl4UBpUBd5TQh52CLTzVkzvRTO6H6KsNrQTmEUYULxoXlE0KgUpMV5Tunxpunuylz3kDfu+gH00pZJOE0ABCNiV6yTsBufIcx47U9tnXc4NDDJ8EJrUwCSdlPDYqWK5WVgJMxqD0jTcUy7satrpL4z08EFG4ZWnTyRrbSKpFNChbUFt9tY+6uGSpcYCJYU0DKUvEcZZbN8rfKh2OxUEe1eiAPn5pBK9N7PXg9q46aybQHKSMPZUjXxBFX7dwI8FQuG5WiC5FA8AKP5jKH5Qq5k0SBTioRL4JUSuAX17QVLclc7ASriom2x6RH1A/PlVDi9MOtiTyyrHDnRXHjhBYX6149bzkfbXnUoCiGxSqQGYAxME66b6U0JUII8RUZiZhQSdCdt4ganwFRBlHCItYgMoI2PWuOMKIVymK5QpDWuUKYIG+1E0SYQlDJxuyGy5tucafWtRnDLjRr0/bmqzqzZiU1S8DVMugwUWlWA0aFUXN6S7JTG7KNCiXDImuyF2ChXvGYpeopoaFUFYmugqZAUkXnPptRBvVcSrF5axXIVYcVyA2qe05Iez5rqmdaEZUnCgz9aiVICuAo0CrxmIyqNyTOwk0+nSqVu5TEn31QFzWd52AgrdsnvHpovQ9Sdif6716Cx4cLc6nmSf19Fn3N2ao0t281TevQBy0/A7dK1wFQQvDb4F8zMsseUeHjWVx2mTbtdyB81d4e4doR1HknHxPKvJStmFQL5NxAPGfKoB7whFpGkymDbU8bpC8uxuOtynfGlmyDrzFpAR6EV6bUFU0la/sBh2WyVYRldWIPjatldvCD9KdQxTz4+aTWy+QtHid/CNKe1IelnEOIG0VATMWBOpiIjwPX2rP4hxA2paA2ZnnG0eBVq0tO3BMxHhKCt8YuBszxl+yBsPPcmP4Vjs4xWNYF2G9P56q+7h9PRDd+qeYbEK4lDPt99eipV2VW6mGVk1KbqZhwXMRVhqQ9LcXcAVlMFmGUDxOx8OvpVLi1VrLZwPPA9+Cs8Ppl1YEcsql7i21LMYArxzWkmAt0ldN5yxXITbZAQwMamdGPKY3Exp1poaAJnKCVK1wrMqpdOeNNoPPLqZMqJEzNTrM93CiUQeEqS0qCG+bx8xy29qjS78KO0Cvs4NV0AgVBbldrUrhA3IHrFE2m52wQ6o3Qz8Vsru4Plr91XKfDrh/wD4/OEp1Zg5rOcV44bkqNE5DmfP8K9DZWFK3hxy73sqlSqX4GyWK9aYcCkLd8IJFlJ3ivFXzmm4eW9VpUgdARyXDVYOKItC6JqRKgwvoroXKDioIUgqtSsxInpzI8OtEGyJjC4kr66QPzPSucQFLQSqBdnb30+poJnZMiN0k4z2gS13VM8mYSQPKNW9NK3LDheRVuMN5A8/QfXf6KjWuHOJZRy7y/tEcExIa0GBkEkz1+tZvFIF3U07SPIKzbB3ZNDt/wC03w9zSqTSmOCk551xXBdxF4KjMdgpP0FHugjKW4SzENBzEa856+R5zXt2UabPlABiFhOqvducK3H3wqkkxOxHjpt+d6Ivaxpe/AG6gNL3aW7lAYx1UCeZCqNzJ09t/SsZnF31q+mlhgySRyGSfDoB18cLQNi1lOX5d0HjsF3B4XXPEtqAZHdH9edZnEuIvunw35BsOvif46flW7W1bRbn5j7gK52gVlK6EwwdxCJUZTzHPynnTmkckh4dOUXv9Ka3JSjheIY3DPm+RtVQ7HYqCD5Ea16AA+fmkEheo9kMYHtO4kDNbEHfu2LKn3WrtHvNkKpW7pym167uzGB404kMbJwFXEudhIMbihcuAqO6oIH70+HhHvXkuJ3jLmoNGzZz1mFv2Vu6iw6tz+lUZ22G8Vmq4h2tnN3Sd+RIrmuc090x9DCkgEd4Jnh8U6DWWEaSdfr0rasuLupNLasu6Hn9Posy5sG1HSzHkqsIWuHM0eAHIdNaz7q7qXL9T/sOitU6DKDdLfz1TMWVIIYSDuPv9qSMKCZVWM4jbswCZMfKN/WrtCwrVstGOpSH1mt3Sxu0v2UHqf6Vq0uCgZe78BVn3c7BVntVc5KlWBwij1KX8Q5C4nj11/2oHhpTmcOt2GYn6oTWeUr/AEjPqGzeMzVtsN2GEBnmuPOmhgiQfz51YeHQEtr2kx0U0HKg7MopU7Y12qWsgqCVv8EFZFI2gfdXi7miWVnNd1WmypLQQjRapeiFGpfKKkBcSvivSujounqhsVeABkwACSfLX7hQkFx0hG3GVgnxJv3GuHSYyjmq8hpseZ8Sa91Z2bbagKRyTv4n+tlg165qVC8ctlevaNrZVCc+Wc06kjz2BAMazMTWPccIo6nOLoPJo2H1n2OS07e4qvAAbI5k/wAIVeLm7dCsScxmP2REkADnAHtV+ytrakAWt73U7+/ok3bbiCXOx0HvzSvjd5Scu/lrHn4VoV3sFMhyq2dGqagczAHNajsW4NmCflY++teH4myK09QvRStMFH586z0MqJTkK5TKlxBc1pgNZEaeevtVu209qzUYEhV6khpjeCqME4I0Og3/ANOVez1tcJaZ+iw9JaYcIXMfZNwlZhRseYPIj1FA+lTq0yyoJBRCo5j9TDslt1blv5wGUCSwOUgczGx06RWDccD0tLqT58CP5HotSlxHU4Ne2PFEJiFBBDT0iT5xE6ViUqNSo6KYkq+97WjvGFcjhtd55/fQFpBIcMqRthSwbd4iIoW7rn7J1aXu1epNlU3nK8jxvE7coJOlqyp0O62kU+4r0AcEgtK1nZJDasMrRmzqdDyazbYexFW7Vp0x9fNVLp3eXMTYZYzEus/OWM9BIJ0OsSPasLillcsYXl+po67j1WlZXNFztIbpcUJevFSoVc0nfkPMwaw2NEEkrUJVqcRtkNr8m8gj39Kns3Y8UK62IXUk9DpqfCANT/ShDSURwEfg7qOsgyOo2OlEWkbpJPRQv4lbPTU7bn0FOo21SsYphDUqtaO+UpxXH7jyqLkHMnf+lb9rwhjSDUz5f2s+pdE/KhMPYZ3AHmx6AfxraZSbPgFQqPgTzWlwfBVWCAJjeJP15elNNSFXy7dMLfDBGp18hFAaqIU0o4nwFMpOgcbFSfQEbQa4Pa7uBF3mHUdllGuGQACRsT0PLn9RQOcQNlYAG8pzcspdtyPmUbKdZjl4GrYcHHOVSh1NKcO3dEmfGhO5CtjITGyRA69KnASXAkwFt+DYRktKG33I6TrFeR4jVbVrlzPotKi3SyCjPiHaqGo7J2kbqKGhBUkKN69yFc58HClrFn+0WOAtvbBGdxljoCYJ+kxWjwmzdcVg7/y0gn09Um8rClTjmdkowuEBIA2nWvZudzWCAg+J8MYlspEzMHQazPLrVJ9s0glm59laVC+LIa7YfnwRHBeBgGbhlvDYeu9cyjoyTJ8kNe9dUGlogeaMu9nsMu6sT4sfxqG0W9EJva3X9ILhnDP0e7nFxjbIgjpPWNxWfxSyc+iezEkcuf29Fctr6SBU/K01q7p4V5DZahCKtEGjGUs4VuaOVTMIYlANaYMzqoIIA0IBEbyOf9K2eEV7elOswTz5f19VTvWVHgBuR0RGFuAqOvXf8mvRu6jZZQ6c1K7b5b+dc0qHNSBsWtkleZ06+MCut7JjHOe3dxkkoq1y54DTsMBV8IxrPeZd1jNtsZgfXX6Vif8AILeiwtqD5z+wOf8AH+lo8Mqvc0tPyj3CdKNQa81GVqHZNbT6VZpOIIVZ7V4rjcBczA5TqqMNRsyKR7EV6ENPmkFwW+4JiFcMVMj9XHmMPZU7+Ij0rStTLJCzroEOgq7iMtbIUSZXw2Ikn0FK4lSNS2e0CSeQU2Twyu1xMBLTeHPSN/COteEDXatMZ6L1UiJ5KCBHXLPdPQx931o3NfTdDxB8UILXCWouzhra7SJAXmNBMR9TXalBlE4m+tpCY32A5n886sW1u64fpCr1agptkrP5nuNMFmP3fwFett6AY0MYFjVahJ1OKbYLgoibjekwPKrYYG/MVXNUnDQjeF4NUuMAJgamQfIH89KYSOSWZPzJ/ZApLpTGwrsQ0KY05fXpQNElG8w1K8OoK7Az83Men56VR4e99SrUquneB4J121rGNYFhuOxYe4DoASVMaa6xt100q3c1OzZJMKzw61ddPDGCT0+yhwfHwUlhqInwJ0PUgaCutXjVM7pt/buDCyMtPlujMXg8zEzDdOR+n31puYHCQsOnVLDBU+EWxbebgAOgU76+cb1g8a+IbTBZMTkj+ecfpati+k90TnoVssLxgRD6EbGd/wADXmm1cZV59vnCstY4GagOzlQ6nCExvGkEgHNBAaOpMAdJn7xRODjsFLKfVBJjWa6E2YgHUiY8hPQ60DmENLpTcLOYPNdGcklm1Pry9Nq+hWlJtGg1rRiF5a5eX1XE9VoOHYSSOUcz4e9TUegaEXdw4YzFAHQpV2Hw+XlQl0qQF9ewwaJ61wdC6FH9G8POu1LoQhsZScuh6bL6jlrzFULvhtC4BdEO6j+VboXlSmQNx09EbhLuZVaIkA+VeNIgkLdKLJ0iplArEECjAQlDXMCNShyk/Q+dX7S+q22BlvQ/x0VevRZV336qvhzsQcxkgxprBEzrXp21G1GNqNETnKyiwscWnkkvafh5aGEacpj7qt0yHNLJInmN0h0tdMflAcJxRR1QKIf67aSSdemtYPFuExTdcB5cR/lnH45LUsr0OeKRaAD0WgwmZrkHSI/GvKtklbDoDU7VNKtMGyqOK8txuNtynfXSzYB12ItICPQiK9LqCqwU+7K2CuHeVhgy6HeDbtkfUH3q5ZYZB6lU7zL58AnIw0CT9Kt6sqpCQdobIVCyiJIDxznYke1Z13Z03PbWgSN/GVetrhwaaZO+yz9m/kMgxVerRZWbpeJVllRzDLSmqcYaB3RII8vpWf8A9OwnDjCsfHOjZD4zHFzLGY+g8vCtOjRZRbpYFTe9zzLkfwJC0xoW2YeuutatOm5jO9z/ACqFR7XOwnj8OZipLaAAfxnoTQkMO6gPcNkzsqBsNdBOknpMfnWoK4IywIpTsprMJL2p4lct/DVIgzJPUAED+NS3ujVCkw7Cz/ZTjNy/aUkjNeuBBq0J+qN1pWdPlgEHvT4a82oDlTUZGyo41i4uNZvopty6s6gjvZVa1EsYzAssa99PGpOmqNFQSPcIqNSpbvFWi6HD2ffRZfBl84zIEPwwxAUmIZ1ImeRSKplugxsthlc1u9M9U94XxZ1yh0lQdQRy/dnY88pNNp3LmnOyRcWTKgluCtNcFp7edYIYcvHSCOtX2nWI3BWI5rqboOCEubFiAJltRJ2JBIEnqSK8Hc0BTrPYNgSF6qhUL6bXHchQa+zonxTkZTMgiNJGgzTt186llJxJ0CQVJVj4+wucqM2f5pMyB+6dBsPpTqdnWdE4hRhR/tLC6KAYIHTw/hVj/rWncoHTGFd2XdJUTERpsf8ASvV9uyoyGlebfb1KbpeFqbzADXaltlQ6EFdxTNpbUkT8x7q/Xn6A1n1eKW9IkTqPgrTLKo/JwP2p28Lc0JZZ5wD+NUX8bfOGY8d1YHD2RuUqv8XZHZT3gNJB39Dt9a0qN6HMBc2CoPDSfld+VPDcXZzCoxPPX3PSjqX1Bgl2Pslnh9Qc1LD3wzHOyhek6k+PgPc1m8SvX1W9lQBjmYifD6J1pbCmdb9+XqmNloMgiDsARP086wewqNMlpWgXtcIlWWWdm206z/Woe0h2Afuu7oG6YvhtBR9mQJSQ8SqcShCMVnNBjzj2plOJGraQoPgl2CaEEaaDX8a9ppEALCLjJKqxuHa6CDp1j86Uxrg0oSCVlr1h0YT8yEEehEDxmIptwwV6Lqf+QIUUndnUD+hWrwV8FgymVcSPuNfOHMdTeWO3GF6mQ5gIT1dqsMVVy8Mxtls3yt8qH5TsVBB22it4fyfNLJC9X7NpIuedn/21ir1MwFSqtlyanDgnbSm6yAk6ASleK4dmJHdK7EH8INU6nFaAf2ThPInkE5tnUDdYKDu8HBBARdegFazXhuAqRBOUuxHZcxKsQfr9Z3pZZTOwhMbVe3fKosdmmIGcGfUfWKPRRDYj7oTUqEytJgMALQAFQ5+pCBCOFLRr6K5QrEoCmBIe0+FZ2tgDSe8Ry0EH6TUFpcAAia4NJJRHBuz9m3aCtbUnSDGUqFMoARBGXca6SY3oS3ki1TlH4zh9phBRSO6dQDqrZlJnchiWB5EzvRswUD0qxnZ6w4n4YzQRmUAMJJO/PvMTrzJonMa/dRTrVKZlpWUGDi8LLtEtlzeY7p9dPrVEM7+g++i2xXmj2oHKY81fwvBX7V0plb4ctJIOVsuzDoTA85q3bue12lwVC8fSq09bT3l29hB3xzUTIO4kkT4zOvrXmr23db3ekmQ4yPuTj3utOzrNrUQYgjH4QHCcMt9mUu6v+xsVOmogjet6jTpEBsQUi6q1aI1tgjyTbD8BtAFSXZtdS0a+HL2q4banGyzf+wql28IazwlVc/HcZRsiElp/eIGXrtVLTSBIcVomvWe0dm37nb7ZV+JvIU+HbtKg072mY8yDHXz5UqpVZEMEePNdRt3h2uo6T05K/hdqAzMWZF1CSSJOg028apVi+oBRBgFPq6Gd+Mq69ib90QqsF6KP486dTtrW3EkifFZ76tWpsrsNhb9kNcfMoiBJmSfWor9jWaGNifojt2v15Sqxhbl27lt69eg8ZpjiymyXK+58IvF4nIPg29hozDdjz9KC3ttZ7Wpudh0CoV7gnutS0YdmOik+QrRAG7jCrDKuXDXPsP8AQ1wq0XZLh+VJY/otB2YwF9bgJBVOc8+mnWqN6+2dTMEE+SZTD2nwWquoeR0gzWKRAKsAoW/fC7kCkBpKaAs2MaqMVmQCQvSOUEb6V6+2uWvog1DDufVZNa2eKhDRhEW+JJvPp+fzpVsN1Du5VZwLDDsJZi7wu6IGZvD/AOXQecUFe7pWgmq77cz9AipUH1zDB9+SN4Hg3VRmgEZoCzEEzz3rw95XFxcOqtEA8l6KkzsqQYTMJ+t3kd6BjsoXNXnWN/3f/gWP/Rt16lUU/wD+z7EEYdgIjOP/AE7fQ1mV76pQhrQOe/1Ksdg1+T7wFor11m5wOg/HeqNXiFepiYHhj+0xlCm3MfldsCANKqNTHK17E6gkVo0b+vSAAdIHI+5VV9Cm7cKhswERJ9jWn/3FIMmDPT+1V+CcTE4SLj+KuKBBgHcjSDy160Vpe1K5MwPAb/f2EVW3ZTGM+JSdOJ3h/vG9dfvq+Kjgq5Y08ldb4zeH7Q9RUms5R2bUVY7ROD3gCPDT+NcKp5hR2Q5FHp2it8ww9B+NOZDxgoC1wX2J7QWwR3WY+lM0QN1Aa48k5wV5bihtYInekuBGEQjmk/HOMmxdyfCJXTvE7+WlQ145qTS6FfYXj9p+TKekT91MEHYpZa4LM4vBtiMXcCbKwzNyAWNPMsD70oDXUk7BaQqChagc3DzWrtq3wyTuJq0YlZCxvGXdAzaZHKiZ1gCNues7farKvbFz7ntnRECFs8OuGCmKQ3/SQ5iGDL3SD83juPXxom93IWidLpYemy0eF4l8UQTF9NTyzAb+E89K16VQOMfpecubc0++3LTsVdi8EQDcnWCx6bayNqrXVuxzSRghOs7qox4Y7IOPog3ukKSNY2A1+nX12rHJW9Ca9ne0Fu3K3e6x6ajp95qnd0H1IczkgeJWi/2/YOgcT051RNpW5tQBpSvjnHkdVUHSQJ8Tt5Vp2tuaYl26hrIdKL7J4gDMIjnO+bXryjpzzTVe+f3hKh7SSniWrZbMFXXnHOqnbvOJKXohfXWVJMoPHSgqPqcyiY1p5IW1xC3JZnUct945wK6jQqVDMI3iBAXL/aK0vy5m8hHuavts3/RLFNxSzF9pnbRAFHXc/hVmnaNHzGUYojms9cvs5JYkmTqassYG4ATttlDJzk1LhnCkKtrJ6x5aH05V1Oo6mZaYS6tBlUQ4StlwC5aa0oQZY3B1M9SedYl9SqCoXvMzzS2jQNI2R1hNSFE8vCqLQScJjiAMopbAGu5jf8BTmshwSS+QvDcY5zbnZeZ+yK3wfM+aUfReo8EGlw/+D/7axWTxMf8A0H0T7f5U0wlhXujOqsMjbgHmvWgsdnfb+UNxyStcPeW4zfo6Ol4p8NcgPwR8RUbOMoIJtvniTqjiRpWlgquurjmIgYS2bktKi20IANM7ZIDlgRA0MgzFTpXI3iRCLayYa2XcTla2JzAKchC/KSC3eJIGXWhClU4rBlMEr/CVr36skC2AxYuuZYMxuR0g8q4HvLlQXvDIf0G0wZQxy24iWK5TnUHNLI20ZVudBJY6qICiLV1iE/RkSLvzfCBBVbxWW0HdKQRE6bkEa9I6rkx/QbbiyWsIjNaLMgUCG/V6bDYkiq1w97Gy080bACcoW92ctt8sqeXMfQ1FtxWtTPeyFL7dh2ws/wAQwDWyUbcbHkfKvS0Lhldmtn+lTewtMFOeyeJJQrE5D/mk1LoIlIeCHqfF+Hs+lyd9CPb20iiIa9ukJcuY6SknDuF3Pj2h8wzCWGwE6zP51pTqTmGQmio12FsLODVScoEncgAT59anUggndVYzDkqQNNNKYxwlLc0rC9puCOSbqySogoenMpH3c+VDcMLhqHJXrC5bTOhw35rO8NR3ci0FY5TIYSCJHvSKLXE90flaF26m0AvJGcELVf2fDC0xGS4AJ+GTAyjy6c6vhrJ1EZWKbmoAWAyD1TayoZMrayIPj+FS9oO+yQxxaZG6zONtG27LzG3luPasGozQ8tK9Rb1RVphyBtKuYGNeWvn+NMAG6IyrwgVy6nf5hHoI6fxrlC+e0MuWSV5SdvyaiJXBF2Hu2wSwYLtJEf1onWztMluEsV6RdoDsplg1e4QF1J9taqPLKWSmEiE6bs6MvfeT0G1Ubi+MdwQgY8kq/BYC0IDIKpNvKs5cjeMYTReH2oI+GseVPFeoTMqsSVieL4U2nZeU6eR2rct6oqNBTgZEobCqYJ/Jprx0RBW7UJBU4VTP4e4oC0qZTvslhibh8FqpeyWAJVUgBbKIgDQVmHBVbdU3TvSye8mDZeW43DJNvuLrZsE93mbKEnzJ1r0mkKtJWr7DXmey7MZJZRMR8tq2o9gKxb8kvBPT+SrLIGyd3sXbsFrtw5US07MQCYAKclBJ9BU2LC6QPD+UNWSQrOBdo8PjM/6O5fJGabbpGaY/vFE/KdulaNSk6nhwhLcxzTDglNjAuDnS+Fw7M8W0Yk5gzFgr5Mzrmzn4cd0loaIAg9EKGw3C7lxF+DeXMgtw0uQGSzdtNBZOrgz/AErtt1JKYXOC4nvFcQwb9ks7NEfAiRAVvku8hPxPoOpvRQuYzgeIe2F+OQShV5diDmS8DqFGmd7ZBiQLf1jWAVyfYRGCwx15azA6TlHvSyuQ+NP623/guffbqvcnuCeqZTGUHxLEtbAIEyUHUmWhpEbZdZHSqga0lOGyS9qsUpKAbiT9Yit3gjHQ5/I/wqtycAK/srhyqE7FtfvrYfESs8mXR0R3FMK7owAUxGXQlhEEx4+W+1V3icptMxhXDEpbVbt9VViQFCA6FtACAe8fKoLnxBKINYXYCNB0BEwRI8fOdR6iiBlARCpuPNGBCWTKFv4UMQfzFMDyEBbKBtcBw9pzeChGIOZicog7k8hQ6wMwmHtHgMknwR/Cxh7hJW8jlRqFYHLOmutA+s7YJjbXT86oxPDCu2qnYinsrByrPplhS3E8Lt3D+sUExGvIeY3qXMa7JCmnWqU/lMJdY7JJ+09w9PlHpIH5mk/D0wrh4lVOwAXcbwfCWk/WXfhneS8n0Xn6CodRpxELqd7cEzv4QgcBxTA2u8jNfuSAoKkanQRIga896WzQzbJT6ra9XDu63mj+P39MvNjEe5p9y/RSgbnHqqdlT11geQz6Jj2Xu6x1/CvJ38Co0LbcDBK1Ny1Ij6VXcyRCrh8GUBdsaacqrFqsB6IwtyQDz502mZCW9sFDcW4Qt8DWGGxq/bXBpfQpYeWrKY/CNZbK4jnPWthlQVBIT2uBEhLXknw5CnALpUkMeVETC7daHsdi4uFI+bWfKqN6yWz0SqoxK17msZ2EoKhhvSwMo+S8XxvFXzAQuiW1Gh2VFUc94FegDyk6QvS+x+FVLTqswGtnX96xZY+7Gsy+aA8Dw/lGxyN43wz9IS5YDZPiWXXNlzZZKaxIn6iisXaCXdCFznQQUH2K7KNgPjFrwu/EybW/h5cmbrcaZz+G1aNxcdsQYhdVqmoZKvw1ywFwzLdKsS9xcwB0vB7rBwNFETBkfLudZTnKWrzi7eGAaTcF92ZcsakgtC66yAYA1O1DMroRt3i9hSQbqA9J8cv+Yx56UEFdCkOJ2SQBcQlogBhrIBH1DL/xDrUaSuRdRC5AY7+9t/4Ln326r3XyD6plPdA8axJS0xBgxAPSelKtKArVQ12yN7tDSV5yb5VgrsWLbbmPMkknWvVtimNDQqLpf3k/4Vxk29HkgbEdPGnAgt7xyqj2HV3QtFhOOW7kANr0Mg0PZYkbLu0IwVfibSXCpcSR8pkgidDqCDB5illgRCoVDifCzfiCqxsYOZWOgcHnlBMLoJM66ClOGU9rsK34d0O4yd1QAs/tNuTI2WCBtvNGHgpZpkclTYxzCybz28tuJDBs2ZZ7pAgGCIInqKHtBzR9k6YHohOPC3ctAXSAjxAY5Z1BHMEGYNNbocO8lTUY6Wb+GVnsR2ERiGDMnhGYR9dPeoNJn/kqwy/qgd4SieCdkryXVLXCwUyFUMF3/alojqBUw1onUhdcOqYDd/utVxHAgPKtHURMetTSqEjIVerTDThTsYXoKh1Rc2mkvaXsauJIdjlyj5pggc+RBGk1HaU3CHBOYKtMywrLYXs1bsstwP8AEMkLBU6jcmBAIp9AUpliC4rViIcI+injiXddDCgknxOw+gNVL97NYZOY2+v+ld4Y06HO8fJPOF2SMprx94/XWPhhaoPcWnw+InQ1DXnYqs5nRdfeodErhsqcNo58aCn8yN/yo4GrIMKuRKB4zwwYhRyYbGrltcGmVwOkrGcT4VctEAqfMbfWtelXa8YKcHB2yHyaa8qZOUa0nZHCHW6dtl/jWff1QO4Eio6cLSOdaxycoQMKFzau5qV5BjeELKnM3et2m2H7dtGP316EMCRqK9A7A32uWHZokso00+WzaUewFZl2ZcD73KOAMIrtZgXvWL1q2uZ3sXFVZAkkpp3iB9adw17WVQ52wLT+0FUEtws7/wBn3A73D7WNe7YFuUVlWUhvhi4TPwyY3G9a/FLujc1Gml0jbxSaLHNHeTPD2MLAV7FzMSqwHcgAKwt6s4y9xyQPGdxpmEnqnq29xvC3xYTIXLZTbBJAym4li4wO8oboGoBJII6iNJC5NxwDDiD8P5RAJZiYDi4BJbbOoaP4E0GsqF9hOzmGtmUtmZBku7fLlK/Mx0Hw1020og8rk1oZXIHGf3qf4H/zW6r3I7n3R090LibatIYSDpFUBWcz5cFWA2d0oxXZq2xlSVMEdRr/AKVo0uLVW/OJ/SS62bywkGI4JcsRmcMDz1hfU8pgAHUkitSjxOk8ZlJdbuOyqxGEe2e8pU8jtV1lRju9Sd+FWczk4JzwLiZJyMZMSPHafXWntJd8wVZ7NOQtJbegIUhyt+O0T09gKHSEetyzPFu0tg9xw7w2ymMpU6agjUHWhJZyVilb1nDVt9UuvccsX/1ZZrUfIWGh0gBt5HUTrTIa8QEJtqtM6iJ+i0d3CF3s3Fy9yDlBiZImG3gACBz1HOlPYZlBTeACEa9q78dHmEEhu+TmUqY7sQO9Hjv5UstkyEwOgQVTcwdxruZWZVLQ6licw5sNe4dBAWNzPKJyFGCrzYcYj4hPcgADOdDrmIXbWRr4VwBJUkgBR4fhSty48qBcAlRJ1X5SSTqYmTA5DkKjszuu7ScJdxbBIHzgg3Ih2GmYnmR4bDoDVm2bpyq9d8mFmrvEbdstbYnNcclYE7QBJ5aRXmLlxfxBzuhj8CF6Wwsqj7PtGjDRJz1ymOG4sBc+CEOYaSWUSFK5isnWA4MeB56Vnup6pqTv/Mpc8kbwrjq3FRxbYB2tgGQf70ZhtzEgEbiaI0tJiev6S3GVc/HVN02gpzZympAnLkLFZPegODG8A0LqZDdXv3hc1Rs8dTPdUAk2mtqdtfiv8OR4BwQZ+yfCpZROD1n9CVz3DZXYztAEu3LeSTbti4TmUSCH2B1OtuP/AOh40YbIB6mPL1QaURwztBbuvaRJ/W2jeB5BQVEH97vbeFMDCASeRhA4Jpi7YdCp5j/SiZULXAhCMFY48CvmR3AJI310O+3tXoKMVGh45oql0xpiFpOGILVsINY59etVbnh9So4uBCq/FNJyEYvWsQtgwVanC5cOh8qiQuheNYzi7ZlGVe6lteeyW1UfdXoA8pJYvR+xtoWrToDIDWzJ371iyx28WrMvjpeB4fymMGrKM4jxP4Ie8QWCWmOUc+8mgoLM6tX2/lM7Ivc1g3Jj8oThvag4uxivh2mS5atyoMPmLK+UAAa6ptHOrgACK8sqlo8MqRJE4/sBX3eI3LRIfDm4Q8F1XXLIKEQsNCvGmso0CpgHmqkIO5xO6ScmFIhCQPhyA+ZVVlbLDZRLcpA61MDmVKaW+JO1m45tspQNlBBzOVnUJAMGAQP3htSyIK5SXid17N9vhNbdFJQQWLd2RAKgkzpABqYAKhULx66znLh7hSSqlkdZIPzHMohCPDfqKLSBzXJljD+tT/Bc++3VW6J0ff1R0xlD3FjWspwhW2mVINUyohddQYkAwZHmNjRTCGJQeMw7XHUFlyCSy66iDodSDJMzEiKs0qhpjUMHqhIG0JXhcDZVS9xGthW7tzMdQdNiJA8x08hedxK4Lhody2gJJtmHBEo64j24IOddP8QB6Ro3t61Zt+MAnTXEeI/lV6tjiaf4Vy4hWECImtpue8Mys8yO6Vi8XwW49y4yL3C5iOnUeE61l1L2iHkTzW9bgik0O6IbEdm7sSVkfWhbfUiYlOlU4a5irIyo1xV5Dl6A7VabcNOQ5KdQpvyQm+H7U4pAMwS55gqfqNPaj7UFKNkzkSExwnbZdPiWyp/d7w94NEHA7qu6zePlIKjxXtzbAPwhmbq/dA/ifbzqHODRhTTtHuPfws23bO+Gk3FIYxlywI55TBM9DQitDhOysOsqemG79UVhOOtiG+HbBB5kmQvjH+lBe8TFGkXMGdlXp8M73fdhd4lw8Wirgk68+vM+tZPD7g19TX7wc/VaFxUNJgDMDGPomnCcLJN7M0tMjSO9lkaj9xdfxrLuA6k40jyR0yHt1DmirHBraKqozoFFuMp/atxlcgiM8CCeY35UHbkmT4/vko0Kx+EoxJzMZuC6Qcp/WDLDDSRGUbab1Hak+X2U6YU7/B7ZCbqUEAgiT3kfvaHMc1tTJ8etEKzh799UOkKFzhql3Ys5LoqMJGoQsRy0+c7UHakADp7/AIRwpYLhiWnzoIOZ21JIm5GYeWkgcqk1XkQfD9IdLUz/AEto5T5UGty7Q1ds4mTBEHr+fKtXhV3of2btj15f7VS8oS3UOSvBFemWThWH1isfidsC3tW8t/Hx+yu2tTOkrhNYg3V1eS4zg+qnP81u02327atHpMV6IMVYvW57KYj4tp3AgE2xH+GxaU/5ax+IGXg+H8lWaQgIzHWkfMl0MUdGVsszqVO41G1KtKrWTqMbfyjdrDmuZuDPohcPwyxZs4hLAuBr1sr3sxEhWC6wY1c1c+Jp/wCSi4qXFw4OqmSMch5Qo22xKrktuFAIIbKxLSzM5ZShCk5lAAMArOxgT8TRPNI7N3RX2sRi5UG5KZgXYg5ssJmVQLUcnMz+19O+Io9VGh3RW8QPxLVhbpbMn96wUiT8J0JXu6d9gZ0iJEECh+IpAzKkU38ghrd/ElZ+JL5UgZWyh4fPHcmNUiZ2Om1SLij1Umm8ckVw65eW81y8xdYdUyq05WZWQEZQJABBaddNK43FKMFD2buiPu4wPcQgEQrjURqSkRO/yn6VVuKrCwAGcpjKbgcqx2/MVTJlNAUFUmhAKIkLrGuXKuys/n76kEnC4wFPGYNbq5WGm4PMHqPGmNJaZCXKpxeGcZmQyxygA6QoPeCzpm1Jk+HIVODAKkFAYi1D2lZM8nvtlIOoMapppAkbe0myq9gOlxH0Kksa7cJqrLsNPSkluJXL661AUQCpuqPP0rj4KQg8RhLb/Mo8wKdTuajDupjos/x3s0+TNZbNqJXdiJEgcp861KV+ThyjVG6QcR7P3LTy+oMyI112B6wasUrxjzGyICUIbBJXIk5BAmZ9eU6U8uCMBaPgmFNsEKILsO994PiD7Vk8YpvBY9o7hG/jzBS7as1+prvmE4/lEcYtMEfNyYAeJkz5aKajhNE96tOxiOqTe1QdLAPH6LvZ/GjIQeRoOLAdqHdQiswSwhOLV2aylaIhE2+ZowgKkzVMqIXbdvqPWuAUEq7LNFCGYUktVMKC5dNhSKksBC7WVCyCjQG5zt+NeksOIMqtFKp8w/f9rLuLZzD2jNj+v6TJCxGrGr5DdoSRqPNKrNzUyddRpoIrqtlQeB3R7+iBleoDErzXG8WSVEN3bVpToN1tIp57SKqawr+kq7s1xxkBQG4FgNCMg1hV/btNyG1Vzbsee+JRl5GyYcR7ROiZka9mkDvNaI18BYH30LrKjyb5+q4VXHcoPB9rLzuqu7lTM5fhg7HYm0efhQizpE5aP36ojUIGPf6RnEe0Toko16ZA7z2iPoLA++idZUYw3z9VDariclBYHtXeZ1DO8HfKbYO3Im0fuoW2dKctH79URqGMe/0jeJdoHVCytenQd5rRGp10FgH3qXWVGMN8/VC2s6d0DgO094uoZ3ymZym2DsdibR5+FC2ypT8o/fqidVdHv0RvE+0txFBRrszHea0wiD0sDX1o3WVEbN8/VC2o47lDYDtVeuOA7vEE902wfqbR+6hFnSJy0fv1UmoQMI7HdpriISj3gZHzNaI5chYB96M2lEDDUAeScoDB9sMQ1wBneCdcvwwduRNoj2NCLSmTkD9+qIugY9/pM73H2CsVa/IBIl7RE+P/AHcaetEbKh/ih7V/VJk7ZYiR32/5P5dL+Ep9B+/VML/fsJ3iO0bhWIe/IUkS9kiQOYGHEimmzox8qUKjpSVe2mJkfrG/5P5dL+Fp9B+/VM1e/YTtuPtr3r//AB2f+mpnwdD/ABQdo7qkP9ssT9tvon8ulfCU+g/fqma/fsJ4nHjAlr+o179n/pqYLKh/il9q/qkr9scQCQHbcj9j+XS/hKfQfv1TNfv2E3sdoGZFLNekgEw9oCT0nDn76YLKhzal9q6cFKsd2nvJcZUe4F0iShOoB1ItAbzsBQG0pA4Hn6pgqkjPv9IrBcaN23+sN4kn9lrQGm29gn3plO1pDMefqoNZ4OCkWP4uyXGyF4ERmKE7cyLQHsKccHHv9oxWJGU34FxssksbshplWtAco0Ng66daMZYWO2Krvy/XzCD4n2huMzrLRJAnIT6xbA9hSabBSGlgAEz9/wAonQ7vHeIU+F8SCgMfjFucPaA0PIGwT70dWjTrgdo1C17qZOkojifaS4jwheMoPeNsmSTzFoaelVHWVGcNH79U5tZxGSr+F9oXdTna7odMrW1++y1E2yondvn6qHVncipcT7ROigo12SYOZrTCIPIWBroK51lRGzfP1UNquO5VPDu1d53yu9zLB+U2wfqbJ09KhtpSnLR+/VSahGyZNx9gDDX9ju9n/pqZ8HQ/xQdq5Ij2xxP22+ify6X8LT6D9+qZr9+wtB/t8/av/wDHZ/6amfB0f8UrtHJA3a/ET87c/sfy6X8LTBkAfv1TdeI9+SfWu0rsgLPfkqCYeyNY5f8AdzH1q846m6XKsGgGQk/E+091XIVniB8xtnfytAe1Cyo+mNDDge+qk0mP7zhlZbEYiW25Ab9AB0oWtwmFy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schoolworkhelper.net/wp-content/uploads/2010/11/Map-Abrahams-Journe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/>
          <a:stretch/>
        </p:blipFill>
        <p:spPr bwMode="auto">
          <a:xfrm>
            <a:off x="4280958" y="3465593"/>
            <a:ext cx="4175654" cy="339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25" y="152400"/>
            <a:ext cx="12039600" cy="4267200"/>
          </a:xfrm>
        </p:spPr>
        <p:txBody>
          <a:bodyPr/>
          <a:lstStyle/>
          <a:p>
            <a:pPr marL="0" lvl="1" indent="0">
              <a:spcBef>
                <a:spcPts val="1800"/>
              </a:spcBef>
              <a:buNone/>
            </a:pPr>
            <a:r>
              <a:rPr lang="en-US" sz="3600" dirty="0"/>
              <a:t>C. Jewish </a:t>
            </a:r>
            <a:r>
              <a:rPr lang="en-US" sz="3600" b="1" u="sng" dirty="0"/>
              <a:t>Diaspora</a:t>
            </a:r>
            <a:r>
              <a:rPr lang="en-US" sz="3600" dirty="0"/>
              <a:t>- spread of Jewish people through the </a:t>
            </a:r>
            <a:r>
              <a:rPr lang="en-US" sz="3600" dirty="0" smtClean="0"/>
              <a:t>world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US" sz="3600" dirty="0"/>
              <a:t>	</a:t>
            </a:r>
            <a:r>
              <a:rPr lang="en-US" sz="3600" dirty="0" smtClean="0"/>
              <a:t>I. Divisions – Orthodox, Conservative, and Reform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1730780"/>
            <a:ext cx="8610600" cy="512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II. Christianity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0188" y="1524000"/>
            <a:ext cx="12420738" cy="426720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3500" dirty="0" smtClean="0"/>
              <a:t>A. Began </a:t>
            </a:r>
            <a:r>
              <a:rPr lang="en-US" sz="3500" dirty="0"/>
              <a:t>in Palestine under Roman rule (1</a:t>
            </a:r>
            <a:r>
              <a:rPr lang="en-US" sz="3500" baseline="30000" dirty="0"/>
              <a:t>st</a:t>
            </a:r>
            <a:r>
              <a:rPr lang="en-US" sz="3500" dirty="0"/>
              <a:t> Century AD) by Jesus </a:t>
            </a:r>
          </a:p>
          <a:p>
            <a:pPr marL="274320" lvl="1" indent="0">
              <a:buNone/>
            </a:pPr>
            <a:r>
              <a:rPr lang="en-US" sz="3500" dirty="0" smtClean="0"/>
              <a:t>B. After </a:t>
            </a:r>
            <a:r>
              <a:rPr lang="en-US" sz="3500" dirty="0"/>
              <a:t>Jesus’ death, religion spread in Roman Empire</a:t>
            </a:r>
          </a:p>
          <a:p>
            <a:pPr marL="274320" lvl="1" indent="0">
              <a:buNone/>
            </a:pPr>
            <a:r>
              <a:rPr lang="en-US" sz="3500" dirty="0" smtClean="0"/>
              <a:t>C. Text</a:t>
            </a:r>
            <a:r>
              <a:rPr lang="en-US" sz="3500" dirty="0"/>
              <a:t>: </a:t>
            </a:r>
            <a:r>
              <a:rPr lang="en-US" sz="3500" b="1" u="sng" dirty="0"/>
              <a:t>Bible</a:t>
            </a:r>
            <a:r>
              <a:rPr lang="en-US" sz="3500" dirty="0"/>
              <a:t>, Old (from Judaism) and New Testaments- Gospels (stories of Jesus) and letters</a:t>
            </a:r>
          </a:p>
          <a:p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13" y="3311676"/>
            <a:ext cx="4567237" cy="3546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10000"/>
            <a:ext cx="4638261" cy="3048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1" y="3657600"/>
            <a:ext cx="2971800" cy="323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652" y="2971800"/>
            <a:ext cx="7008812" cy="4800600"/>
          </a:xfrm>
        </p:spPr>
        <p:txBody>
          <a:bodyPr>
            <a:noAutofit/>
          </a:bodyPr>
          <a:lstStyle/>
          <a:p>
            <a:pPr marL="301752" lvl="1" indent="0">
              <a:buNone/>
            </a:pPr>
            <a:r>
              <a:rPr lang="en-US" sz="4000" dirty="0" smtClean="0"/>
              <a:t>D. Beliefs</a:t>
            </a:r>
            <a:r>
              <a:rPr lang="en-US" sz="4000" dirty="0"/>
              <a:t>: </a:t>
            </a:r>
            <a:endParaRPr lang="en-US" sz="2800" dirty="0"/>
          </a:p>
          <a:p>
            <a:pPr marL="576072" lvl="2" indent="0">
              <a:buNone/>
            </a:pPr>
            <a:r>
              <a:rPr lang="en-US" sz="3600" dirty="0" smtClean="0"/>
              <a:t>1. Jesus </a:t>
            </a:r>
            <a:r>
              <a:rPr lang="en-US" sz="3600" dirty="0"/>
              <a:t>is the </a:t>
            </a:r>
            <a:r>
              <a:rPr lang="en-US" sz="3600" b="1" u="sng" dirty="0"/>
              <a:t>Messiah</a:t>
            </a:r>
            <a:r>
              <a:rPr lang="en-US" sz="3600" dirty="0"/>
              <a:t> (prophesied spiritual leader) and the son of God</a:t>
            </a:r>
            <a:endParaRPr lang="en-US" sz="2400" dirty="0"/>
          </a:p>
          <a:p>
            <a:pPr marL="576072" lvl="2" indent="0">
              <a:buNone/>
            </a:pPr>
            <a:r>
              <a:rPr lang="en-US" sz="3600" dirty="0" smtClean="0"/>
              <a:t>2. Jesus </a:t>
            </a:r>
            <a:r>
              <a:rPr lang="en-US" sz="3600" dirty="0"/>
              <a:t>died and was resurrected, has the power to forgive sins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-30480"/>
            <a:ext cx="5170805" cy="6909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24" y="-21894"/>
            <a:ext cx="4062914" cy="3043264"/>
          </a:xfrm>
          <a:prstGeom prst="rect">
            <a:avLst/>
          </a:prstGeom>
        </p:spPr>
      </p:pic>
      <p:pic>
        <p:nvPicPr>
          <p:cNvPr id="1026" name="Picture 2" descr="http://cdn2-b.examiner.com/sites/default/files/styles/image_content_width/hash/7e/3b/trinity_0.jpg?itok=zNztSL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1" y="-38223"/>
            <a:ext cx="3369623" cy="303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615</Words>
  <Application>Microsoft Office PowerPoint</Application>
  <PresentationFormat>Custom</PresentationFormat>
  <Paragraphs>71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Consolas</vt:lpstr>
      <vt:lpstr>Corbel</vt:lpstr>
      <vt:lpstr>Times New Roman</vt:lpstr>
      <vt:lpstr>Chalkboard 16x9</vt:lpstr>
      <vt:lpstr>1_Chalkboard 16x9</vt:lpstr>
      <vt:lpstr>Monotheistic Religions</vt:lpstr>
      <vt:lpstr>Warm - Up</vt:lpstr>
      <vt:lpstr>PowerPoint Presentation</vt:lpstr>
      <vt:lpstr>PowerPoint Presentation</vt:lpstr>
      <vt:lpstr>PowerPoint Presentation</vt:lpstr>
      <vt:lpstr>I. Judaism</vt:lpstr>
      <vt:lpstr>PowerPoint Presentation</vt:lpstr>
      <vt:lpstr>II. Christianity</vt:lpstr>
      <vt:lpstr>PowerPoint Presentation</vt:lpstr>
      <vt:lpstr>PowerPoint Presentation</vt:lpstr>
      <vt:lpstr>Religion Chart</vt:lpstr>
      <vt:lpstr>https://www.youtube.com/watch?v=TG55ErfdaeY </vt:lpstr>
      <vt:lpstr>Primary Source Reading</vt:lpstr>
      <vt:lpstr>Warm-Up</vt:lpstr>
      <vt:lpstr>III. Islam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2014-02-09T16:36:59Z</dcterms:created>
  <dcterms:modified xsi:type="dcterms:W3CDTF">2015-02-10T02:02:15Z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