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4" r:id="rId1"/>
  </p:sldMasterIdLst>
  <p:notesMasterIdLst>
    <p:notesMasterId r:id="rId161"/>
  </p:notesMasterIdLst>
  <p:sldIdLst>
    <p:sldId id="336" r:id="rId2"/>
    <p:sldId id="411" r:id="rId3"/>
    <p:sldId id="322" r:id="rId4"/>
    <p:sldId id="516" r:id="rId5"/>
    <p:sldId id="517" r:id="rId6"/>
    <p:sldId id="323" r:id="rId7"/>
    <p:sldId id="361" r:id="rId8"/>
    <p:sldId id="324" r:id="rId9"/>
    <p:sldId id="325" r:id="rId10"/>
    <p:sldId id="326" r:id="rId11"/>
    <p:sldId id="327" r:id="rId12"/>
    <p:sldId id="328" r:id="rId13"/>
    <p:sldId id="329" r:id="rId14"/>
    <p:sldId id="330" r:id="rId15"/>
    <p:sldId id="331" r:id="rId16"/>
    <p:sldId id="332" r:id="rId17"/>
    <p:sldId id="333" r:id="rId18"/>
    <p:sldId id="334" r:id="rId19"/>
    <p:sldId id="412" r:id="rId20"/>
    <p:sldId id="429" r:id="rId21"/>
    <p:sldId id="413" r:id="rId22"/>
    <p:sldId id="414" r:id="rId23"/>
    <p:sldId id="415" r:id="rId24"/>
    <p:sldId id="420" r:id="rId25"/>
    <p:sldId id="430" r:id="rId26"/>
    <p:sldId id="431" r:id="rId27"/>
    <p:sldId id="432" r:id="rId28"/>
    <p:sldId id="434" r:id="rId29"/>
    <p:sldId id="435" r:id="rId30"/>
    <p:sldId id="438" r:id="rId31"/>
    <p:sldId id="436" r:id="rId32"/>
    <p:sldId id="416" r:id="rId33"/>
    <p:sldId id="417" r:id="rId34"/>
    <p:sldId id="418" r:id="rId35"/>
    <p:sldId id="428" r:id="rId36"/>
    <p:sldId id="419" r:id="rId37"/>
    <p:sldId id="421" r:id="rId38"/>
    <p:sldId id="422" r:id="rId39"/>
    <p:sldId id="423" r:id="rId40"/>
    <p:sldId id="424" r:id="rId41"/>
    <p:sldId id="425" r:id="rId42"/>
    <p:sldId id="426" r:id="rId43"/>
    <p:sldId id="427" r:id="rId44"/>
    <p:sldId id="337" r:id="rId45"/>
    <p:sldId id="387" r:id="rId46"/>
    <p:sldId id="385" r:id="rId47"/>
    <p:sldId id="386" r:id="rId48"/>
    <p:sldId id="388" r:id="rId49"/>
    <p:sldId id="338" r:id="rId50"/>
    <p:sldId id="339" r:id="rId51"/>
    <p:sldId id="340" r:id="rId52"/>
    <p:sldId id="341" r:id="rId53"/>
    <p:sldId id="342" r:id="rId54"/>
    <p:sldId id="389" r:id="rId55"/>
    <p:sldId id="343" r:id="rId56"/>
    <p:sldId id="344" r:id="rId57"/>
    <p:sldId id="345" r:id="rId58"/>
    <p:sldId id="346" r:id="rId59"/>
    <p:sldId id="363" r:id="rId60"/>
    <p:sldId id="362" r:id="rId61"/>
    <p:sldId id="347" r:id="rId62"/>
    <p:sldId id="348" r:id="rId63"/>
    <p:sldId id="364" r:id="rId64"/>
    <p:sldId id="349" r:id="rId65"/>
    <p:sldId id="365" r:id="rId66"/>
    <p:sldId id="390" r:id="rId67"/>
    <p:sldId id="350" r:id="rId68"/>
    <p:sldId id="366" r:id="rId69"/>
    <p:sldId id="391" r:id="rId70"/>
    <p:sldId id="439" r:id="rId71"/>
    <p:sldId id="360" r:id="rId72"/>
    <p:sldId id="440" r:id="rId73"/>
    <p:sldId id="398" r:id="rId74"/>
    <p:sldId id="400" r:id="rId75"/>
    <p:sldId id="397" r:id="rId76"/>
    <p:sldId id="396" r:id="rId77"/>
    <p:sldId id="399" r:id="rId78"/>
    <p:sldId id="401" r:id="rId79"/>
    <p:sldId id="395" r:id="rId80"/>
    <p:sldId id="352" r:id="rId81"/>
    <p:sldId id="394" r:id="rId82"/>
    <p:sldId id="392" r:id="rId83"/>
    <p:sldId id="393" r:id="rId84"/>
    <p:sldId id="367" r:id="rId85"/>
    <p:sldId id="452" r:id="rId86"/>
    <p:sldId id="453" r:id="rId87"/>
    <p:sldId id="359" r:id="rId88"/>
    <p:sldId id="354" r:id="rId89"/>
    <p:sldId id="368" r:id="rId90"/>
    <p:sldId id="355" r:id="rId91"/>
    <p:sldId id="443" r:id="rId92"/>
    <p:sldId id="444" r:id="rId93"/>
    <p:sldId id="442" r:id="rId94"/>
    <p:sldId id="445" r:id="rId95"/>
    <p:sldId id="447" r:id="rId96"/>
    <p:sldId id="441" r:id="rId97"/>
    <p:sldId id="446" r:id="rId98"/>
    <p:sldId id="448" r:id="rId99"/>
    <p:sldId id="356" r:id="rId100"/>
    <p:sldId id="369" r:id="rId101"/>
    <p:sldId id="454" r:id="rId102"/>
    <p:sldId id="455" r:id="rId103"/>
    <p:sldId id="456" r:id="rId104"/>
    <p:sldId id="457" r:id="rId105"/>
    <p:sldId id="458" r:id="rId106"/>
    <p:sldId id="449" r:id="rId107"/>
    <p:sldId id="492" r:id="rId108"/>
    <p:sldId id="493" r:id="rId109"/>
    <p:sldId id="494" r:id="rId110"/>
    <p:sldId id="495" r:id="rId111"/>
    <p:sldId id="496" r:id="rId112"/>
    <p:sldId id="497" r:id="rId113"/>
    <p:sldId id="498" r:id="rId114"/>
    <p:sldId id="500" r:id="rId115"/>
    <p:sldId id="501" r:id="rId116"/>
    <p:sldId id="502" r:id="rId117"/>
    <p:sldId id="465" r:id="rId118"/>
    <p:sldId id="466" r:id="rId119"/>
    <p:sldId id="467" r:id="rId120"/>
    <p:sldId id="468" r:id="rId121"/>
    <p:sldId id="470" r:id="rId122"/>
    <p:sldId id="471" r:id="rId123"/>
    <p:sldId id="472" r:id="rId124"/>
    <p:sldId id="473" r:id="rId125"/>
    <p:sldId id="474" r:id="rId126"/>
    <p:sldId id="475" r:id="rId127"/>
    <p:sldId id="476" r:id="rId128"/>
    <p:sldId id="477" r:id="rId129"/>
    <p:sldId id="499" r:id="rId130"/>
    <p:sldId id="487" r:id="rId131"/>
    <p:sldId id="485" r:id="rId132"/>
    <p:sldId id="486" r:id="rId133"/>
    <p:sldId id="489" r:id="rId134"/>
    <p:sldId id="491" r:id="rId135"/>
    <p:sldId id="478" r:id="rId136"/>
    <p:sldId id="479" r:id="rId137"/>
    <p:sldId id="481" r:id="rId138"/>
    <p:sldId id="482" r:id="rId139"/>
    <p:sldId id="483" r:id="rId140"/>
    <p:sldId id="488" r:id="rId141"/>
    <p:sldId id="276" r:id="rId142"/>
    <p:sldId id="277" r:id="rId143"/>
    <p:sldId id="506" r:id="rId144"/>
    <p:sldId id="278" r:id="rId145"/>
    <p:sldId id="407" r:id="rId146"/>
    <p:sldId id="406" r:id="rId147"/>
    <p:sldId id="503" r:id="rId148"/>
    <p:sldId id="504" r:id="rId149"/>
    <p:sldId id="505" r:id="rId150"/>
    <p:sldId id="507" r:id="rId151"/>
    <p:sldId id="508" r:id="rId152"/>
    <p:sldId id="301" r:id="rId153"/>
    <p:sldId id="515" r:id="rId154"/>
    <p:sldId id="510" r:id="rId155"/>
    <p:sldId id="512" r:id="rId156"/>
    <p:sldId id="509" r:id="rId157"/>
    <p:sldId id="513" r:id="rId158"/>
    <p:sldId id="514" r:id="rId159"/>
    <p:sldId id="384" r:id="rId1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6074" autoAdjust="0"/>
    <p:restoredTop sz="94595" autoAdjust="0"/>
  </p:normalViewPr>
  <p:slideViewPr>
    <p:cSldViewPr snapToGrid="0" snapToObjects="1">
      <p:cViewPr varScale="1">
        <p:scale>
          <a:sx n="85" d="100"/>
          <a:sy n="85" d="100"/>
        </p:scale>
        <p:origin x="84" y="5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A9E04-6E93-478E-A3A4-966F2256C016}" type="datetimeFigureOut">
              <a:rPr lang="en-US" smtClean="0"/>
              <a:pPr/>
              <a:t>1/4/2016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1E8668-7003-473B-8C39-C9E6165B2828}" type="slidenum">
              <a:rPr lang="en-US" smtClean="0"/>
              <a:pPr/>
              <a:t>‹#›</a:t>
            </a:fld>
            <a:endParaRPr lang="en-US"/>
          </a:p>
        </p:txBody>
      </p:sp>
    </p:spTree>
    <p:extLst>
      <p:ext uri="{BB962C8B-B14F-4D97-AF65-F5344CB8AC3E}">
        <p14:creationId xmlns:p14="http://schemas.microsoft.com/office/powerpoint/2010/main" val="2865985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http://www.youtube.com/watch?v=fxyhfiCO_XQ</a:t>
            </a:r>
          </a:p>
          <a:p>
            <a:pPr eaLnBrk="1" hangingPunct="1">
              <a:spcBef>
                <a:spcPct val="0"/>
              </a:spcBef>
            </a:pPr>
            <a:r>
              <a:rPr lang="en-US" smtClean="0"/>
              <a:t>http://www.youtube.com/watch?v=D2p5svFJ9cQ</a:t>
            </a:r>
          </a:p>
          <a:p>
            <a:pPr eaLnBrk="1" hangingPunct="1">
              <a:spcBef>
                <a:spcPct val="0"/>
              </a:spcBef>
            </a:pPr>
            <a:endParaRPr 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oudy Old Style" panose="02020502050305020303" pitchFamily="18" charset="0"/>
                <a:ea typeface="MS PGothic" panose="020B0600070205080204" pitchFamily="34" charset="-128"/>
              </a:defRPr>
            </a:lvl1pPr>
            <a:lvl2pPr marL="742950" indent="-285750">
              <a:defRPr>
                <a:solidFill>
                  <a:schemeClr val="tx1"/>
                </a:solidFill>
                <a:latin typeface="Goudy Old Style" panose="02020502050305020303" pitchFamily="18" charset="0"/>
                <a:ea typeface="MS PGothic" panose="020B0600070205080204" pitchFamily="34" charset="-128"/>
              </a:defRPr>
            </a:lvl2pPr>
            <a:lvl3pPr marL="1143000" indent="-228600">
              <a:defRPr>
                <a:solidFill>
                  <a:schemeClr val="tx1"/>
                </a:solidFill>
                <a:latin typeface="Goudy Old Style" panose="02020502050305020303" pitchFamily="18" charset="0"/>
                <a:ea typeface="MS PGothic" panose="020B0600070205080204" pitchFamily="34" charset="-128"/>
              </a:defRPr>
            </a:lvl3pPr>
            <a:lvl4pPr marL="1600200" indent="-228600">
              <a:defRPr>
                <a:solidFill>
                  <a:schemeClr val="tx1"/>
                </a:solidFill>
                <a:latin typeface="Goudy Old Style" panose="02020502050305020303" pitchFamily="18" charset="0"/>
                <a:ea typeface="MS PGothic" panose="020B0600070205080204" pitchFamily="34" charset="-128"/>
              </a:defRPr>
            </a:lvl4pPr>
            <a:lvl5pPr marL="2057400" indent="-228600">
              <a:defRPr>
                <a:solidFill>
                  <a:schemeClr val="tx1"/>
                </a:solidFill>
                <a:latin typeface="Goudy Old Style" panose="0202050205030502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oudy Old Style" panose="0202050205030502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oudy Old Style" panose="0202050205030502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oudy Old Style" panose="0202050205030502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oudy Old Style" panose="02020502050305020303" pitchFamily="18" charset="0"/>
                <a:ea typeface="MS PGothic" panose="020B0600070205080204" pitchFamily="34" charset="-128"/>
              </a:defRPr>
            </a:lvl9pPr>
          </a:lstStyle>
          <a:p>
            <a:fld id="{80DCC459-34DB-4118-9FB7-1AE3A0E571CF}" type="slidenum">
              <a:rPr lang="en-US">
                <a:latin typeface="Calibri" panose="020F0502020204030204" pitchFamily="34" charset="0"/>
              </a:rPr>
              <a:pPr/>
              <a:t>58</a:t>
            </a:fld>
            <a:endParaRPr lang="en-US">
              <a:latin typeface="Calibri" panose="020F0502020204030204" pitchFamily="34" charset="0"/>
            </a:endParaRPr>
          </a:p>
        </p:txBody>
      </p:sp>
    </p:spTree>
    <p:extLst>
      <p:ext uri="{BB962C8B-B14F-4D97-AF65-F5344CB8AC3E}">
        <p14:creationId xmlns:p14="http://schemas.microsoft.com/office/powerpoint/2010/main" val="1331057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http://www.youtube.com/watch?v=csr9TPGPoxs</a:t>
            </a:r>
          </a:p>
          <a:p>
            <a:pPr eaLnBrk="1" hangingPunct="1">
              <a:spcBef>
                <a:spcPct val="0"/>
              </a:spcBef>
            </a:pPr>
            <a:endParaRPr 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een Light" pitchFamily="2" charset="0"/>
                <a:ea typeface="MS PGothic" panose="020B0600070205080204" pitchFamily="34" charset="-128"/>
              </a:defRPr>
            </a:lvl1pPr>
            <a:lvl2pPr marL="742950" indent="-285750">
              <a:defRPr>
                <a:solidFill>
                  <a:schemeClr val="tx1"/>
                </a:solidFill>
                <a:latin typeface="Teen Light" pitchFamily="2" charset="0"/>
                <a:ea typeface="MS PGothic" panose="020B0600070205080204" pitchFamily="34" charset="-128"/>
              </a:defRPr>
            </a:lvl2pPr>
            <a:lvl3pPr marL="1143000" indent="-228600">
              <a:defRPr>
                <a:solidFill>
                  <a:schemeClr val="tx1"/>
                </a:solidFill>
                <a:latin typeface="Teen Light" pitchFamily="2" charset="0"/>
                <a:ea typeface="MS PGothic" panose="020B0600070205080204" pitchFamily="34" charset="-128"/>
              </a:defRPr>
            </a:lvl3pPr>
            <a:lvl4pPr marL="1600200" indent="-228600">
              <a:defRPr>
                <a:solidFill>
                  <a:schemeClr val="tx1"/>
                </a:solidFill>
                <a:latin typeface="Teen Light" pitchFamily="2" charset="0"/>
                <a:ea typeface="MS PGothic" panose="020B0600070205080204" pitchFamily="34" charset="-128"/>
              </a:defRPr>
            </a:lvl4pPr>
            <a:lvl5pPr marL="2057400" indent="-228600">
              <a:defRPr>
                <a:solidFill>
                  <a:schemeClr val="tx1"/>
                </a:solidFill>
                <a:latin typeface="Teen Light" pitchFamily="2"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een Light" pitchFamily="2"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een Light" pitchFamily="2"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een Light" pitchFamily="2"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een Light" pitchFamily="2" charset="0"/>
                <a:ea typeface="MS PGothic" panose="020B0600070205080204" pitchFamily="34" charset="-128"/>
              </a:defRPr>
            </a:lvl9pPr>
          </a:lstStyle>
          <a:p>
            <a:fld id="{31EC4557-5880-41A7-875D-21792C7863FF}" type="slidenum">
              <a:rPr lang="en-US">
                <a:latin typeface="Calibri" panose="020F0502020204030204" pitchFamily="34" charset="0"/>
              </a:rPr>
              <a:pPr/>
              <a:t>126</a:t>
            </a:fld>
            <a:endParaRPr lang="en-US">
              <a:latin typeface="Calibri" panose="020F0502020204030204" pitchFamily="34" charset="0"/>
            </a:endParaRPr>
          </a:p>
        </p:txBody>
      </p:sp>
    </p:spTree>
    <p:extLst>
      <p:ext uri="{BB962C8B-B14F-4D97-AF65-F5344CB8AC3E}">
        <p14:creationId xmlns:p14="http://schemas.microsoft.com/office/powerpoint/2010/main" val="1270496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
            </a:r>
            <a:endParaRPr lang="en-US" dirty="0"/>
          </a:p>
        </p:txBody>
      </p:sp>
      <p:sp>
        <p:nvSpPr>
          <p:cNvPr id="4" name="Slide Number Placeholder 3"/>
          <p:cNvSpPr>
            <a:spLocks noGrp="1"/>
          </p:cNvSpPr>
          <p:nvPr>
            <p:ph type="sldNum" sz="quarter" idx="10"/>
          </p:nvPr>
        </p:nvSpPr>
        <p:spPr/>
        <p:txBody>
          <a:bodyPr/>
          <a:lstStyle/>
          <a:p>
            <a:fld id="{E51E8668-7003-473B-8C39-C9E6165B2828}" type="slidenum">
              <a:rPr lang="en-US" smtClean="0"/>
              <a:pPr/>
              <a:t>144</a:t>
            </a:fld>
            <a:endParaRPr lang="en-US"/>
          </a:p>
        </p:txBody>
      </p:sp>
    </p:spTree>
    <p:extLst>
      <p:ext uri="{BB962C8B-B14F-4D97-AF65-F5344CB8AC3E}">
        <p14:creationId xmlns:p14="http://schemas.microsoft.com/office/powerpoint/2010/main" val="3100412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467215-0571-2840-B2A6-FC4ACF37A4C8}"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105601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467215-0571-2840-B2A6-FC4ACF37A4C8}" type="datetimeFigureOut">
              <a:rPr lang="en-US" smtClean="0"/>
              <a:pPr/>
              <a:t>1/4/2016</a:t>
            </a:fld>
            <a:endParaRPr lang="en-US"/>
          </a:p>
        </p:txBody>
      </p:sp>
      <p:sp>
        <p:nvSpPr>
          <p:cNvPr id="6" name="Footer Placeholder 5"/>
          <p:cNvSpPr>
            <a:spLocks noGrp="1"/>
          </p:cNvSpPr>
          <p:nvPr>
            <p:ph type="ftr" sz="quarter" idx="11"/>
          </p:nvPr>
        </p:nvSpPr>
        <p:spPr>
          <a:xfrm>
            <a:off x="917678" y="6181344"/>
            <a:ext cx="5337278" cy="365125"/>
          </a:xfrm>
        </p:spPr>
        <p:txBody>
          <a:bodyPr/>
          <a:lstStyle/>
          <a:p>
            <a:endParaRPr lang="en-US"/>
          </a:p>
        </p:txBody>
      </p:sp>
      <p:sp>
        <p:nvSpPr>
          <p:cNvPr id="7" name="Slide Number Placeholder 6"/>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4132424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467215-0571-2840-B2A6-FC4ACF37A4C8}"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141048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467215-0571-2840-B2A6-FC4ACF37A4C8}"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1157231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467215-0571-2840-B2A6-FC4ACF37A4C8}"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3096490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467215-0571-2840-B2A6-FC4ACF37A4C8}"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548813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467215-0571-2840-B2A6-FC4ACF37A4C8}"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2895527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467215-0571-2840-B2A6-FC4ACF37A4C8}"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3500430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467215-0571-2840-B2A6-FC4ACF37A4C8}"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912445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467215-0571-2840-B2A6-FC4ACF37A4C8}"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208756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467215-0571-2840-B2A6-FC4ACF37A4C8}" type="datetimeFigureOut">
              <a:rPr lang="en-US" smtClean="0"/>
              <a:pPr/>
              <a:t>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961750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467215-0571-2840-B2A6-FC4ACF37A4C8}" type="datetimeFigureOut">
              <a:rPr lang="en-US" smtClean="0"/>
              <a:pPr/>
              <a:t>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3352541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467215-0571-2840-B2A6-FC4ACF37A4C8}" type="datetimeFigureOut">
              <a:rPr lang="en-US" smtClean="0"/>
              <a:pPr/>
              <a:t>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3119811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467215-0571-2840-B2A6-FC4ACF37A4C8}" type="datetimeFigureOut">
              <a:rPr lang="en-US" smtClean="0"/>
              <a:pPr/>
              <a:t>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1081384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67215-0571-2840-B2A6-FC4ACF37A4C8}" type="datetimeFigureOut">
              <a:rPr lang="en-US" smtClean="0"/>
              <a:pPr/>
              <a:t>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803263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smtClean="0"/>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467215-0571-2840-B2A6-FC4ACF37A4C8}" type="datetimeFigureOut">
              <a:rPr lang="en-US" smtClean="0"/>
              <a:pPr/>
              <a:t>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2803217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fld id="{23467215-0571-2840-B2A6-FC4ACF37A4C8}" type="datetimeFigureOut">
              <a:rPr lang="en-US" smtClean="0"/>
              <a:pPr/>
              <a:t>1/4/2016</a:t>
            </a:fld>
            <a:endParaRPr lang="en-US"/>
          </a:p>
        </p:txBody>
      </p:sp>
      <p:sp>
        <p:nvSpPr>
          <p:cNvPr id="6" name="Footer Placeholder 5"/>
          <p:cNvSpPr>
            <a:spLocks noGrp="1"/>
          </p:cNvSpPr>
          <p:nvPr>
            <p:ph type="ftr" sz="quarter" idx="11"/>
          </p:nvPr>
        </p:nvSpPr>
        <p:spPr>
          <a:xfrm>
            <a:off x="818348" y="6181344"/>
            <a:ext cx="3705300" cy="365125"/>
          </a:xfrm>
        </p:spPr>
        <p:txBody>
          <a:bodyPr/>
          <a:lstStyle/>
          <a:p>
            <a:endParaRPr lang="en-US"/>
          </a:p>
        </p:txBody>
      </p:sp>
      <p:sp>
        <p:nvSpPr>
          <p:cNvPr id="7" name="Slide Number Placeholder 6"/>
          <p:cNvSpPr>
            <a:spLocks noGrp="1"/>
          </p:cNvSpPr>
          <p:nvPr>
            <p:ph type="sldNum" sz="quarter" idx="12"/>
          </p:nvPr>
        </p:nvSpPr>
        <p:spPr>
          <a:xfrm>
            <a:off x="8024262" y="6181344"/>
            <a:ext cx="305186" cy="329250"/>
          </a:xfrm>
        </p:spPr>
        <p:txBody>
          <a:bodyPr/>
          <a:lstStyle/>
          <a:p>
            <a:fld id="{F4A4BA7D-BBE5-C242-AAFB-032E2EC7A5ED}" type="slidenum">
              <a:rPr lang="en-US" smtClean="0"/>
              <a:pPr/>
              <a:t>‹#›</a:t>
            </a:fld>
            <a:endParaRPr lang="en-US"/>
          </a:p>
        </p:txBody>
      </p:sp>
    </p:spTree>
    <p:extLst>
      <p:ext uri="{BB962C8B-B14F-4D97-AF65-F5344CB8AC3E}">
        <p14:creationId xmlns:p14="http://schemas.microsoft.com/office/powerpoint/2010/main" val="16391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23467215-0571-2840-B2A6-FC4ACF37A4C8}" type="datetimeFigureOut">
              <a:rPr lang="en-US" smtClean="0"/>
              <a:pPr/>
              <a:t>1/4/2016</a:t>
            </a:fld>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F4A4BA7D-BBE5-C242-AAFB-032E2EC7A5ED}" type="slidenum">
              <a:rPr lang="en-US" smtClean="0"/>
              <a:pPr/>
              <a:t>‹#›</a:t>
            </a:fld>
            <a:endParaRPr lang="en-US"/>
          </a:p>
        </p:txBody>
      </p:sp>
    </p:spTree>
    <p:extLst>
      <p:ext uri="{BB962C8B-B14F-4D97-AF65-F5344CB8AC3E}">
        <p14:creationId xmlns:p14="http://schemas.microsoft.com/office/powerpoint/2010/main" val="506683606"/>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10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youtube.com/watch?v=27nX3Dsv9Xk" TargetMode="External"/><Relationship Id="rId2" Type="http://schemas.openxmlformats.org/officeDocument/2006/relationships/hyperlink" Target="https://www.youtube.com/watch?v=qGoR4dbE1os"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gi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11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hyperlink" Target="https://www.youtube.com/watch?v=csr9TPGPoxs"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en.wikipedia.org/wiki/File:Ireland-Capitals.PNG" TargetMode="External"/><Relationship Id="rId2" Type="http://schemas.openxmlformats.org/officeDocument/2006/relationships/image" Target="../media/image188.jpe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3.jpeg"/><Relationship Id="rId4" Type="http://schemas.openxmlformats.org/officeDocument/2006/relationships/image" Target="../media/image17.jpeg"/></Relationships>
</file>

<file path=ppt/slides/_rels/slide120.xml.rels><?xml version="1.0" encoding="UTF-8" standalone="yes"?>
<Relationships xmlns="http://schemas.openxmlformats.org/package/2006/relationships"><Relationship Id="rId3" Type="http://schemas.openxmlformats.org/officeDocument/2006/relationships/hyperlink" Target="http://en.wikipedia.org/wiki/File:Syria.BasharAlAssad.02.jpg" TargetMode="External"/><Relationship Id="rId2" Type="http://schemas.openxmlformats.org/officeDocument/2006/relationships/image" Target="../media/image190.jpeg"/><Relationship Id="rId1" Type="http://schemas.openxmlformats.org/officeDocument/2006/relationships/slideLayout" Target="../slideLayouts/slideLayout2.xml"/><Relationship Id="rId5" Type="http://schemas.openxmlformats.org/officeDocument/2006/relationships/image" Target="../media/image192.jpeg"/><Relationship Id="rId4" Type="http://schemas.openxmlformats.org/officeDocument/2006/relationships/image" Target="../media/image191.jpeg"/></Relationships>
</file>

<file path=ppt/slides/_rels/slide121.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2.xml"/><Relationship Id="rId5" Type="http://schemas.openxmlformats.org/officeDocument/2006/relationships/image" Target="../media/image196.jpeg"/><Relationship Id="rId4" Type="http://schemas.openxmlformats.org/officeDocument/2006/relationships/image" Target="../media/image195.jpeg"/></Relationships>
</file>

<file path=ppt/slides/_rels/slide122.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98.png"/><Relationship Id="rId1" Type="http://schemas.openxmlformats.org/officeDocument/2006/relationships/slideLayout" Target="../slideLayouts/slideLayout2.xml"/><Relationship Id="rId5" Type="http://schemas.openxmlformats.org/officeDocument/2006/relationships/image" Target="../media/image200.jpeg"/><Relationship Id="rId4" Type="http://schemas.openxmlformats.org/officeDocument/2006/relationships/image" Target="../media/image199.jpeg"/></Relationships>
</file>

<file path=ppt/slides/_rels/slide125.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image" Target="../media/image20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jpeg"/><Relationship Id="rId4" Type="http://schemas.openxmlformats.org/officeDocument/2006/relationships/image" Target="../media/image203.png"/></Relationships>
</file>

<file path=ppt/slides/_rels/slide12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128.xml.rels><?xml version="1.0" encoding="UTF-8" standalone="yes"?>
<Relationships xmlns="http://schemas.openxmlformats.org/package/2006/relationships"><Relationship Id="rId3" Type="http://schemas.openxmlformats.org/officeDocument/2006/relationships/hyperlink" Target="http://www.google.com/url?q=http://www.nbcnews.com/news/world/osama-bin-laden-honored-library-pakistan-school-n84081&amp;sa=U&amp;ei=WmmEU9amCoWRqgbts4CgDA&amp;ved=0CEIQ9QEwCg&amp;sig2=pKQz_yRNr_l0s1gm_ozjag&amp;usg=AFQjCNGVJKDoNwYcTB8p2PZ1zrDqzZqtCA" TargetMode="External"/><Relationship Id="rId2" Type="http://schemas.openxmlformats.org/officeDocument/2006/relationships/image" Target="../media/image211.jpeg"/><Relationship Id="rId1" Type="http://schemas.openxmlformats.org/officeDocument/2006/relationships/slideLayout" Target="../slideLayouts/slideLayout2.xml"/><Relationship Id="rId5" Type="http://schemas.openxmlformats.org/officeDocument/2006/relationships/image" Target="../media/image213.jpeg"/><Relationship Id="rId4" Type="http://schemas.openxmlformats.org/officeDocument/2006/relationships/image" Target="../media/image212.jpeg"/></Relationships>
</file>

<file path=ppt/slides/_rels/slide12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hyperlink" Target="https://www.youtube.com/watch?v=bsCZzpmbEcs"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13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 Id="rId4" Type="http://schemas.openxmlformats.org/officeDocument/2006/relationships/image" Target="../media/image224.png"/></Relationships>
</file>

<file path=ppt/slides/_rels/slide13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6" Type="http://schemas.openxmlformats.org/officeDocument/2006/relationships/image" Target="../media/image228.jpeg"/><Relationship Id="rId5" Type="http://schemas.openxmlformats.org/officeDocument/2006/relationships/hyperlink" Target="http://www.americanlivewire.com/remember-this-guy-just-one-of-george-bushs-many-fails-photo/george-bush-fail/" TargetMode="External"/><Relationship Id="rId4" Type="http://schemas.openxmlformats.org/officeDocument/2006/relationships/image" Target="../media/image227.png"/></Relationships>
</file>

<file path=ppt/slides/_rels/slide139.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2.xml"/><Relationship Id="rId4" Type="http://schemas.openxmlformats.org/officeDocument/2006/relationships/image" Target="../media/image234.jpeg"/></Relationships>
</file>

<file path=ppt/slides/_rels/slide143.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youtube.com/watch?v=ts_4vOUDImE" TargetMode="External"/><Relationship Id="rId4" Type="http://schemas.openxmlformats.org/officeDocument/2006/relationships/image" Target="../media/image237.jpeg"/></Relationships>
</file>

<file path=ppt/slides/_rels/slide145.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2.xml"/><Relationship Id="rId4" Type="http://schemas.openxmlformats.org/officeDocument/2006/relationships/image" Target="../media/image244.jpeg"/></Relationships>
</file>

<file path=ppt/slides/_rels/slide14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50.gi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51.gi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youtube.com/watch?v=r2Zod7Sd3rQ"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hyperlink" Target="https://www.youtube.com/watch?v=bsCZzpmbEcs"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PDT-LN5-Edw" TargetMode="External"/><Relationship Id="rId2" Type="http://schemas.openxmlformats.org/officeDocument/2006/relationships/hyperlink" Target="https://www.youtube.com/watch?v=dDTBnsqxZ3k"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youtube.com/watch?v=r2Zod7Sd3rQ"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buzzfeed.com/whitneyjefferson/south-park-takes-on-cash4gold-and-the-home-shoppin#.keJzkNNnm"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www.democracyandsociety.com/blog/wp-content/uploads/2013/12/Demonstrations-Lviv-CNN.jpg" TargetMode="External"/><Relationship Id="rId5" Type="http://schemas.openxmlformats.org/officeDocument/2006/relationships/image" Target="../media/image4.jpeg"/><Relationship Id="rId4" Type="http://schemas.openxmlformats.org/officeDocument/2006/relationships/hyperlink" Target="http://www.google.com/url?q=http://muftah.org/tag/caroline-abadeer/&amp;sa=U&amp;ei=-dZ9U5n9M9GNqAastYD4Aw&amp;ved=0CDoQ9QEwBg&amp;sig2=kCy0dIacGqGuQ06MqX0Gig&amp;usg=AFQjCNGLD-Nflds7TkJfEXHuzJnYVEA2aQ"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1.gif"/><Relationship Id="rId5" Type="http://schemas.openxmlformats.org/officeDocument/2006/relationships/hyperlink" Target="file:///\\localhost\upload.wikimedia.org\wikipedia\commons\e\ed\Enlargement_of_the_European_Union_77.gif" TargetMode="Externa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0.jpe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X1xBpBaBbrA" TargetMode="External"/><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3" Type="http://schemas.openxmlformats.org/officeDocument/2006/relationships/hyperlink" Target="http://unctad.org/Sections/ldc_dir/docs/ldcmisc20053_mya_en.pdf" TargetMode="External"/><Relationship Id="rId18" Type="http://schemas.openxmlformats.org/officeDocument/2006/relationships/hyperlink" Target="http://unctad.org/Sections/ldc_dir/docs/ldcmisc20053_caf_en.pdf" TargetMode="External"/><Relationship Id="rId26" Type="http://schemas.openxmlformats.org/officeDocument/2006/relationships/hyperlink" Target="http://unctad.org/Sections/ldc_dir/docs/ldcmisc20053_dji_en.pdf" TargetMode="External"/><Relationship Id="rId39" Type="http://schemas.openxmlformats.org/officeDocument/2006/relationships/hyperlink" Target="http://unctad.org/Sections/ldc_dir/docs/ldcmisc20053_tuv_en.pdf" TargetMode="External"/><Relationship Id="rId21" Type="http://schemas.openxmlformats.org/officeDocument/2006/relationships/hyperlink" Target="http://unctad.org/Sections/ldc_dir/docs/ldcmisc20053_sam_en.pdf" TargetMode="External"/><Relationship Id="rId34" Type="http://schemas.openxmlformats.org/officeDocument/2006/relationships/hyperlink" Target="http://unctad.org/Sections/ldc_dir/docs/ldcmisc20053_gam_en.pdf" TargetMode="External"/><Relationship Id="rId42" Type="http://schemas.openxmlformats.org/officeDocument/2006/relationships/hyperlink" Target="http://unctad.org/Sections/ldc_dir/docs/ldcmisc20053_kir_en.pdf" TargetMode="External"/><Relationship Id="rId47" Type="http://schemas.openxmlformats.org/officeDocument/2006/relationships/hyperlink" Target="http://unctad.org/Sections/ldc_dir/docs/ldcmisc20053_yem_en.pdf" TargetMode="External"/><Relationship Id="rId50" Type="http://schemas.openxmlformats.org/officeDocument/2006/relationships/image" Target="../media/image65.gif"/><Relationship Id="rId55" Type="http://schemas.openxmlformats.org/officeDocument/2006/relationships/image" Target="../media/image70.gif"/><Relationship Id="rId63" Type="http://schemas.openxmlformats.org/officeDocument/2006/relationships/image" Target="../media/image78.gif"/><Relationship Id="rId68" Type="http://schemas.openxmlformats.org/officeDocument/2006/relationships/image" Target="../media/image83.gif"/><Relationship Id="rId76" Type="http://schemas.openxmlformats.org/officeDocument/2006/relationships/image" Target="../media/image91.gif"/><Relationship Id="rId84" Type="http://schemas.openxmlformats.org/officeDocument/2006/relationships/image" Target="../media/image99.gif"/><Relationship Id="rId89" Type="http://schemas.openxmlformats.org/officeDocument/2006/relationships/image" Target="../media/image104.gif"/><Relationship Id="rId7" Type="http://schemas.openxmlformats.org/officeDocument/2006/relationships/hyperlink" Target="http://unctad.org/Sections/ldc_dir/docs/ldcmisc20053_mli_en.pdf" TargetMode="External"/><Relationship Id="rId71" Type="http://schemas.openxmlformats.org/officeDocument/2006/relationships/image" Target="../media/image86.gif"/><Relationship Id="rId92" Type="http://schemas.openxmlformats.org/officeDocument/2006/relationships/image" Target="../media/image107.gif"/><Relationship Id="rId2" Type="http://schemas.openxmlformats.org/officeDocument/2006/relationships/hyperlink" Target="http://unctad.org/Sections/ldc_dir/docs/ldcmisc20053_afg_en.pdf" TargetMode="External"/><Relationship Id="rId16" Type="http://schemas.openxmlformats.org/officeDocument/2006/relationships/hyperlink" Target="http://unctad.org/Sections/ldc_dir/docs/ldcmisc20053_cmb_en.pdf" TargetMode="External"/><Relationship Id="rId29" Type="http://schemas.openxmlformats.org/officeDocument/2006/relationships/hyperlink" Target="http://unctad.org/Sections/ldc_dir/docs/ldcmisc20053_soi_en.pdf" TargetMode="External"/><Relationship Id="rId11" Type="http://schemas.openxmlformats.org/officeDocument/2006/relationships/hyperlink" Target="http://unctad.org/Sections/ldc_dir/docs/ldcmisc20053_moz_en.pdf" TargetMode="External"/><Relationship Id="rId24" Type="http://schemas.openxmlformats.org/officeDocument/2006/relationships/hyperlink" Target="http://unctad.org/Sections/ldc_dir/docs/ldcmisc20053_drc_en.pdf" TargetMode="External"/><Relationship Id="rId32" Type="http://schemas.openxmlformats.org/officeDocument/2006/relationships/hyperlink" Target="http://unctad.org/Sections/ldc_dir/docs/ldcmisc20053_eth_en.pdf" TargetMode="External"/><Relationship Id="rId37" Type="http://schemas.openxmlformats.org/officeDocument/2006/relationships/hyperlink" Target="http://unctad.org/Sections/ldc_dir/docs/ldcmisc20053_tog_en.pdf" TargetMode="External"/><Relationship Id="rId40" Type="http://schemas.openxmlformats.org/officeDocument/2006/relationships/hyperlink" Target="http://unctad.org/Sections/ldc_dir/docs/ldcmisc20053_hai_en.pdf" TargetMode="External"/><Relationship Id="rId45" Type="http://schemas.openxmlformats.org/officeDocument/2006/relationships/hyperlink" Target="http://unctad.org/Sections/ldc_dir/docs/ldcmisc20053_van_en.pdf" TargetMode="External"/><Relationship Id="rId53" Type="http://schemas.openxmlformats.org/officeDocument/2006/relationships/image" Target="../media/image68.gif"/><Relationship Id="rId58" Type="http://schemas.openxmlformats.org/officeDocument/2006/relationships/image" Target="../media/image73.gif"/><Relationship Id="rId66" Type="http://schemas.openxmlformats.org/officeDocument/2006/relationships/image" Target="../media/image81.gif"/><Relationship Id="rId74" Type="http://schemas.openxmlformats.org/officeDocument/2006/relationships/image" Target="../media/image89.gif"/><Relationship Id="rId79" Type="http://schemas.openxmlformats.org/officeDocument/2006/relationships/image" Target="../media/image94.gif"/><Relationship Id="rId87" Type="http://schemas.openxmlformats.org/officeDocument/2006/relationships/image" Target="../media/image102.gif"/><Relationship Id="rId5" Type="http://schemas.openxmlformats.org/officeDocument/2006/relationships/hyperlink" Target="http://unctad.org/Sections/ldc_dir/docs/ldcmisc20053_mlw_en.pdf" TargetMode="External"/><Relationship Id="rId61" Type="http://schemas.openxmlformats.org/officeDocument/2006/relationships/image" Target="../media/image76.gif"/><Relationship Id="rId82" Type="http://schemas.openxmlformats.org/officeDocument/2006/relationships/image" Target="../media/image97.gif"/><Relationship Id="rId90" Type="http://schemas.openxmlformats.org/officeDocument/2006/relationships/image" Target="../media/image105.gif"/><Relationship Id="rId19" Type="http://schemas.openxmlformats.org/officeDocument/2006/relationships/hyperlink" Target="http://unctad.org/Sections/ldc_dir/docs/ldcmisc20053_rwa_en.pdf" TargetMode="External"/><Relationship Id="rId14" Type="http://schemas.openxmlformats.org/officeDocument/2006/relationships/hyperlink" Target="http://unctad.org/Sections/ldc_dir/docs/ldcmisc20053_bdi_en.pdf" TargetMode="External"/><Relationship Id="rId22" Type="http://schemas.openxmlformats.org/officeDocument/2006/relationships/hyperlink" Target="http://unctad.org/Sections/ldc_dir/docs/ldcmisc20053_coi_en.pdf" TargetMode="External"/><Relationship Id="rId27" Type="http://schemas.openxmlformats.org/officeDocument/2006/relationships/hyperlink" Target="http://unctad.org/Sections/ldc_dir/docs/ldcmisc20053_sil_en.pdf" TargetMode="External"/><Relationship Id="rId30" Type="http://schemas.openxmlformats.org/officeDocument/2006/relationships/hyperlink" Target="http://unctad.org/Sections/ldc_dir/docs/ldcmisc20053_eri_en.pdf" TargetMode="External"/><Relationship Id="rId35" Type="http://schemas.openxmlformats.org/officeDocument/2006/relationships/hyperlink" Target="http://unctad.org/Sections/ldc_dir/docs/ldcmisc20053_tim_en.pdf" TargetMode="External"/><Relationship Id="rId43" Type="http://schemas.openxmlformats.org/officeDocument/2006/relationships/hyperlink" Target="http://unctad.org/Sections/ldc_dir/docs/ldcmisc20053_urz_en.pdf" TargetMode="External"/><Relationship Id="rId48" Type="http://schemas.openxmlformats.org/officeDocument/2006/relationships/hyperlink" Target="http://unctad.org/Sections/ldc_dir/docs/ldcmisc20053_lir_en.pdf" TargetMode="External"/><Relationship Id="rId56" Type="http://schemas.openxmlformats.org/officeDocument/2006/relationships/image" Target="../media/image71.gif"/><Relationship Id="rId64" Type="http://schemas.openxmlformats.org/officeDocument/2006/relationships/image" Target="../media/image79.gif"/><Relationship Id="rId69" Type="http://schemas.openxmlformats.org/officeDocument/2006/relationships/image" Target="../media/image84.gif"/><Relationship Id="rId77" Type="http://schemas.openxmlformats.org/officeDocument/2006/relationships/image" Target="../media/image92.gif"/><Relationship Id="rId8" Type="http://schemas.openxmlformats.org/officeDocument/2006/relationships/hyperlink" Target="http://unctad.org/Sections/ldc_dir/docs/ldcmisc20053_ben_en.pdf" TargetMode="External"/><Relationship Id="rId51" Type="http://schemas.openxmlformats.org/officeDocument/2006/relationships/image" Target="../media/image66.gif"/><Relationship Id="rId72" Type="http://schemas.openxmlformats.org/officeDocument/2006/relationships/image" Target="../media/image87.gif"/><Relationship Id="rId80" Type="http://schemas.openxmlformats.org/officeDocument/2006/relationships/image" Target="../media/image95.gif"/><Relationship Id="rId85" Type="http://schemas.openxmlformats.org/officeDocument/2006/relationships/image" Target="../media/image100.gif"/><Relationship Id="rId93" Type="http://schemas.openxmlformats.org/officeDocument/2006/relationships/image" Target="../media/image108.gif"/><Relationship Id="rId3" Type="http://schemas.openxmlformats.org/officeDocument/2006/relationships/hyperlink" Target="http://unctad.org/Sections/ldc_dir/docs/ldcmisc20053_mag_en.pdf" TargetMode="External"/><Relationship Id="rId12" Type="http://schemas.openxmlformats.org/officeDocument/2006/relationships/hyperlink" Target="http://unctad.org/Sections/ldc_dir/docs/ldcmisc20053_bkf_en.pdf" TargetMode="External"/><Relationship Id="rId17" Type="http://schemas.openxmlformats.org/officeDocument/2006/relationships/hyperlink" Target="http://unctad.org/Sections/ldc_dir/docs/ldcmisc20053_ner_en.pdf" TargetMode="External"/><Relationship Id="rId25" Type="http://schemas.openxmlformats.org/officeDocument/2006/relationships/hyperlink" Target="http://unctad.org/Sections/ldc_dir/docs/ldcmisc20053_sen_en.pdf" TargetMode="External"/><Relationship Id="rId33" Type="http://schemas.openxmlformats.org/officeDocument/2006/relationships/hyperlink" Target="http://unctad.org/Sections/ldc_dir/docs/ldcmisc20053_sud_en.pdf" TargetMode="External"/><Relationship Id="rId38" Type="http://schemas.openxmlformats.org/officeDocument/2006/relationships/hyperlink" Target="http://unctad.org/Sections/ldc_dir/docs/ldcmisc20053_gbs_en.pdf" TargetMode="External"/><Relationship Id="rId46" Type="http://schemas.openxmlformats.org/officeDocument/2006/relationships/hyperlink" Target="http://unctad.org/Sections/ldc_dir/docs/ldcmisc20053_les_en.pdf" TargetMode="External"/><Relationship Id="rId59" Type="http://schemas.openxmlformats.org/officeDocument/2006/relationships/image" Target="../media/image74.gif"/><Relationship Id="rId67" Type="http://schemas.openxmlformats.org/officeDocument/2006/relationships/image" Target="../media/image82.gif"/><Relationship Id="rId20" Type="http://schemas.openxmlformats.org/officeDocument/2006/relationships/hyperlink" Target="http://unctad.org/Sections/ldc_dir/docs/ldcmisc20053_chd_en.pdf" TargetMode="External"/><Relationship Id="rId41" Type="http://schemas.openxmlformats.org/officeDocument/2006/relationships/hyperlink" Target="http://unctad.org/Sections/ldc_dir/docs/ldcmisc20053_uga_en.pdf" TargetMode="External"/><Relationship Id="rId54" Type="http://schemas.openxmlformats.org/officeDocument/2006/relationships/image" Target="../media/image69.gif"/><Relationship Id="rId62" Type="http://schemas.openxmlformats.org/officeDocument/2006/relationships/image" Target="../media/image77.gif"/><Relationship Id="rId70" Type="http://schemas.openxmlformats.org/officeDocument/2006/relationships/image" Target="../media/image85.gif"/><Relationship Id="rId75" Type="http://schemas.openxmlformats.org/officeDocument/2006/relationships/image" Target="../media/image90.gif"/><Relationship Id="rId83" Type="http://schemas.openxmlformats.org/officeDocument/2006/relationships/image" Target="../media/image98.gif"/><Relationship Id="rId88" Type="http://schemas.openxmlformats.org/officeDocument/2006/relationships/image" Target="../media/image103.gif"/><Relationship Id="rId91" Type="http://schemas.openxmlformats.org/officeDocument/2006/relationships/image" Target="../media/image106.gif"/><Relationship Id="rId1" Type="http://schemas.openxmlformats.org/officeDocument/2006/relationships/slideLayout" Target="../slideLayouts/slideLayout2.xml"/><Relationship Id="rId6" Type="http://schemas.openxmlformats.org/officeDocument/2006/relationships/hyperlink" Target="http://unctad.org/Sections/ldc_dir/docs/ldcmisc20053_bgd_en.pdf" TargetMode="External"/><Relationship Id="rId15" Type="http://schemas.openxmlformats.org/officeDocument/2006/relationships/hyperlink" Target="http://unctad.org/Sections/ldc_dir/docs/ldcmisc20053_nep_en.pdf" TargetMode="External"/><Relationship Id="rId23" Type="http://schemas.openxmlformats.org/officeDocument/2006/relationships/hyperlink" Target="http://unctad.org/Sections/ldc_dir/docs/ldcmisc20053_stp_en.pdf" TargetMode="External"/><Relationship Id="rId28" Type="http://schemas.openxmlformats.org/officeDocument/2006/relationships/hyperlink" Target="http://unctad.org/Sections/ldc_dir/docs/ldcmisc20053_eqg_en.pdf" TargetMode="External"/><Relationship Id="rId36" Type="http://schemas.openxmlformats.org/officeDocument/2006/relationships/hyperlink" Target="http://unctad.org/Sections/ldc_dir/docs/ldcmisc20053_gui_en.pdf" TargetMode="External"/><Relationship Id="rId49" Type="http://schemas.openxmlformats.org/officeDocument/2006/relationships/hyperlink" Target="http://unctad.org/Sections/ldc_dir/docs/ldcmisc20053_zam_en.pdf" TargetMode="External"/><Relationship Id="rId57" Type="http://schemas.openxmlformats.org/officeDocument/2006/relationships/image" Target="../media/image72.gif"/><Relationship Id="rId10" Type="http://schemas.openxmlformats.org/officeDocument/2006/relationships/hyperlink" Target="http://unctad.org/Sections/ldc_dir/docs/ldcmisc20053_bhu_en.pdf" TargetMode="External"/><Relationship Id="rId31" Type="http://schemas.openxmlformats.org/officeDocument/2006/relationships/hyperlink" Target="http://unctad.org/Sections/ldc_dir/docs/ldcmisc20053_som_en.pdf" TargetMode="External"/><Relationship Id="rId44" Type="http://schemas.openxmlformats.org/officeDocument/2006/relationships/hyperlink" Target="http://unctad.org/Sections/ldc_dir/docs/ldcmisc20053_lao_en.pdf" TargetMode="External"/><Relationship Id="rId52" Type="http://schemas.openxmlformats.org/officeDocument/2006/relationships/image" Target="../media/image67.gif"/><Relationship Id="rId60" Type="http://schemas.openxmlformats.org/officeDocument/2006/relationships/image" Target="../media/image75.gif"/><Relationship Id="rId65" Type="http://schemas.openxmlformats.org/officeDocument/2006/relationships/image" Target="../media/image80.gif"/><Relationship Id="rId73" Type="http://schemas.openxmlformats.org/officeDocument/2006/relationships/image" Target="../media/image88.gif"/><Relationship Id="rId78" Type="http://schemas.openxmlformats.org/officeDocument/2006/relationships/image" Target="../media/image93.gif"/><Relationship Id="rId81" Type="http://schemas.openxmlformats.org/officeDocument/2006/relationships/image" Target="../media/image96.gif"/><Relationship Id="rId86" Type="http://schemas.openxmlformats.org/officeDocument/2006/relationships/image" Target="../media/image101.gif"/><Relationship Id="rId94" Type="http://schemas.openxmlformats.org/officeDocument/2006/relationships/image" Target="../media/image109.gif"/><Relationship Id="rId4" Type="http://schemas.openxmlformats.org/officeDocument/2006/relationships/hyperlink" Target="http://unctad.org/Sections/ldc_dir/docs/ldcmisc20053_ang_en.pdf" TargetMode="External"/><Relationship Id="rId9" Type="http://schemas.openxmlformats.org/officeDocument/2006/relationships/hyperlink" Target="http://unctad.org/Sections/ldc_dir/docs/ldcmisc20053_mau_en.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6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6TOSq9a8Hc8" TargetMode="External"/><Relationship Id="rId7" Type="http://schemas.openxmlformats.org/officeDocument/2006/relationships/image" Target="../media/image132.jpeg"/><Relationship Id="rId2" Type="http://schemas.openxmlformats.org/officeDocument/2006/relationships/hyperlink" Target="https://www.youtube.com/watch?v=SG9rpAY3ITc" TargetMode="Externa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6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rxXhB1J1-UU" TargetMode="External"/><Relationship Id="rId2" Type="http://schemas.openxmlformats.org/officeDocument/2006/relationships/hyperlink" Target="https://www.youtube.com/watch?v=fJ3t8qBrQTo"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9u0EL_u4nvw" TargetMode="External"/><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inA-36YRV0Y" TargetMode="External"/><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hyperlink" Target="http://southpark.cc.com/clips/103844/we-didnt-listen"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hyperlink" Target="http://en.wikipedia.org/wiki/File:Acinoyx_jubatus_venaticus.jpg" TargetMode="External"/><Relationship Id="rId1" Type="http://schemas.openxmlformats.org/officeDocument/2006/relationships/slideLayout" Target="../slideLayouts/slideLayout2.xml"/><Relationship Id="rId5" Type="http://schemas.openxmlformats.org/officeDocument/2006/relationships/image" Target="../media/image161.jpeg"/><Relationship Id="rId4" Type="http://schemas.openxmlformats.org/officeDocument/2006/relationships/hyperlink" Target="http://en.wikipedia.org/wiki/File:Japan_Factory_Ship_Nisshin_Maru_Whaling_Mother_and_Calf.jpg" TargetMode="External"/></Relationships>
</file>

<file path=ppt/slides/_rels/slide9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smtClean="0"/>
              <a:t>Warm Up</a:t>
            </a:r>
            <a:endParaRPr lang="en-US" sz="6000" b="1" dirty="0"/>
          </a:p>
        </p:txBody>
      </p:sp>
      <p:sp>
        <p:nvSpPr>
          <p:cNvPr id="3" name="Content Placeholder 2"/>
          <p:cNvSpPr>
            <a:spLocks noGrp="1"/>
          </p:cNvSpPr>
          <p:nvPr>
            <p:ph idx="1"/>
          </p:nvPr>
        </p:nvSpPr>
        <p:spPr>
          <a:xfrm>
            <a:off x="0" y="1764145"/>
            <a:ext cx="9144000" cy="4525963"/>
          </a:xfrm>
        </p:spPr>
        <p:txBody>
          <a:bodyPr>
            <a:noAutofit/>
          </a:bodyPr>
          <a:lstStyle/>
          <a:p>
            <a:r>
              <a:rPr lang="en-US" sz="4000" dirty="0" smtClean="0"/>
              <a:t>Imagine that you are reading a chapter in a textbook that talks about the post Cold War Era (1989 to now). </a:t>
            </a:r>
          </a:p>
          <a:p>
            <a:r>
              <a:rPr lang="en-US" sz="4000" dirty="0" smtClean="0"/>
              <a:t>Come up with three section headings that would describe this era and explain why that is important</a:t>
            </a:r>
            <a:endParaRPr lang="en-US" sz="4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8364"/>
            <a:ext cx="9144000" cy="1149041"/>
          </a:xfrm>
        </p:spPr>
        <p:txBody>
          <a:bodyPr>
            <a:normAutofit fontScale="92500" lnSpcReduction="20000"/>
          </a:bodyPr>
          <a:lstStyle/>
          <a:p>
            <a:pPr marL="514350" lvl="1" indent="-514350">
              <a:buFont typeface="+mj-lt"/>
              <a:buAutoNum type="alphaUcPeriod" startAt="3"/>
            </a:pPr>
            <a:r>
              <a:rPr lang="en-US" sz="2800" dirty="0" smtClean="0"/>
              <a:t>Many countries are struggling to become democracies by overcoming corruption and authoritarian leaders, and spreading new ideas</a:t>
            </a:r>
            <a:endParaRPr lang="en-US" dirty="0"/>
          </a:p>
        </p:txBody>
      </p:sp>
      <p:pic>
        <p:nvPicPr>
          <p:cNvPr id="5" name="Picture 4"/>
          <p:cNvPicPr>
            <a:picLocks noChangeAspect="1"/>
          </p:cNvPicPr>
          <p:nvPr/>
        </p:nvPicPr>
        <p:blipFill>
          <a:blip r:embed="rId2"/>
          <a:stretch>
            <a:fillRect/>
          </a:stretch>
        </p:blipFill>
        <p:spPr>
          <a:xfrm>
            <a:off x="0" y="1367405"/>
            <a:ext cx="9144001" cy="54905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1378" name="Picture 2" descr="Workers load shrimps onto a truck at a shrimp farm west of Kuala Lumpur, Malaysia. Commercial ... / Credits: Reuters"/>
          <p:cNvPicPr>
            <a:picLocks noChangeAspect="1" noChangeArrowheads="1"/>
          </p:cNvPicPr>
          <p:nvPr/>
        </p:nvPicPr>
        <p:blipFill>
          <a:blip r:embed="rId2"/>
          <a:srcRect/>
          <a:stretch>
            <a:fillRect/>
          </a:stretch>
        </p:blipFill>
        <p:spPr bwMode="auto">
          <a:xfrm>
            <a:off x="-1" y="-1"/>
            <a:ext cx="9132785" cy="6858001"/>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0770" name="Picture 2" descr="A diagram of a shark, with every fin highlighted in pink and drawn separated from its body, except for the top half of its tail"/>
          <p:cNvPicPr>
            <a:picLocks noChangeAspect="1" noChangeArrowheads="1"/>
          </p:cNvPicPr>
          <p:nvPr/>
        </p:nvPicPr>
        <p:blipFill>
          <a:blip r:embed="rId2"/>
          <a:srcRect/>
          <a:stretch>
            <a:fillRect/>
          </a:stretch>
        </p:blipFill>
        <p:spPr bwMode="auto">
          <a:xfrm>
            <a:off x="-18479" y="-311285"/>
            <a:ext cx="9162479" cy="3944161"/>
          </a:xfrm>
          <a:prstGeom prst="rect">
            <a:avLst/>
          </a:prstGeom>
          <a:noFill/>
        </p:spPr>
      </p:pic>
      <p:pic>
        <p:nvPicPr>
          <p:cNvPr id="160772" name="Picture 4" descr="Small tied bales of flat gray objects, messily stacked underneath a translucent tentlike roof between white walls."/>
          <p:cNvPicPr>
            <a:picLocks noChangeAspect="1" noChangeArrowheads="1"/>
          </p:cNvPicPr>
          <p:nvPr/>
        </p:nvPicPr>
        <p:blipFill>
          <a:blip r:embed="rId3"/>
          <a:srcRect/>
          <a:stretch>
            <a:fillRect/>
          </a:stretch>
        </p:blipFill>
        <p:spPr bwMode="auto">
          <a:xfrm>
            <a:off x="3294436" y="2470826"/>
            <a:ext cx="5849564" cy="4387175"/>
          </a:xfrm>
          <a:prstGeom prst="rect">
            <a:avLst/>
          </a:prstGeom>
          <a:noFill/>
        </p:spPr>
      </p:pic>
      <p:pic>
        <p:nvPicPr>
          <p:cNvPr id="160774" name="Picture 6" descr="http://speedendurance.com/wp-content/uploads/2012/01/shark-without-the-shark-fin.jpg"/>
          <p:cNvPicPr>
            <a:picLocks noChangeAspect="1" noChangeArrowheads="1"/>
          </p:cNvPicPr>
          <p:nvPr/>
        </p:nvPicPr>
        <p:blipFill>
          <a:blip r:embed="rId4"/>
          <a:srcRect/>
          <a:stretch>
            <a:fillRect/>
          </a:stretch>
        </p:blipFill>
        <p:spPr bwMode="auto">
          <a:xfrm>
            <a:off x="0" y="3172257"/>
            <a:ext cx="3294435" cy="3685744"/>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1794" name="Picture 2" descr="http://www.wildaid.org/sites/default/files/WhatIsSharkFinning_web.jpg"/>
          <p:cNvPicPr>
            <a:picLocks noChangeAspect="1" noChangeArrowheads="1"/>
          </p:cNvPicPr>
          <p:nvPr/>
        </p:nvPicPr>
        <p:blipFill>
          <a:blip r:embed="rId2"/>
          <a:srcRect b="5489"/>
          <a:stretch>
            <a:fillRect/>
          </a:stretch>
        </p:blipFill>
        <p:spPr bwMode="auto">
          <a:xfrm>
            <a:off x="1062245" y="1"/>
            <a:ext cx="7267575" cy="685800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2818" name="Picture 2" descr="http://i.livescience.com/images/i/000/024/736/i02/shark-fins-120223.jpg?1330038037"/>
          <p:cNvPicPr>
            <a:picLocks noChangeAspect="1" noChangeArrowheads="1"/>
          </p:cNvPicPr>
          <p:nvPr/>
        </p:nvPicPr>
        <p:blipFill>
          <a:blip r:embed="rId2"/>
          <a:srcRect/>
          <a:stretch>
            <a:fillRect/>
          </a:stretch>
        </p:blipFill>
        <p:spPr bwMode="auto">
          <a:xfrm>
            <a:off x="-11868" y="751847"/>
            <a:ext cx="9155868" cy="5350213"/>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42" name="Picture 2" descr="http://www.independent.co.uk/incoming/article8795174.ece/alternates/w620/30-sharkfins-afpgt.jpg"/>
          <p:cNvPicPr>
            <a:picLocks noChangeAspect="1" noChangeArrowheads="1"/>
          </p:cNvPicPr>
          <p:nvPr/>
        </p:nvPicPr>
        <p:blipFill>
          <a:blip r:embed="rId2"/>
          <a:srcRect/>
          <a:stretch>
            <a:fillRect/>
          </a:stretch>
        </p:blipFill>
        <p:spPr bwMode="auto">
          <a:xfrm>
            <a:off x="2" y="0"/>
            <a:ext cx="9143998" cy="6858000"/>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4866" name="Picture 2" descr="http://populationgrowth.org/wp-content/uploads/2014/08/shark-stats.jpg"/>
          <p:cNvPicPr>
            <a:picLocks noChangeAspect="1" noChangeArrowheads="1"/>
          </p:cNvPicPr>
          <p:nvPr/>
        </p:nvPicPr>
        <p:blipFill>
          <a:blip r:embed="rId2"/>
          <a:srcRect/>
          <a:stretch>
            <a:fillRect/>
          </a:stretch>
        </p:blipFill>
        <p:spPr bwMode="auto">
          <a:xfrm>
            <a:off x="-6439" y="1"/>
            <a:ext cx="9150440" cy="6858000"/>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Nasty Videos….</a:t>
            </a:r>
            <a:endParaRPr lang="en-US" dirty="0"/>
          </a:p>
        </p:txBody>
      </p:sp>
      <p:sp>
        <p:nvSpPr>
          <p:cNvPr id="3" name="Content Placeholder 2"/>
          <p:cNvSpPr>
            <a:spLocks noGrp="1"/>
          </p:cNvSpPr>
          <p:nvPr>
            <p:ph idx="1"/>
          </p:nvPr>
        </p:nvSpPr>
        <p:spPr/>
        <p:txBody>
          <a:bodyPr/>
          <a:lstStyle/>
          <a:p>
            <a:pPr marL="0" indent="0">
              <a:buNone/>
            </a:pPr>
            <a:r>
              <a:rPr lang="en-US" dirty="0" smtClean="0">
                <a:hlinkClick r:id="rId2"/>
              </a:rPr>
              <a:t>https://www.youtube.com/watch?v=qGoR4dbE1os</a:t>
            </a:r>
            <a:r>
              <a:rPr lang="en-US" dirty="0" smtClean="0"/>
              <a:t> </a:t>
            </a:r>
          </a:p>
          <a:p>
            <a:pPr marL="0" indent="0">
              <a:buNone/>
            </a:pPr>
            <a:r>
              <a:rPr lang="en-US" dirty="0" smtClean="0">
                <a:hlinkClick r:id="rId3"/>
              </a:rPr>
              <a:t>https://www.youtube.com/watch?v=27nX3Dsv9Xk</a:t>
            </a:r>
            <a:r>
              <a:rPr lang="en-US" dirty="0" smtClean="0"/>
              <a:t> </a:t>
            </a:r>
          </a:p>
          <a:p>
            <a:pPr>
              <a:buNone/>
            </a:pP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11473" cy="1019252"/>
          </a:xfrm>
        </p:spPr>
        <p:txBody>
          <a:bodyPr>
            <a:normAutofit/>
          </a:bodyPr>
          <a:lstStyle/>
          <a:p>
            <a:r>
              <a:rPr lang="en-US" sz="4400" dirty="0" smtClean="0"/>
              <a:t>II. Possible Solutions</a:t>
            </a:r>
            <a:endParaRPr lang="en-US" sz="4400" dirty="0"/>
          </a:p>
        </p:txBody>
      </p:sp>
      <p:sp>
        <p:nvSpPr>
          <p:cNvPr id="3" name="Content Placeholder 2"/>
          <p:cNvSpPr>
            <a:spLocks noGrp="1"/>
          </p:cNvSpPr>
          <p:nvPr>
            <p:ph idx="1"/>
          </p:nvPr>
        </p:nvSpPr>
        <p:spPr>
          <a:xfrm>
            <a:off x="-350196" y="1312480"/>
            <a:ext cx="4431542" cy="5545520"/>
          </a:xfrm>
        </p:spPr>
        <p:txBody>
          <a:bodyPr>
            <a:normAutofit fontScale="92500" lnSpcReduction="10000"/>
          </a:bodyPr>
          <a:lstStyle/>
          <a:p>
            <a:pPr lvl="1" fontAlgn="base">
              <a:buNone/>
            </a:pPr>
            <a:r>
              <a:rPr lang="en-US" sz="3600" dirty="0" smtClean="0"/>
              <a:t>A. Reducing greenhouse gases and pollution </a:t>
            </a:r>
          </a:p>
          <a:p>
            <a:pPr lvl="1" fontAlgn="base">
              <a:buNone/>
            </a:pPr>
            <a:r>
              <a:rPr lang="en-US" sz="3600" dirty="0" smtClean="0"/>
              <a:t>B. Renewable energy sources</a:t>
            </a:r>
          </a:p>
          <a:p>
            <a:pPr lvl="1" fontAlgn="base">
              <a:buNone/>
            </a:pPr>
            <a:r>
              <a:rPr lang="en-US" sz="3600" dirty="0" smtClean="0"/>
              <a:t>C. Conservation of the natural environment</a:t>
            </a:r>
          </a:p>
          <a:p>
            <a:pPr lvl="1" fontAlgn="base">
              <a:buNone/>
            </a:pPr>
            <a:r>
              <a:rPr lang="en-US" sz="3600" dirty="0" smtClean="0"/>
              <a:t>D. Technology and innovation</a:t>
            </a:r>
          </a:p>
          <a:p>
            <a:pPr>
              <a:buNone/>
            </a:pPr>
            <a:endParaRPr lang="en-US" dirty="0"/>
          </a:p>
        </p:txBody>
      </p:sp>
      <p:sp>
        <p:nvSpPr>
          <p:cNvPr id="60418" name="AutoShape 2" descr="http://25.media.tumblr.com/tumblr_m2dndd6JrY1r4gei2o6_400.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0420" name="AutoShape 4" descr="http://25.media.tumblr.com/tumblr_m2dndd6JrY1r4gei2o6_400.gi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descr="tumblr_m2dndd6JrY1r4gei2o6_400.gif"/>
          <p:cNvPicPr>
            <a:picLocks noChangeAspect="1"/>
          </p:cNvPicPr>
          <p:nvPr/>
        </p:nvPicPr>
        <p:blipFill>
          <a:blip r:embed="rId2"/>
          <a:stretch>
            <a:fillRect/>
          </a:stretch>
        </p:blipFill>
        <p:spPr>
          <a:xfrm>
            <a:off x="4073912" y="3055434"/>
            <a:ext cx="5070088" cy="3802566"/>
          </a:xfrm>
          <a:prstGeom prst="rect">
            <a:avLst/>
          </a:prstGeom>
        </p:spPr>
      </p:pic>
      <p:pic>
        <p:nvPicPr>
          <p:cNvPr id="60424" name="Picture 8" descr="http://energyinformative.org/wp-content/uploads/2013/06/thin-film-solar-panels-e1372104973762.jpg"/>
          <p:cNvPicPr>
            <a:picLocks noChangeAspect="1" noChangeArrowheads="1"/>
          </p:cNvPicPr>
          <p:nvPr/>
        </p:nvPicPr>
        <p:blipFill>
          <a:blip r:embed="rId3"/>
          <a:srcRect/>
          <a:stretch>
            <a:fillRect/>
          </a:stretch>
        </p:blipFill>
        <p:spPr bwMode="auto">
          <a:xfrm>
            <a:off x="4081347" y="1019252"/>
            <a:ext cx="5062654" cy="2299204"/>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47" y="138545"/>
            <a:ext cx="7511473" cy="1312480"/>
          </a:xfrm>
        </p:spPr>
        <p:txBody>
          <a:bodyPr>
            <a:normAutofit/>
          </a:bodyPr>
          <a:lstStyle/>
          <a:p>
            <a:pPr algn="ctr"/>
            <a:r>
              <a:rPr lang="en-US" sz="4800" b="1" dirty="0" smtClean="0"/>
              <a:t>Closure…</a:t>
            </a:r>
            <a:endParaRPr lang="en-US" sz="4800" b="1" dirty="0"/>
          </a:p>
        </p:txBody>
      </p:sp>
      <p:sp>
        <p:nvSpPr>
          <p:cNvPr id="3" name="Content Placeholder 2"/>
          <p:cNvSpPr>
            <a:spLocks noGrp="1"/>
          </p:cNvSpPr>
          <p:nvPr>
            <p:ph idx="1"/>
          </p:nvPr>
        </p:nvSpPr>
        <p:spPr>
          <a:xfrm>
            <a:off x="310348" y="1451024"/>
            <a:ext cx="8722816" cy="5406975"/>
          </a:xfrm>
        </p:spPr>
        <p:txBody>
          <a:bodyPr>
            <a:normAutofit/>
          </a:bodyPr>
          <a:lstStyle/>
          <a:p>
            <a:pPr>
              <a:buNone/>
            </a:pPr>
            <a:r>
              <a:rPr lang="en-US" sz="4000" dirty="0" smtClean="0"/>
              <a:t>1. Can you think of an example of cultural diffusion from the last 5 years? </a:t>
            </a:r>
          </a:p>
          <a:p>
            <a:pPr>
              <a:buNone/>
            </a:pPr>
            <a:endParaRPr lang="en-US" sz="4000" dirty="0" smtClean="0"/>
          </a:p>
          <a:p>
            <a:pPr>
              <a:buNone/>
            </a:pPr>
            <a:r>
              <a:rPr lang="en-US" sz="4000" dirty="0" smtClean="0"/>
              <a:t>2. Does America “export” or “import” culture more? </a:t>
            </a:r>
            <a:endParaRPr lang="en-US" sz="40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 y="0"/>
            <a:ext cx="9144000" cy="1312480"/>
          </a:xfrm>
        </p:spPr>
        <p:txBody>
          <a:bodyPr>
            <a:normAutofit/>
          </a:bodyPr>
          <a:lstStyle/>
          <a:p>
            <a:pPr algn="ctr" eaLnBrk="1" hangingPunct="1"/>
            <a:r>
              <a:rPr lang="en-US" sz="4000" dirty="0" smtClean="0"/>
              <a:t>What do you know? – Bell Work</a:t>
            </a:r>
          </a:p>
        </p:txBody>
      </p:sp>
      <p:sp>
        <p:nvSpPr>
          <p:cNvPr id="10243" name="Content Placeholder 2"/>
          <p:cNvSpPr>
            <a:spLocks noGrp="1"/>
          </p:cNvSpPr>
          <p:nvPr>
            <p:ph idx="1"/>
          </p:nvPr>
        </p:nvSpPr>
        <p:spPr>
          <a:xfrm>
            <a:off x="0" y="1645855"/>
            <a:ext cx="9143999" cy="4597077"/>
          </a:xfrm>
        </p:spPr>
        <p:txBody>
          <a:bodyPr>
            <a:noAutofit/>
          </a:bodyPr>
          <a:lstStyle/>
          <a:p>
            <a:pPr algn="ctr"/>
            <a:r>
              <a:rPr lang="en-US" sz="4800" dirty="0" smtClean="0"/>
              <a:t>Write down words or phrases that YOU associate with: </a:t>
            </a:r>
            <a:r>
              <a:rPr lang="en-US" sz="13800" b="1" dirty="0" smtClean="0">
                <a:solidFill>
                  <a:srgbClr val="FF0000"/>
                </a:solidFill>
              </a:rPr>
              <a:t>Terrorism</a:t>
            </a:r>
            <a:endParaRPr lang="en-US" sz="4800" b="1" dirty="0" smtClean="0">
              <a:solidFill>
                <a:srgbClr val="FF0000"/>
              </a:solidFill>
            </a:endParaRPr>
          </a:p>
          <a:p>
            <a:pPr algn="ctr" eaLnBrk="1" hangingPunct="1"/>
            <a:r>
              <a:rPr lang="en-US" sz="4800" dirty="0" smtClean="0"/>
              <a:t>You can list causes, events, effects, names, feelings, etc</a:t>
            </a:r>
          </a:p>
        </p:txBody>
      </p:sp>
    </p:spTree>
    <p:extLst>
      <p:ext uri="{BB962C8B-B14F-4D97-AF65-F5344CB8AC3E}">
        <p14:creationId xmlns:p14="http://schemas.microsoft.com/office/powerpoint/2010/main" val="1985495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025233"/>
            <a:ext cx="9144000" cy="4529406"/>
          </a:xfrm>
        </p:spPr>
        <p:txBody>
          <a:bodyPr>
            <a:noAutofit/>
          </a:bodyPr>
          <a:lstStyle/>
          <a:p>
            <a:pPr marL="0" indent="0" algn="ctr">
              <a:buNone/>
            </a:pPr>
            <a:r>
              <a:rPr lang="en-US" sz="6000" b="1" dirty="0" smtClean="0"/>
              <a:t>With the people around you, make a list of </a:t>
            </a:r>
            <a:r>
              <a:rPr lang="en-US" sz="6000" b="1" dirty="0"/>
              <a:t>w</a:t>
            </a:r>
            <a:r>
              <a:rPr lang="en-US" sz="6000" b="1" dirty="0" smtClean="0"/>
              <a:t>hat it takes to make a fully functioning democracy.</a:t>
            </a:r>
          </a:p>
          <a:p>
            <a:pPr algn="ctr"/>
            <a:r>
              <a:rPr lang="en-US" sz="6000" b="1" dirty="0" smtClean="0"/>
              <a:t>Pick 3 things </a:t>
            </a:r>
            <a:r>
              <a:rPr lang="en-US" sz="6000" b="1" u="sng" dirty="0" smtClean="0"/>
              <a:t>besides</a:t>
            </a:r>
            <a:r>
              <a:rPr lang="en-US" sz="6000" b="1" dirty="0" smtClean="0"/>
              <a:t> voting</a:t>
            </a:r>
            <a:endParaRPr lang="en-US" sz="6000" b="1"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rtlCol="0">
            <a:noAutofit/>
          </a:bodyPr>
          <a:lstStyle/>
          <a:p>
            <a:pPr algn="ctr" eaLnBrk="1" fontAlgn="auto" hangingPunct="1">
              <a:spcAft>
                <a:spcPts val="0"/>
              </a:spcAft>
              <a:defRPr/>
            </a:pPr>
            <a:r>
              <a:rPr lang="en-US" sz="3600" b="1" dirty="0" smtClean="0">
                <a:ea typeface="+mj-ea"/>
                <a:cs typeface="+mj-cs"/>
              </a:rPr>
              <a:t>What Can I Bring on an Airplane?</a:t>
            </a:r>
            <a:endParaRPr lang="en-US" sz="3600" b="1" dirty="0">
              <a:ea typeface="+mj-ea"/>
              <a:cs typeface="+mj-cs"/>
            </a:endParaRPr>
          </a:p>
        </p:txBody>
      </p:sp>
      <p:sp>
        <p:nvSpPr>
          <p:cNvPr id="2051" name="Content Placeholder 2"/>
          <p:cNvSpPr>
            <a:spLocks noGrp="1"/>
          </p:cNvSpPr>
          <p:nvPr>
            <p:ph idx="1"/>
          </p:nvPr>
        </p:nvSpPr>
        <p:spPr>
          <a:xfrm>
            <a:off x="0" y="1143000"/>
            <a:ext cx="9144000" cy="5259577"/>
          </a:xfrm>
        </p:spPr>
        <p:txBody>
          <a:bodyPr>
            <a:normAutofit fontScale="85000" lnSpcReduction="20000"/>
          </a:bodyPr>
          <a:lstStyle/>
          <a:p>
            <a:pPr algn="ctr" eaLnBrk="1" hangingPunct="1">
              <a:buFont typeface="Arial" panose="020B0604020202020204" pitchFamily="34" charset="0"/>
              <a:buNone/>
            </a:pPr>
            <a:r>
              <a:rPr lang="en-US" sz="3500" b="1" dirty="0" smtClean="0"/>
              <a:t>	Each row in the class is a separate “group”.  If you are alone…join a row to your left or right</a:t>
            </a:r>
          </a:p>
          <a:p>
            <a:pPr algn="ctr" eaLnBrk="1" hangingPunct="1">
              <a:buFont typeface="Arial" panose="020B0604020202020204" pitchFamily="34" charset="0"/>
              <a:buNone/>
            </a:pPr>
            <a:endParaRPr lang="en-US" sz="3500" b="1" dirty="0" smtClean="0"/>
          </a:p>
          <a:p>
            <a:pPr algn="ctr" eaLnBrk="1" hangingPunct="1">
              <a:buFont typeface="Arial" panose="020B0604020202020204" pitchFamily="34" charset="0"/>
              <a:buNone/>
            </a:pPr>
            <a:r>
              <a:rPr lang="en-US" sz="3500" b="1" dirty="0" smtClean="0"/>
              <a:t>You will need to decide together which of the following items belong in the YES column or the NO column. </a:t>
            </a:r>
          </a:p>
          <a:p>
            <a:pPr algn="ctr" eaLnBrk="1" hangingPunct="1">
              <a:buFont typeface="Arial" panose="020B0604020202020204" pitchFamily="34" charset="0"/>
              <a:buNone/>
            </a:pPr>
            <a:endParaRPr lang="en-US" sz="3500" b="1" dirty="0" smtClean="0"/>
          </a:p>
          <a:p>
            <a:pPr algn="ctr" eaLnBrk="1" hangingPunct="1">
              <a:buFont typeface="Arial" panose="020B0604020202020204" pitchFamily="34" charset="0"/>
              <a:buNone/>
            </a:pPr>
            <a:r>
              <a:rPr lang="en-US" sz="3500" b="1" dirty="0" smtClean="0"/>
              <a:t>Each of these items can either be carried on an airplane with (some with specific rules) or cannot be carried on an airplane at all. Good luck and keep America </a:t>
            </a:r>
            <a:r>
              <a:rPr lang="en-US" sz="3500" b="1" dirty="0" err="1" smtClean="0"/>
              <a:t>TSAfe</a:t>
            </a:r>
            <a:r>
              <a:rPr lang="en-US" sz="3500" b="1" dirty="0" smtClean="0"/>
              <a:t>. (get it?)</a:t>
            </a:r>
          </a:p>
          <a:p>
            <a:pPr algn="ctr" eaLnBrk="1" hangingPunct="1">
              <a:buFont typeface="Arial" panose="020B0604020202020204" pitchFamily="34" charset="0"/>
              <a:buNone/>
            </a:pPr>
            <a:endParaRPr lang="en-US" dirty="0" smtClean="0"/>
          </a:p>
        </p:txBody>
      </p:sp>
    </p:spTree>
    <p:extLst>
      <p:ext uri="{BB962C8B-B14F-4D97-AF65-F5344CB8AC3E}">
        <p14:creationId xmlns:p14="http://schemas.microsoft.com/office/powerpoint/2010/main" val="311292367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016" y="247834"/>
            <a:ext cx="8698311" cy="6610166"/>
          </a:xfrm>
          <a:ln>
            <a:miter lim="800000"/>
            <a:headEnd/>
            <a:tailEnd/>
          </a:ln>
          <a:extLst>
            <a:ext uri="{909E8E84-426E-40dd-AFC4-6F175D3DCCD1}"/>
            <a:ext uri="{91240B29-F687-4f45-9708-019B960494DF}"/>
            <a:ext uri="{FAA26D3D-D897-4be2-8F04-BA451C77F1D7}"/>
          </a:extLst>
        </p:spPr>
        <p:txBody>
          <a:bodyPr numCol="2" rtlCol="0">
            <a:normAutofit fontScale="70000" lnSpcReduction="20000"/>
          </a:bodyPr>
          <a:lstStyle/>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Ice Skates</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Perfume (4 oz.) </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Knitting Needles </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Pocket Knife </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Scissors (the rounded tips kind) </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Lighter empty</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Corkscrew</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Pot bellied pig</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Fencing Sword </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Tools (screw driver, wrench, pliers) </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Water bottle (with water)</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Parachute</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Dry Ice</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Sewing kit</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Camp Stoves</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Antiques</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Fishing rods</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Musical instruments</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Monkey</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Scuba masks</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Compressed gas cylinder (like an oxygen tank)</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Disposable razor</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Baseball bat </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Lacrosse stick </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Brass knuckles</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A coffin/ deceased remains of a loved one</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Snow globes</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A bomb.</a:t>
            </a:r>
          </a:p>
          <a:p>
            <a:pPr marL="514350" indent="-514350" eaLnBrk="1" fontAlgn="auto" hangingPunct="1">
              <a:spcAft>
                <a:spcPts val="0"/>
              </a:spcAft>
              <a:buFont typeface="+mj-lt"/>
              <a:buAutoNum type="arabicPeriod"/>
              <a:defRPr/>
            </a:pPr>
            <a:r>
              <a:rPr lang="en-US" sz="3400" b="1" dirty="0" smtClean="0">
                <a:solidFill>
                  <a:schemeClr val="tx1"/>
                </a:solidFill>
              </a:rPr>
              <a:t>Boogie Board</a:t>
            </a:r>
          </a:p>
          <a:p>
            <a:pPr marL="514350" indent="-514350" eaLnBrk="1" fontAlgn="auto" hangingPunct="1">
              <a:spcAft>
                <a:spcPts val="0"/>
              </a:spcAft>
              <a:buFont typeface="+mj-lt"/>
              <a:buAutoNum type="arabicPeriod"/>
              <a:defRPr/>
            </a:pPr>
            <a:r>
              <a:rPr lang="en-US" sz="3400" b="1" dirty="0" smtClean="0">
                <a:solidFill>
                  <a:schemeClr val="tx1"/>
                </a:solidFill>
                <a:ea typeface="+mn-ea"/>
                <a:cs typeface="+mn-cs"/>
              </a:rPr>
              <a:t>Amplifier</a:t>
            </a:r>
          </a:p>
          <a:p>
            <a:pPr marL="514350" indent="-514350" eaLnBrk="1" fontAlgn="auto" hangingPunct="1">
              <a:spcAft>
                <a:spcPts val="0"/>
              </a:spcAft>
              <a:buFont typeface="+mj-lt"/>
              <a:buAutoNum type="arabicPeriod"/>
              <a:defRPr/>
            </a:pPr>
            <a:endParaRPr lang="en-US" sz="3400" b="1" dirty="0" smtClean="0">
              <a:solidFill>
                <a:schemeClr val="tx1"/>
              </a:solidFill>
              <a:ea typeface="+mn-ea"/>
              <a:cs typeface="+mn-cs"/>
            </a:endParaRPr>
          </a:p>
          <a:p>
            <a:pPr eaLnBrk="1" fontAlgn="auto" hangingPunct="1">
              <a:spcAft>
                <a:spcPts val="0"/>
              </a:spcAft>
              <a:buFont typeface="Arial"/>
              <a:buChar char="•"/>
              <a:defRPr/>
            </a:pPr>
            <a:endParaRPr lang="en-US" dirty="0" smtClean="0">
              <a:solidFill>
                <a:schemeClr val="tx1"/>
              </a:solidFill>
              <a:ea typeface="+mn-ea"/>
              <a:cs typeface="+mn-cs"/>
            </a:endParaRPr>
          </a:p>
          <a:p>
            <a:pPr eaLnBrk="1" fontAlgn="auto" hangingPunct="1">
              <a:spcAft>
                <a:spcPts val="0"/>
              </a:spcAft>
              <a:buFont typeface="Arial"/>
              <a:buChar char="•"/>
              <a:defRPr/>
            </a:pPr>
            <a:endParaRPr lang="en-US" dirty="0">
              <a:ea typeface="+mn-ea"/>
              <a:cs typeface="+mn-cs"/>
            </a:endParaRPr>
          </a:p>
        </p:txBody>
      </p:sp>
    </p:spTree>
    <p:extLst>
      <p:ext uri="{BB962C8B-B14F-4D97-AF65-F5344CB8AC3E}">
        <p14:creationId xmlns:p14="http://schemas.microsoft.com/office/powerpoint/2010/main" val="11204114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61893"/>
            <a:ext cx="5023652" cy="4041162"/>
          </a:xfrm>
        </p:spPr>
        <p:txBody>
          <a:bodyPr>
            <a:normAutofit fontScale="92500" lnSpcReduction="20000"/>
          </a:bodyPr>
          <a:lstStyle/>
          <a:p>
            <a:pPr marL="514350" indent="-514350">
              <a:spcAft>
                <a:spcPts val="0"/>
              </a:spcAft>
              <a:buFont typeface="+mj-lt"/>
              <a:buAutoNum type="arabicPeriod"/>
              <a:defRPr/>
            </a:pPr>
            <a:r>
              <a:rPr lang="en-US" b="1" dirty="0">
                <a:solidFill>
                  <a:schemeClr val="tx1"/>
                </a:solidFill>
              </a:rPr>
              <a:t>Ice Skates (Yes)</a:t>
            </a:r>
          </a:p>
          <a:p>
            <a:pPr marL="514350" indent="-514350">
              <a:spcAft>
                <a:spcPts val="0"/>
              </a:spcAft>
              <a:buFont typeface="+mj-lt"/>
              <a:buAutoNum type="arabicPeriod"/>
              <a:defRPr/>
            </a:pPr>
            <a:r>
              <a:rPr lang="en-US" b="1" dirty="0">
                <a:solidFill>
                  <a:schemeClr val="tx1"/>
                </a:solidFill>
              </a:rPr>
              <a:t>Perfume (4 oz.) No</a:t>
            </a:r>
          </a:p>
          <a:p>
            <a:pPr marL="514350" indent="-514350">
              <a:spcAft>
                <a:spcPts val="0"/>
              </a:spcAft>
              <a:buFont typeface="+mj-lt"/>
              <a:buAutoNum type="arabicPeriod"/>
              <a:defRPr/>
            </a:pPr>
            <a:r>
              <a:rPr lang="en-US" b="1" dirty="0">
                <a:solidFill>
                  <a:schemeClr val="tx1"/>
                </a:solidFill>
              </a:rPr>
              <a:t>Knitting Needles Yes</a:t>
            </a:r>
          </a:p>
          <a:p>
            <a:pPr marL="514350" indent="-514350">
              <a:spcAft>
                <a:spcPts val="0"/>
              </a:spcAft>
              <a:buFont typeface="+mj-lt"/>
              <a:buAutoNum type="arabicPeriod"/>
              <a:defRPr/>
            </a:pPr>
            <a:r>
              <a:rPr lang="en-US" b="1" dirty="0">
                <a:solidFill>
                  <a:schemeClr val="tx1"/>
                </a:solidFill>
              </a:rPr>
              <a:t>Pocket Knife no</a:t>
            </a:r>
          </a:p>
          <a:p>
            <a:pPr marL="514350" indent="-514350">
              <a:spcAft>
                <a:spcPts val="0"/>
              </a:spcAft>
              <a:buFont typeface="+mj-lt"/>
              <a:buAutoNum type="arabicPeriod"/>
              <a:defRPr/>
            </a:pPr>
            <a:r>
              <a:rPr lang="en-US" b="1" dirty="0">
                <a:solidFill>
                  <a:schemeClr val="tx1"/>
                </a:solidFill>
              </a:rPr>
              <a:t>Scissors (the rounded tips kind) yes</a:t>
            </a:r>
          </a:p>
          <a:p>
            <a:pPr marL="514350" indent="-514350">
              <a:spcAft>
                <a:spcPts val="0"/>
              </a:spcAft>
              <a:buFont typeface="+mj-lt"/>
              <a:buAutoNum type="arabicPeriod"/>
              <a:defRPr/>
            </a:pPr>
            <a:r>
              <a:rPr lang="en-US" b="1" dirty="0">
                <a:solidFill>
                  <a:schemeClr val="tx1"/>
                </a:solidFill>
              </a:rPr>
              <a:t>Lighter empty</a:t>
            </a:r>
          </a:p>
          <a:p>
            <a:pPr marL="514350" indent="-514350">
              <a:spcAft>
                <a:spcPts val="0"/>
              </a:spcAft>
              <a:buFont typeface="+mj-lt"/>
              <a:buAutoNum type="arabicPeriod"/>
              <a:defRPr/>
            </a:pPr>
            <a:r>
              <a:rPr lang="en-US" b="1" dirty="0">
                <a:solidFill>
                  <a:schemeClr val="tx1"/>
                </a:solidFill>
              </a:rPr>
              <a:t>Corkscrew</a:t>
            </a:r>
          </a:p>
          <a:p>
            <a:pPr marL="514350" indent="-514350">
              <a:spcAft>
                <a:spcPts val="0"/>
              </a:spcAft>
              <a:buFont typeface="+mj-lt"/>
              <a:buAutoNum type="arabicPeriod"/>
              <a:defRPr/>
            </a:pPr>
            <a:r>
              <a:rPr lang="en-US" b="1" dirty="0">
                <a:solidFill>
                  <a:schemeClr val="tx1"/>
                </a:solidFill>
              </a:rPr>
              <a:t>Pot bellied pig</a:t>
            </a:r>
          </a:p>
          <a:p>
            <a:pPr marL="514350" indent="-514350">
              <a:spcAft>
                <a:spcPts val="0"/>
              </a:spcAft>
              <a:buFont typeface="+mj-lt"/>
              <a:buAutoNum type="arabicPeriod"/>
              <a:defRPr/>
            </a:pPr>
            <a:r>
              <a:rPr lang="en-US" b="1" dirty="0">
                <a:solidFill>
                  <a:schemeClr val="tx1"/>
                </a:solidFill>
              </a:rPr>
              <a:t>Fencing Sword (no)</a:t>
            </a:r>
          </a:p>
          <a:p>
            <a:pPr marL="514350" indent="-514350">
              <a:spcAft>
                <a:spcPts val="0"/>
              </a:spcAft>
              <a:buFont typeface="+mj-lt"/>
              <a:buAutoNum type="arabicPeriod"/>
              <a:defRPr/>
            </a:pPr>
            <a:r>
              <a:rPr lang="en-US" b="1" dirty="0">
                <a:solidFill>
                  <a:schemeClr val="tx1"/>
                </a:solidFill>
              </a:rPr>
              <a:t>Tools (screw driver, wrench, pliers) (Yes)</a:t>
            </a:r>
          </a:p>
          <a:p>
            <a:pPr marL="514350" indent="-514350">
              <a:spcAft>
                <a:spcPts val="0"/>
              </a:spcAft>
              <a:buFont typeface="+mj-lt"/>
              <a:buAutoNum type="arabicPeriod"/>
              <a:defRPr/>
            </a:pPr>
            <a:r>
              <a:rPr lang="en-US" b="1" dirty="0">
                <a:solidFill>
                  <a:schemeClr val="tx1"/>
                </a:solidFill>
              </a:rPr>
              <a:t>Water bottle (with water)</a:t>
            </a:r>
          </a:p>
          <a:p>
            <a:pPr marL="514350" indent="-514350">
              <a:spcAft>
                <a:spcPts val="0"/>
              </a:spcAft>
              <a:buFont typeface="+mj-lt"/>
              <a:buAutoNum type="arabicPeriod"/>
              <a:defRPr/>
            </a:pPr>
            <a:r>
              <a:rPr lang="en-US" b="1" dirty="0" smtClean="0">
                <a:solidFill>
                  <a:schemeClr val="tx1"/>
                </a:solidFill>
              </a:rPr>
              <a:t>Parachute yes</a:t>
            </a:r>
            <a:endParaRPr lang="en-US" b="1" dirty="0">
              <a:solidFill>
                <a:schemeClr val="tx1"/>
              </a:solidFill>
            </a:endParaRPr>
          </a:p>
          <a:p>
            <a:pPr marL="514350" indent="-514350">
              <a:spcAft>
                <a:spcPts val="0"/>
              </a:spcAft>
              <a:buFont typeface="+mj-lt"/>
              <a:buAutoNum type="arabicPeriod"/>
              <a:defRPr/>
            </a:pPr>
            <a:r>
              <a:rPr lang="en-US" b="1" dirty="0">
                <a:solidFill>
                  <a:schemeClr val="tx1"/>
                </a:solidFill>
              </a:rPr>
              <a:t>Dry </a:t>
            </a:r>
            <a:r>
              <a:rPr lang="en-US" b="1" dirty="0" smtClean="0">
                <a:solidFill>
                  <a:schemeClr val="tx1"/>
                </a:solidFill>
              </a:rPr>
              <a:t>Ice yes</a:t>
            </a:r>
            <a:endParaRPr lang="en-US" b="1" dirty="0">
              <a:solidFill>
                <a:schemeClr val="tx1"/>
              </a:solidFill>
            </a:endParaRPr>
          </a:p>
          <a:p>
            <a:pPr marL="514350" indent="-514350">
              <a:spcAft>
                <a:spcPts val="0"/>
              </a:spcAft>
              <a:buFont typeface="+mj-lt"/>
              <a:buAutoNum type="arabicPeriod"/>
              <a:defRPr/>
            </a:pPr>
            <a:r>
              <a:rPr lang="en-US" b="1" dirty="0">
                <a:solidFill>
                  <a:schemeClr val="tx1"/>
                </a:solidFill>
              </a:rPr>
              <a:t>Sewing </a:t>
            </a:r>
            <a:r>
              <a:rPr lang="en-US" b="1" dirty="0" smtClean="0">
                <a:solidFill>
                  <a:schemeClr val="tx1"/>
                </a:solidFill>
              </a:rPr>
              <a:t>kit yes</a:t>
            </a:r>
            <a:endParaRPr lang="en-US" b="1" dirty="0">
              <a:solidFill>
                <a:schemeClr val="tx1"/>
              </a:solidFill>
            </a:endParaRPr>
          </a:p>
          <a:p>
            <a:pPr marL="514350" indent="-514350">
              <a:spcAft>
                <a:spcPts val="0"/>
              </a:spcAft>
              <a:buFont typeface="+mj-lt"/>
              <a:buAutoNum type="arabicPeriod"/>
              <a:defRPr/>
            </a:pPr>
            <a:r>
              <a:rPr lang="en-US" b="1" dirty="0">
                <a:solidFill>
                  <a:schemeClr val="tx1"/>
                </a:solidFill>
              </a:rPr>
              <a:t>Camp </a:t>
            </a:r>
            <a:r>
              <a:rPr lang="en-US" b="1" dirty="0" smtClean="0">
                <a:solidFill>
                  <a:schemeClr val="tx1"/>
                </a:solidFill>
              </a:rPr>
              <a:t>Stoves yes</a:t>
            </a:r>
            <a:endParaRPr lang="en-US" b="1" dirty="0">
              <a:solidFill>
                <a:schemeClr val="tx1"/>
              </a:solidFill>
            </a:endParaRPr>
          </a:p>
          <a:p>
            <a:pPr marL="514350" indent="-514350">
              <a:spcAft>
                <a:spcPts val="0"/>
              </a:spcAft>
              <a:buFont typeface="+mj-lt"/>
              <a:buAutoNum type="arabicPeriod"/>
              <a:defRPr/>
            </a:pPr>
            <a:endParaRPr lang="en-US" b="1" dirty="0">
              <a:solidFill>
                <a:schemeClr val="tx1"/>
              </a:solidFill>
            </a:endParaRPr>
          </a:p>
          <a:p>
            <a:pPr marL="514350" indent="-514350">
              <a:spcAft>
                <a:spcPts val="0"/>
              </a:spcAft>
              <a:buFont typeface="+mj-lt"/>
              <a:buAutoNum type="arabicPeriod"/>
              <a:defRPr/>
            </a:pPr>
            <a:endParaRPr lang="en-US" b="1" dirty="0">
              <a:solidFill>
                <a:schemeClr val="tx1"/>
              </a:solidFill>
            </a:endParaRPr>
          </a:p>
          <a:p>
            <a:pPr marL="0" indent="0">
              <a:buNone/>
            </a:pPr>
            <a:endParaRPr lang="en-US" dirty="0"/>
          </a:p>
        </p:txBody>
      </p:sp>
      <p:sp>
        <p:nvSpPr>
          <p:cNvPr id="4" name="Rectangle 3"/>
          <p:cNvSpPr/>
          <p:nvPr/>
        </p:nvSpPr>
        <p:spPr>
          <a:xfrm>
            <a:off x="4436533" y="1427356"/>
            <a:ext cx="4572000" cy="3970318"/>
          </a:xfrm>
          <a:prstGeom prst="rect">
            <a:avLst/>
          </a:prstGeom>
        </p:spPr>
        <p:txBody>
          <a:bodyPr>
            <a:spAutoFit/>
          </a:bodyPr>
          <a:lstStyle/>
          <a:p>
            <a:pPr marL="514350" indent="-514350">
              <a:spcAft>
                <a:spcPts val="0"/>
              </a:spcAft>
              <a:buFont typeface="+mj-lt"/>
              <a:buAutoNum type="arabicPeriod"/>
              <a:defRPr/>
            </a:pPr>
            <a:r>
              <a:rPr lang="en-US" b="1" dirty="0"/>
              <a:t>Fishing </a:t>
            </a:r>
            <a:r>
              <a:rPr lang="en-US" b="1" dirty="0" smtClean="0"/>
              <a:t>rods yes</a:t>
            </a:r>
            <a:endParaRPr lang="en-US" b="1" dirty="0"/>
          </a:p>
          <a:p>
            <a:pPr marL="514350" indent="-514350">
              <a:spcAft>
                <a:spcPts val="0"/>
              </a:spcAft>
              <a:buFont typeface="+mj-lt"/>
              <a:buAutoNum type="arabicPeriod"/>
              <a:defRPr/>
            </a:pPr>
            <a:r>
              <a:rPr lang="en-US" b="1" dirty="0"/>
              <a:t>Musical </a:t>
            </a:r>
            <a:r>
              <a:rPr lang="en-US" b="1" dirty="0" smtClean="0"/>
              <a:t>instruments yes</a:t>
            </a:r>
            <a:endParaRPr lang="en-US" b="1" dirty="0"/>
          </a:p>
          <a:p>
            <a:pPr marL="514350" indent="-514350">
              <a:spcAft>
                <a:spcPts val="0"/>
              </a:spcAft>
              <a:buFont typeface="+mj-lt"/>
              <a:buAutoNum type="arabicPeriod"/>
              <a:defRPr/>
            </a:pPr>
            <a:r>
              <a:rPr lang="en-US" b="1" dirty="0"/>
              <a:t>Scuba </a:t>
            </a:r>
            <a:r>
              <a:rPr lang="en-US" b="1" dirty="0" smtClean="0"/>
              <a:t>masks yes</a:t>
            </a:r>
            <a:endParaRPr lang="en-US" b="1" dirty="0"/>
          </a:p>
          <a:p>
            <a:pPr marL="514350" indent="-514350">
              <a:spcAft>
                <a:spcPts val="0"/>
              </a:spcAft>
              <a:buFont typeface="+mj-lt"/>
              <a:buAutoNum type="arabicPeriod"/>
              <a:defRPr/>
            </a:pPr>
            <a:r>
              <a:rPr lang="en-US" b="1" dirty="0"/>
              <a:t>Compressed gas cylinder (like an oxygen tank</a:t>
            </a:r>
            <a:r>
              <a:rPr lang="en-US" b="1" dirty="0" smtClean="0"/>
              <a:t>) yes</a:t>
            </a:r>
            <a:endParaRPr lang="en-US" b="1" dirty="0"/>
          </a:p>
          <a:p>
            <a:pPr marL="514350" indent="-514350">
              <a:spcAft>
                <a:spcPts val="0"/>
              </a:spcAft>
              <a:buFont typeface="+mj-lt"/>
              <a:buAutoNum type="arabicPeriod"/>
              <a:defRPr/>
            </a:pPr>
            <a:r>
              <a:rPr lang="en-US" b="1" dirty="0"/>
              <a:t>Disposable </a:t>
            </a:r>
            <a:r>
              <a:rPr lang="en-US" b="1" dirty="0" smtClean="0"/>
              <a:t>razor yes</a:t>
            </a:r>
            <a:endParaRPr lang="en-US" b="1" dirty="0"/>
          </a:p>
          <a:p>
            <a:pPr marL="514350" indent="-514350">
              <a:spcAft>
                <a:spcPts val="0"/>
              </a:spcAft>
              <a:buFont typeface="+mj-lt"/>
              <a:buAutoNum type="arabicPeriod"/>
              <a:defRPr/>
            </a:pPr>
            <a:r>
              <a:rPr lang="en-US" b="1" dirty="0"/>
              <a:t>Baseball bat (no)</a:t>
            </a:r>
          </a:p>
          <a:p>
            <a:pPr marL="514350" indent="-514350">
              <a:spcAft>
                <a:spcPts val="0"/>
              </a:spcAft>
              <a:buFont typeface="+mj-lt"/>
              <a:buAutoNum type="arabicPeriod"/>
              <a:defRPr/>
            </a:pPr>
            <a:r>
              <a:rPr lang="en-US" b="1" dirty="0"/>
              <a:t>Lacrosse stick (no)</a:t>
            </a:r>
          </a:p>
          <a:p>
            <a:pPr marL="514350" indent="-514350">
              <a:spcAft>
                <a:spcPts val="0"/>
              </a:spcAft>
              <a:buFont typeface="+mj-lt"/>
              <a:buAutoNum type="arabicPeriod"/>
              <a:defRPr/>
            </a:pPr>
            <a:r>
              <a:rPr lang="en-US" b="1" dirty="0"/>
              <a:t>Brass </a:t>
            </a:r>
            <a:r>
              <a:rPr lang="en-US" b="1" dirty="0" smtClean="0"/>
              <a:t>knuckles yes</a:t>
            </a:r>
            <a:endParaRPr lang="en-US" b="1" dirty="0"/>
          </a:p>
          <a:p>
            <a:pPr marL="514350" indent="-514350">
              <a:spcAft>
                <a:spcPts val="0"/>
              </a:spcAft>
              <a:buFont typeface="+mj-lt"/>
              <a:buAutoNum type="arabicPeriod"/>
              <a:defRPr/>
            </a:pPr>
            <a:r>
              <a:rPr lang="en-US" b="1" dirty="0" smtClean="0"/>
              <a:t>Cremated body yes</a:t>
            </a:r>
            <a:endParaRPr lang="en-US" b="1" dirty="0"/>
          </a:p>
          <a:p>
            <a:pPr marL="514350" indent="-514350">
              <a:spcAft>
                <a:spcPts val="0"/>
              </a:spcAft>
              <a:buFont typeface="+mj-lt"/>
              <a:buAutoNum type="arabicPeriod"/>
              <a:defRPr/>
            </a:pPr>
            <a:r>
              <a:rPr lang="en-US" b="1" dirty="0"/>
              <a:t>Snow </a:t>
            </a:r>
            <a:r>
              <a:rPr lang="en-US" b="1" dirty="0" smtClean="0"/>
              <a:t>globes yes</a:t>
            </a:r>
            <a:endParaRPr lang="en-US" b="1" dirty="0"/>
          </a:p>
          <a:p>
            <a:pPr marL="514350" indent="-514350">
              <a:spcAft>
                <a:spcPts val="0"/>
              </a:spcAft>
              <a:buFont typeface="+mj-lt"/>
              <a:buAutoNum type="arabicPeriod"/>
              <a:defRPr/>
            </a:pPr>
            <a:r>
              <a:rPr lang="en-US" b="1" dirty="0"/>
              <a:t>A bomb</a:t>
            </a:r>
            <a:r>
              <a:rPr lang="en-US" b="1" dirty="0" smtClean="0"/>
              <a:t>. no</a:t>
            </a:r>
            <a:endParaRPr lang="en-US" b="1" dirty="0"/>
          </a:p>
          <a:p>
            <a:pPr marL="514350" indent="-514350">
              <a:spcAft>
                <a:spcPts val="0"/>
              </a:spcAft>
              <a:buFont typeface="+mj-lt"/>
              <a:buAutoNum type="arabicPeriod"/>
              <a:defRPr/>
            </a:pPr>
            <a:r>
              <a:rPr lang="en-US" b="1" dirty="0"/>
              <a:t>Boogie </a:t>
            </a:r>
            <a:r>
              <a:rPr lang="en-US" b="1" dirty="0" smtClean="0"/>
              <a:t>Board yes</a:t>
            </a:r>
            <a:endParaRPr lang="en-US" b="1" dirty="0"/>
          </a:p>
          <a:p>
            <a:pPr marL="514350" indent="-514350">
              <a:spcAft>
                <a:spcPts val="0"/>
              </a:spcAft>
              <a:buFont typeface="+mj-lt"/>
              <a:buAutoNum type="arabicPeriod"/>
              <a:defRPr/>
            </a:pPr>
            <a:r>
              <a:rPr lang="en-US" b="1" dirty="0" smtClean="0"/>
              <a:t>Amplifier no</a:t>
            </a:r>
            <a:endParaRPr lang="en-US" b="1" dirty="0"/>
          </a:p>
        </p:txBody>
      </p:sp>
    </p:spTree>
    <p:extLst>
      <p:ext uri="{BB962C8B-B14F-4D97-AF65-F5344CB8AC3E}">
        <p14:creationId xmlns:p14="http://schemas.microsoft.com/office/powerpoint/2010/main" val="60916071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6018"/>
            <a:ext cx="9143999" cy="1312480"/>
          </a:xfrm>
        </p:spPr>
        <p:txBody>
          <a:bodyPr/>
          <a:lstStyle/>
          <a:p>
            <a:pPr algn="ctr"/>
            <a:r>
              <a:rPr lang="en-US" dirty="0" smtClean="0"/>
              <a:t>Before you were born…flying was easy….</a:t>
            </a:r>
            <a:endParaRPr lang="en-US" dirty="0"/>
          </a:p>
        </p:txBody>
      </p:sp>
      <p:sp>
        <p:nvSpPr>
          <p:cNvPr id="3" name="Content Placeholder 2"/>
          <p:cNvSpPr>
            <a:spLocks noGrp="1"/>
          </p:cNvSpPr>
          <p:nvPr>
            <p:ph idx="1"/>
          </p:nvPr>
        </p:nvSpPr>
        <p:spPr/>
        <p:txBody>
          <a:bodyPr/>
          <a:lstStyle/>
          <a:p>
            <a:pPr marL="342900" indent="-342900">
              <a:buAutoNum type="arabicPeriod"/>
            </a:pPr>
            <a:r>
              <a:rPr lang="en-US" dirty="0" smtClean="0"/>
              <a:t>There were no full body scanners…and you didn’t have to take your shoes off </a:t>
            </a:r>
          </a:p>
          <a:p>
            <a:pPr marL="342900" indent="-342900">
              <a:buAutoNum type="arabicPeriod"/>
            </a:pPr>
            <a:r>
              <a:rPr lang="en-US" dirty="0" smtClean="0"/>
              <a:t>You could smoke on the plane (</a:t>
            </a:r>
          </a:p>
          <a:p>
            <a:pPr marL="342900" indent="-342900">
              <a:buAutoNum type="arabicPeriod"/>
            </a:pPr>
            <a:r>
              <a:rPr lang="en-US" dirty="0" smtClean="0"/>
              <a:t>You had to CALL to book a ticket?!</a:t>
            </a:r>
          </a:p>
          <a:p>
            <a:pPr marL="342900" indent="-342900">
              <a:buAutoNum type="arabicPeriod"/>
            </a:pPr>
            <a:r>
              <a:rPr lang="en-US" dirty="0" smtClean="0"/>
              <a:t>You could carry pretty much anything onto the plane</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i.dailymail.co.uk/i/pix/2011/09/08/article-2035160-0056B7DC00000258-46_468x286.jpg"/>
          <p:cNvPicPr>
            <a:picLocks noChangeAspect="1" noChangeArrowheads="1"/>
          </p:cNvPicPr>
          <p:nvPr/>
        </p:nvPicPr>
        <p:blipFill rotWithShape="1">
          <a:blip r:embed="rId2">
            <a:extLst>
              <a:ext uri="{28A0092B-C50C-407E-A947-70E740481C1C}">
                <a14:useLocalDpi xmlns:a14="http://schemas.microsoft.com/office/drawing/2010/main" val="0"/>
              </a:ext>
            </a:extLst>
          </a:blip>
          <a:srcRect l="10371" b="5248"/>
          <a:stretch/>
        </p:blipFill>
        <p:spPr bwMode="auto">
          <a:xfrm>
            <a:off x="0" y="-139148"/>
            <a:ext cx="9185854" cy="70429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72983" y="620034"/>
            <a:ext cx="2512680" cy="441843"/>
          </a:xfrm>
        </p:spPr>
        <p:txBody>
          <a:bodyPr>
            <a:normAutofit fontScale="90000"/>
          </a:bodyPr>
          <a:lstStyle/>
          <a:p>
            <a:pPr eaLnBrk="1" hangingPunct="1"/>
            <a:r>
              <a:rPr lang="en-US" sz="3600" dirty="0" smtClean="0">
                <a:solidFill>
                  <a:schemeClr val="bg1"/>
                </a:solidFill>
              </a:rPr>
              <a:t>Terrorism</a:t>
            </a:r>
            <a:endParaRPr lang="en-US" dirty="0" smtClean="0">
              <a:solidFill>
                <a:schemeClr val="bg1"/>
              </a:solidFill>
            </a:endParaRP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dirty="0">
              <a:ea typeface="+mn-ea"/>
              <a:cs typeface="+mn-cs"/>
            </a:endParaRPr>
          </a:p>
        </p:txBody>
      </p:sp>
    </p:spTree>
    <p:extLst>
      <p:ext uri="{BB962C8B-B14F-4D97-AF65-F5344CB8AC3E}">
        <p14:creationId xmlns:p14="http://schemas.microsoft.com/office/powerpoint/2010/main" val="2165910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263" y="0"/>
            <a:ext cx="7511473" cy="796054"/>
          </a:xfrm>
        </p:spPr>
        <p:txBody>
          <a:bodyPr>
            <a:normAutofit/>
          </a:bodyPr>
          <a:lstStyle/>
          <a:p>
            <a:pPr algn="ctr" eaLnBrk="1" hangingPunct="1"/>
            <a:r>
              <a:rPr lang="en-US" sz="3200" b="1" dirty="0" smtClean="0"/>
              <a:t>I. History</a:t>
            </a:r>
          </a:p>
        </p:txBody>
      </p:sp>
      <p:sp>
        <p:nvSpPr>
          <p:cNvPr id="3" name="Content Placeholder 2"/>
          <p:cNvSpPr>
            <a:spLocks noGrp="1"/>
          </p:cNvSpPr>
          <p:nvPr>
            <p:ph idx="1"/>
          </p:nvPr>
        </p:nvSpPr>
        <p:spPr>
          <a:xfrm>
            <a:off x="0" y="517236"/>
            <a:ext cx="9144000" cy="2357319"/>
          </a:xfrm>
        </p:spPr>
        <p:txBody>
          <a:bodyPr/>
          <a:lstStyle/>
          <a:p>
            <a:pPr marL="514350" lvl="1" indent="-514350" eaLnBrk="1" hangingPunct="1">
              <a:buFont typeface="Rockwell Extra Bold" panose="02060903040505020403" pitchFamily="18" charset="0"/>
              <a:buAutoNum type="alphaUcPeriod"/>
            </a:pPr>
            <a:r>
              <a:rPr lang="en-US" sz="3600" b="1" u="sng" dirty="0" smtClean="0"/>
              <a:t>Terrorism-</a:t>
            </a:r>
            <a:r>
              <a:rPr lang="en-US" sz="3600" dirty="0" smtClean="0"/>
              <a:t> using violence and the fear from threats to promote political, religious, or ideological goals</a:t>
            </a:r>
          </a:p>
          <a:p>
            <a:pPr eaLnBrk="1" hangingPunct="1"/>
            <a:endParaRPr lang="en-US" dirty="0" smtClean="0"/>
          </a:p>
        </p:txBody>
      </p:sp>
      <p:pic>
        <p:nvPicPr>
          <p:cNvPr id="2050" name="Picture 2" descr="http://viralsurvival.com/wp-content/uploads/2015/02/isis-fl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408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veral fire-damaged cars located in front of a partially destroyed multi-story 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2916" y="38910"/>
            <a:ext cx="467108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File:Daschle letter FB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2" y="-9276"/>
            <a:ext cx="4668502" cy="25230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le:Murrah Building - Aeri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523067"/>
            <a:ext cx="4637151" cy="4334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6445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49281"/>
            <a:ext cx="9144000" cy="58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25293" y="52411"/>
            <a:ext cx="9669293" cy="1060109"/>
          </a:xfrm>
        </p:spPr>
        <p:txBody>
          <a:bodyPr>
            <a:normAutofit lnSpcReduction="10000"/>
          </a:bodyPr>
          <a:lstStyle/>
          <a:p>
            <a:pPr lvl="1">
              <a:buNone/>
            </a:pPr>
            <a:r>
              <a:rPr lang="en-US" sz="3200" dirty="0" smtClean="0"/>
              <a:t>B. Methods have been used for hundreds of years and not limited to one region or religion</a:t>
            </a:r>
            <a:endParaRPr lang="en-US" sz="3200" dirty="0"/>
          </a:p>
        </p:txBody>
      </p:sp>
    </p:spTree>
    <p:extLst>
      <p:ext uri="{BB962C8B-B14F-4D97-AF65-F5344CB8AC3E}">
        <p14:creationId xmlns:p14="http://schemas.microsoft.com/office/powerpoint/2010/main" val="3911768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931" y="-19455"/>
            <a:ext cx="6741268" cy="7179013"/>
          </a:xfrm>
        </p:spPr>
        <p:txBody>
          <a:bodyPr>
            <a:normAutofit/>
          </a:bodyPr>
          <a:lstStyle/>
          <a:p>
            <a:pPr lvl="1" algn="ctr">
              <a:buNone/>
            </a:pPr>
            <a:r>
              <a:rPr lang="en-US" sz="4000" b="1" dirty="0" smtClean="0"/>
              <a:t>C. </a:t>
            </a:r>
            <a:r>
              <a:rPr lang="en-US" sz="4000" b="1" u="sng" dirty="0" smtClean="0"/>
              <a:t>Separatist groups have used terrorism to get independence for their nationality</a:t>
            </a:r>
          </a:p>
          <a:p>
            <a:pPr lvl="1" algn="ctr">
              <a:buNone/>
            </a:pPr>
            <a:r>
              <a:rPr lang="en-US" sz="4000" dirty="0" smtClean="0">
                <a:effectLst>
                  <a:glow rad="38100">
                    <a:schemeClr val="bg1">
                      <a:lumMod val="50000"/>
                      <a:lumOff val="50000"/>
                      <a:alpha val="20000"/>
                    </a:schemeClr>
                  </a:glow>
                </a:effectLst>
              </a:rPr>
              <a:t>(for example: </a:t>
            </a:r>
            <a:r>
              <a:rPr lang="en-US" sz="4000" b="1" dirty="0" smtClean="0"/>
              <a:t>Irish Republican Army (IRA), Basques in Spain, Chechens in Russia, PLO (Palestinian Liberation Organization)</a:t>
            </a:r>
          </a:p>
          <a:p>
            <a:endParaRPr lang="en-US" dirty="0"/>
          </a:p>
        </p:txBody>
      </p:sp>
      <p:sp>
        <p:nvSpPr>
          <p:cNvPr id="4" name="Rectangle 3"/>
          <p:cNvSpPr/>
          <p:nvPr/>
        </p:nvSpPr>
        <p:spPr>
          <a:xfrm>
            <a:off x="0" y="2182505"/>
            <a:ext cx="1498060" cy="553998"/>
          </a:xfrm>
          <a:prstGeom prst="rect">
            <a:avLst/>
          </a:prstGeom>
        </p:spPr>
        <p:txBody>
          <a:bodyPr wrap="square">
            <a:spAutoFit/>
          </a:bodyPr>
          <a:lstStyle/>
          <a:p>
            <a:r>
              <a:rPr lang="en-US" sz="1000" dirty="0" smtClean="0">
                <a:hlinkClick r:id="rId2"/>
              </a:rPr>
              <a:t>https://www.youtube.com/watch?v=csr9TPGPoxs</a:t>
            </a:r>
            <a:r>
              <a:rPr lang="en-US" sz="1000" dirty="0" smtClean="0"/>
              <a:t> </a:t>
            </a:r>
            <a:endParaRPr lang="en-US" sz="1000" dirty="0"/>
          </a:p>
        </p:txBody>
      </p:sp>
      <p:pic>
        <p:nvPicPr>
          <p:cNvPr id="7170" name="Picture 2" descr="http://upload.wikimedia.org/wikipedia/commons/thumb/b/b2/Map_of_the_Donbass.png/640px-Map_of_the_Donbass.png"/>
          <p:cNvPicPr>
            <a:picLocks noChangeAspect="1" noChangeArrowheads="1"/>
          </p:cNvPicPr>
          <p:nvPr/>
        </p:nvPicPr>
        <p:blipFill rotWithShape="1">
          <a:blip r:embed="rId3">
            <a:extLst>
              <a:ext uri="{28A0092B-C50C-407E-A947-70E740481C1C}">
                <a14:useLocalDpi xmlns:a14="http://schemas.microsoft.com/office/drawing/2010/main" val="0"/>
              </a:ext>
            </a:extLst>
          </a:blip>
          <a:srcRect l="11686" t="-1065" r="6140" b="1065"/>
          <a:stretch/>
        </p:blipFill>
        <p:spPr bwMode="auto">
          <a:xfrm>
            <a:off x="6167337" y="1343686"/>
            <a:ext cx="2758002" cy="4452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6299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3666" name="Picture 2" descr="http://images.flatworldknowledge.com/berglee/berglee-fig09_013.jpg"/>
          <p:cNvPicPr>
            <a:picLocks noChangeAspect="1" noChangeArrowheads="1"/>
          </p:cNvPicPr>
          <p:nvPr/>
        </p:nvPicPr>
        <p:blipFill>
          <a:blip r:embed="rId2"/>
          <a:srcRect/>
          <a:stretch>
            <a:fillRect/>
          </a:stretch>
        </p:blipFill>
        <p:spPr bwMode="auto">
          <a:xfrm>
            <a:off x="0" y="22529"/>
            <a:ext cx="5525311" cy="6835471"/>
          </a:xfrm>
          <a:prstGeom prst="rect">
            <a:avLst/>
          </a:prstGeom>
          <a:noFill/>
        </p:spPr>
      </p:pic>
      <p:pic>
        <p:nvPicPr>
          <p:cNvPr id="113668" name="Picture 4" descr="a map showing the outline of Ireland in the colour green with the capitals of the North and South marked on it">
            <a:hlinkClick r:id="rId3"/>
          </p:cNvPr>
          <p:cNvPicPr>
            <a:picLocks noChangeAspect="1" noChangeArrowheads="1"/>
          </p:cNvPicPr>
          <p:nvPr/>
        </p:nvPicPr>
        <p:blipFill>
          <a:blip r:embed="rId4"/>
          <a:srcRect/>
          <a:stretch>
            <a:fillRect/>
          </a:stretch>
        </p:blipFill>
        <p:spPr bwMode="auto">
          <a:xfrm>
            <a:off x="5087975" y="946400"/>
            <a:ext cx="4056025" cy="5155660"/>
          </a:xfrm>
          <a:prstGeom prst="rect">
            <a:avLst/>
          </a:prstGeom>
          <a:noFill/>
        </p:spPr>
      </p:pic>
    </p:spTree>
    <p:extLst>
      <p:ext uri="{BB962C8B-B14F-4D97-AF65-F5344CB8AC3E}">
        <p14:creationId xmlns:p14="http://schemas.microsoft.com/office/powerpoint/2010/main" val="32715214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10818"/>
            <a:ext cx="9144000" cy="2062505"/>
          </a:xfrm>
        </p:spPr>
        <p:txBody>
          <a:bodyPr/>
          <a:lstStyle/>
          <a:p>
            <a:pPr marL="514350" indent="-514350">
              <a:buFont typeface="+mj-lt"/>
              <a:buAutoNum type="alphaUcPeriod" startAt="4"/>
            </a:pPr>
            <a:r>
              <a:rPr lang="en-US" sz="3600" b="1" u="sng" dirty="0" smtClean="0"/>
              <a:t>Elements </a:t>
            </a:r>
            <a:r>
              <a:rPr lang="en-US" sz="3600" b="1" u="sng" dirty="0"/>
              <a:t>of Democracy-</a:t>
            </a:r>
            <a:r>
              <a:rPr lang="en-US" sz="3600" dirty="0"/>
              <a:t> Fair elections, political parties, accountable leaders, rights, and independent court system</a:t>
            </a:r>
          </a:p>
          <a:p>
            <a:pPr marL="971550" lvl="1" indent="-514350">
              <a:buFont typeface="+mj-lt"/>
              <a:buAutoNum type="alphaUcPeriod"/>
            </a:pPr>
            <a:endParaRPr lang="en-US" sz="2000" dirty="0" smtClean="0"/>
          </a:p>
          <a:p>
            <a:endParaRPr lang="en-US" dirty="0"/>
          </a:p>
        </p:txBody>
      </p:sp>
      <p:pic>
        <p:nvPicPr>
          <p:cNvPr id="4" name="Picture 6" descr="http://img31.imageshack.us/img31/9876/ukparties.jpg"/>
          <p:cNvPicPr>
            <a:picLocks noChangeAspect="1" noChangeArrowheads="1"/>
          </p:cNvPicPr>
          <p:nvPr/>
        </p:nvPicPr>
        <p:blipFill>
          <a:blip r:embed="rId2" cstate="print"/>
          <a:srcRect/>
          <a:stretch>
            <a:fillRect/>
          </a:stretch>
        </p:blipFill>
        <p:spPr bwMode="auto">
          <a:xfrm>
            <a:off x="6067778" y="3799394"/>
            <a:ext cx="3076222" cy="3076222"/>
          </a:xfrm>
          <a:prstGeom prst="rect">
            <a:avLst/>
          </a:prstGeom>
          <a:noFill/>
        </p:spPr>
      </p:pic>
      <p:pic>
        <p:nvPicPr>
          <p:cNvPr id="5" name="Picture 2" descr="http://upload.wikimedia.org/wikipedia/commons/thumb/f/fc/Election_MG_3455.JPG/220px-Election_MG_3455.JPG"/>
          <p:cNvPicPr>
            <a:picLocks noChangeAspect="1" noChangeArrowheads="1"/>
          </p:cNvPicPr>
          <p:nvPr/>
        </p:nvPicPr>
        <p:blipFill>
          <a:blip r:embed="rId3" cstate="print"/>
          <a:srcRect/>
          <a:stretch>
            <a:fillRect/>
          </a:stretch>
        </p:blipFill>
        <p:spPr bwMode="auto">
          <a:xfrm>
            <a:off x="5821266" y="2514080"/>
            <a:ext cx="3294512" cy="2201333"/>
          </a:xfrm>
          <a:prstGeom prst="rect">
            <a:avLst/>
          </a:prstGeom>
          <a:noFill/>
        </p:spPr>
      </p:pic>
      <p:pic>
        <p:nvPicPr>
          <p:cNvPr id="8" name="Picture 8" descr="http://www.commonwealthfoundation.org/imgLib/20091118_GovernmentTransparency.jpg"/>
          <p:cNvPicPr>
            <a:picLocks noChangeAspect="1" noChangeArrowheads="1"/>
          </p:cNvPicPr>
          <p:nvPr/>
        </p:nvPicPr>
        <p:blipFill>
          <a:blip r:embed="rId4" cstate="print"/>
          <a:srcRect/>
          <a:stretch>
            <a:fillRect/>
          </a:stretch>
        </p:blipFill>
        <p:spPr bwMode="auto">
          <a:xfrm>
            <a:off x="3222978" y="2303616"/>
            <a:ext cx="3048000" cy="2143125"/>
          </a:xfrm>
          <a:prstGeom prst="rect">
            <a:avLst/>
          </a:prstGeom>
          <a:noFill/>
        </p:spPr>
      </p:pic>
      <p:pic>
        <p:nvPicPr>
          <p:cNvPr id="9" name="Picture 8" descr="http://aristotleslackey.files.wordpress.com/2010/05/freedom-for-all.jpg"/>
          <p:cNvPicPr>
            <a:picLocks noChangeAspect="1" noChangeArrowheads="1"/>
          </p:cNvPicPr>
          <p:nvPr/>
        </p:nvPicPr>
        <p:blipFill>
          <a:blip r:embed="rId5" cstate="print"/>
          <a:srcRect r="20958"/>
          <a:stretch>
            <a:fillRect/>
          </a:stretch>
        </p:blipFill>
        <p:spPr bwMode="auto">
          <a:xfrm>
            <a:off x="11203" y="2616198"/>
            <a:ext cx="4159540" cy="3946836"/>
          </a:xfrm>
          <a:prstGeom prst="rect">
            <a:avLst/>
          </a:prstGeom>
          <a:noFill/>
        </p:spPr>
      </p:pic>
      <p:pic>
        <p:nvPicPr>
          <p:cNvPr id="10" name="Picture 12" descr="http://www.theotherrussia.org/images/femida-with-open-eyes-source-moscowwalks-ru.jpg"/>
          <p:cNvPicPr>
            <a:picLocks noChangeAspect="1" noChangeArrowheads="1"/>
          </p:cNvPicPr>
          <p:nvPr/>
        </p:nvPicPr>
        <p:blipFill>
          <a:blip r:embed="rId6" cstate="print"/>
          <a:srcRect/>
          <a:stretch>
            <a:fillRect/>
          </a:stretch>
        </p:blipFill>
        <p:spPr bwMode="auto">
          <a:xfrm>
            <a:off x="3048000" y="4589616"/>
            <a:ext cx="3048000" cy="228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par>
                          <p:cTn id="19" fill="hold">
                            <p:stCondLst>
                              <p:cond delay="6000"/>
                            </p:stCondLst>
                            <p:childTnLst>
                              <p:par>
                                <p:cTn id="20" presetID="50" presetClass="entr" presetSubtype="0" decel="10000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3"/>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par>
                          <p:cTn id="25" fill="hold">
                            <p:stCondLst>
                              <p:cond delay="7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 y="-182880"/>
            <a:ext cx="9494520" cy="3054485"/>
          </a:xfrm>
        </p:spPr>
        <p:txBody>
          <a:bodyPr/>
          <a:lstStyle/>
          <a:p>
            <a:pPr lvl="1">
              <a:buNone/>
            </a:pPr>
            <a:r>
              <a:rPr lang="en-US" sz="3000" b="1" dirty="0" smtClean="0"/>
              <a:t>D. State terrorism- governments use terror to promote a political goal</a:t>
            </a:r>
          </a:p>
          <a:p>
            <a:pPr lvl="1">
              <a:buNone/>
            </a:pPr>
            <a:r>
              <a:rPr lang="en-US" sz="3000" b="1" dirty="0"/>
              <a:t>	</a:t>
            </a:r>
            <a:r>
              <a:rPr lang="en-US" sz="3000" b="1" dirty="0" smtClean="0"/>
              <a:t>(ex: Syria – currently in a Civil War; government attacking the people)</a:t>
            </a:r>
          </a:p>
          <a:p>
            <a:pPr>
              <a:buNone/>
            </a:pPr>
            <a:r>
              <a:rPr lang="en-US" dirty="0" smtClean="0"/>
              <a:t>(ex</a:t>
            </a:r>
            <a:endParaRPr lang="en-US" dirty="0"/>
          </a:p>
        </p:txBody>
      </p:sp>
      <p:pic>
        <p:nvPicPr>
          <p:cNvPr id="3074" name="Picture 2" descr="http://www.friendsofisraelinitiative.org/uploads/articles/75.jpg"/>
          <p:cNvPicPr>
            <a:picLocks noChangeAspect="1" noChangeArrowheads="1"/>
          </p:cNvPicPr>
          <p:nvPr/>
        </p:nvPicPr>
        <p:blipFill>
          <a:blip r:embed="rId2"/>
          <a:srcRect/>
          <a:stretch>
            <a:fillRect/>
          </a:stretch>
        </p:blipFill>
        <p:spPr bwMode="auto">
          <a:xfrm flipH="1">
            <a:off x="0" y="2570554"/>
            <a:ext cx="5994400" cy="4287446"/>
          </a:xfrm>
          <a:prstGeom prst="rect">
            <a:avLst/>
          </a:prstGeom>
          <a:noFill/>
        </p:spPr>
      </p:pic>
      <p:pic>
        <p:nvPicPr>
          <p:cNvPr id="5" name="Picture 8" descr="http://upload.wikimedia.org/wikipedia/commons/thumb/3/30/Syria.BasharAlAssad.02.jpg/220px-Syria.BasharAlAssad.02.jpg">
            <a:hlinkClick r:id="rId3"/>
          </p:cNvPr>
          <p:cNvPicPr>
            <a:picLocks noChangeAspect="1" noChangeArrowheads="1"/>
          </p:cNvPicPr>
          <p:nvPr/>
        </p:nvPicPr>
        <p:blipFill>
          <a:blip r:embed="rId4"/>
          <a:srcRect/>
          <a:stretch>
            <a:fillRect/>
          </a:stretch>
        </p:blipFill>
        <p:spPr bwMode="auto">
          <a:xfrm>
            <a:off x="4749937" y="1778244"/>
            <a:ext cx="4394063" cy="2936033"/>
          </a:xfrm>
          <a:prstGeom prst="rect">
            <a:avLst/>
          </a:prstGeom>
          <a:noFill/>
        </p:spPr>
      </p:pic>
      <p:pic>
        <p:nvPicPr>
          <p:cNvPr id="2" name="Picture 2" descr="Rebel figh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25" y="4494179"/>
            <a:ext cx="5286375" cy="2363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44765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1618" name="Picture 2" descr="http://www.timeturk.com/resim/en/2013/08/23/un-presses-syria-to-allow-gas-attack-inspection.jpg"/>
          <p:cNvPicPr>
            <a:picLocks noChangeAspect="1" noChangeArrowheads="1"/>
          </p:cNvPicPr>
          <p:nvPr/>
        </p:nvPicPr>
        <p:blipFill>
          <a:blip r:embed="rId2"/>
          <a:srcRect/>
          <a:stretch>
            <a:fillRect/>
          </a:stretch>
        </p:blipFill>
        <p:spPr bwMode="auto">
          <a:xfrm>
            <a:off x="-1" y="0"/>
            <a:ext cx="4032459" cy="3306618"/>
          </a:xfrm>
          <a:prstGeom prst="rect">
            <a:avLst/>
          </a:prstGeom>
          <a:noFill/>
        </p:spPr>
      </p:pic>
      <p:pic>
        <p:nvPicPr>
          <p:cNvPr id="111620" name="Picture 4" descr="Syrian protesters">
            <a:hlinkClick r:id=""/>
          </p:cNvPr>
          <p:cNvPicPr>
            <a:picLocks noChangeAspect="1" noChangeArrowheads="1"/>
          </p:cNvPicPr>
          <p:nvPr/>
        </p:nvPicPr>
        <p:blipFill>
          <a:blip r:embed="rId3"/>
          <a:srcRect/>
          <a:stretch>
            <a:fillRect/>
          </a:stretch>
        </p:blipFill>
        <p:spPr bwMode="auto">
          <a:xfrm>
            <a:off x="2476500" y="3105149"/>
            <a:ext cx="6667500" cy="3752851"/>
          </a:xfrm>
          <a:prstGeom prst="rect">
            <a:avLst/>
          </a:prstGeom>
          <a:noFill/>
        </p:spPr>
      </p:pic>
      <p:pic>
        <p:nvPicPr>
          <p:cNvPr id="111622" name="Picture 6" descr="http://www.imaging-resource.com/?ACT=44&amp;fid=17&amp;d=1702&amp;f=syriaap016bg__largest-no-more-than-580x630.jpg"/>
          <p:cNvPicPr>
            <a:picLocks noChangeAspect="1" noChangeArrowheads="1"/>
          </p:cNvPicPr>
          <p:nvPr/>
        </p:nvPicPr>
        <p:blipFill>
          <a:blip r:embed="rId4"/>
          <a:srcRect/>
          <a:stretch>
            <a:fillRect/>
          </a:stretch>
        </p:blipFill>
        <p:spPr bwMode="auto">
          <a:xfrm>
            <a:off x="3619500" y="0"/>
            <a:ext cx="5524500" cy="3676651"/>
          </a:xfrm>
          <a:prstGeom prst="rect">
            <a:avLst/>
          </a:prstGeom>
          <a:noFill/>
        </p:spPr>
      </p:pic>
      <p:pic>
        <p:nvPicPr>
          <p:cNvPr id="111624" name="Picture 8" descr="http://www.imaging-resource.com/?ACT=44&amp;fid=17&amp;d=1702&amp;f=thesiegeofaleppo900__largest-no-more-than-580x630.jpg"/>
          <p:cNvPicPr>
            <a:picLocks noChangeAspect="1" noChangeArrowheads="1"/>
          </p:cNvPicPr>
          <p:nvPr/>
        </p:nvPicPr>
        <p:blipFill>
          <a:blip r:embed="rId5"/>
          <a:srcRect/>
          <a:stretch>
            <a:fillRect/>
          </a:stretch>
        </p:blipFill>
        <p:spPr bwMode="auto">
          <a:xfrm>
            <a:off x="0" y="3105149"/>
            <a:ext cx="5524500" cy="3752851"/>
          </a:xfrm>
          <a:prstGeom prst="rect">
            <a:avLst/>
          </a:prstGeom>
          <a:noFill/>
        </p:spPr>
      </p:pic>
    </p:spTree>
    <p:extLst>
      <p:ext uri="{BB962C8B-B14F-4D97-AF65-F5344CB8AC3E}">
        <p14:creationId xmlns:p14="http://schemas.microsoft.com/office/powerpoint/2010/main" val="63875154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42" name="Picture 2" descr="http://www.imaging-resource.com/?ACT=44&amp;fid=17&amp;d=1702&amp;f=syriaap006bg__largest-no-more-than-580x630.jpg"/>
          <p:cNvPicPr>
            <a:picLocks noChangeAspect="1" noChangeArrowheads="1"/>
          </p:cNvPicPr>
          <p:nvPr/>
        </p:nvPicPr>
        <p:blipFill>
          <a:blip r:embed="rId2"/>
          <a:srcRect/>
          <a:stretch>
            <a:fillRect/>
          </a:stretch>
        </p:blipFill>
        <p:spPr bwMode="auto">
          <a:xfrm>
            <a:off x="-1" y="0"/>
            <a:ext cx="9144001" cy="6858000"/>
          </a:xfrm>
          <a:prstGeom prst="rect">
            <a:avLst/>
          </a:prstGeom>
          <a:noFill/>
        </p:spPr>
      </p:pic>
    </p:spTree>
    <p:extLst>
      <p:ext uri="{BB962C8B-B14F-4D97-AF65-F5344CB8AC3E}">
        <p14:creationId xmlns:p14="http://schemas.microsoft.com/office/powerpoint/2010/main" val="114860693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93675" y="274638"/>
            <a:ext cx="8950325" cy="1143000"/>
          </a:xfrm>
        </p:spPr>
        <p:txBody>
          <a:bodyPr>
            <a:normAutofit/>
          </a:bodyPr>
          <a:lstStyle/>
          <a:p>
            <a:pPr algn="ctr"/>
            <a:r>
              <a:rPr lang="en-US" sz="4000" b="1" dirty="0" smtClean="0"/>
              <a:t>Some useful definitions…</a:t>
            </a:r>
          </a:p>
        </p:txBody>
      </p:sp>
      <p:sp>
        <p:nvSpPr>
          <p:cNvPr id="9219" name="Content Placeholder 2"/>
          <p:cNvSpPr>
            <a:spLocks noGrp="1"/>
          </p:cNvSpPr>
          <p:nvPr>
            <p:ph idx="1"/>
          </p:nvPr>
        </p:nvSpPr>
        <p:spPr>
          <a:xfrm>
            <a:off x="0" y="1417638"/>
            <a:ext cx="9021170" cy="5440362"/>
          </a:xfrm>
        </p:spPr>
        <p:txBody>
          <a:bodyPr>
            <a:normAutofit lnSpcReduction="10000"/>
          </a:bodyPr>
          <a:lstStyle/>
          <a:p>
            <a:pPr algn="ctr">
              <a:buFont typeface="Arial" panose="020B0604020202020204" pitchFamily="34" charset="0"/>
              <a:buNone/>
            </a:pPr>
            <a:r>
              <a:rPr lang="en-US" sz="3600" b="1" u="sng" dirty="0" smtClean="0"/>
              <a:t>Separatists</a:t>
            </a:r>
            <a:r>
              <a:rPr lang="en-US" sz="3600" b="1" dirty="0" smtClean="0"/>
              <a:t> – want to </a:t>
            </a:r>
            <a:r>
              <a:rPr lang="ja-JP" altLang="en-US" sz="3600" b="1" dirty="0" smtClean="0"/>
              <a:t>“</a:t>
            </a:r>
            <a:r>
              <a:rPr lang="en-US" altLang="ja-JP" sz="3600" b="1" dirty="0" smtClean="0"/>
              <a:t>separate</a:t>
            </a:r>
            <a:r>
              <a:rPr lang="ja-JP" altLang="en-US" sz="3600" b="1" dirty="0" smtClean="0"/>
              <a:t>”</a:t>
            </a:r>
            <a:r>
              <a:rPr lang="en-US" altLang="ja-JP" sz="3600" b="1" dirty="0" smtClean="0"/>
              <a:t> from their country or other identified group </a:t>
            </a:r>
          </a:p>
          <a:p>
            <a:pPr algn="ctr">
              <a:buFont typeface="Arial" panose="020B0604020202020204" pitchFamily="34" charset="0"/>
              <a:buNone/>
            </a:pPr>
            <a:r>
              <a:rPr lang="en-US" sz="3600" b="1" dirty="0" smtClean="0"/>
              <a:t>ETA – Basques from Spain</a:t>
            </a:r>
          </a:p>
          <a:p>
            <a:pPr algn="ctr">
              <a:buFont typeface="Arial" panose="020B0604020202020204" pitchFamily="34" charset="0"/>
              <a:buNone/>
            </a:pPr>
            <a:r>
              <a:rPr lang="en-US" sz="3600" b="1" dirty="0" smtClean="0"/>
              <a:t>IRA – Irish Republican Army</a:t>
            </a:r>
          </a:p>
          <a:p>
            <a:pPr algn="ctr">
              <a:buFont typeface="Arial" panose="020B0604020202020204" pitchFamily="34" charset="0"/>
              <a:buNone/>
            </a:pPr>
            <a:r>
              <a:rPr lang="en-US" sz="3600" b="1" dirty="0" smtClean="0"/>
              <a:t>Tamil Tigers – Sri Lanka</a:t>
            </a:r>
          </a:p>
          <a:p>
            <a:pPr algn="ctr">
              <a:buFont typeface="Arial" panose="020B0604020202020204" pitchFamily="34" charset="0"/>
              <a:buNone/>
            </a:pPr>
            <a:r>
              <a:rPr lang="en-US" sz="3600" b="1" dirty="0" smtClean="0"/>
              <a:t>Chechens – Russian, Islamic Separatists</a:t>
            </a:r>
          </a:p>
          <a:p>
            <a:pPr algn="ctr">
              <a:buFont typeface="Arial" panose="020B0604020202020204" pitchFamily="34" charset="0"/>
              <a:buNone/>
            </a:pPr>
            <a:r>
              <a:rPr lang="en-US" sz="3600" b="1" dirty="0" smtClean="0"/>
              <a:t>Al </a:t>
            </a:r>
            <a:r>
              <a:rPr lang="en-US" sz="3600" b="1" dirty="0" err="1" smtClean="0"/>
              <a:t>qaeda</a:t>
            </a:r>
            <a:r>
              <a:rPr lang="en-US" sz="3600" b="1" dirty="0" smtClean="0"/>
              <a:t> – Osama bin Laden, Pakistan</a:t>
            </a:r>
          </a:p>
          <a:p>
            <a:pPr algn="ctr">
              <a:buFont typeface="Arial" panose="020B0604020202020204" pitchFamily="34" charset="0"/>
              <a:buNone/>
            </a:pPr>
            <a:r>
              <a:rPr lang="en-US" sz="3600" b="1" dirty="0" smtClean="0"/>
              <a:t>Taliban -  Afghanistan</a:t>
            </a:r>
          </a:p>
          <a:p>
            <a:pPr>
              <a:buFont typeface="Arial" panose="020B0604020202020204" pitchFamily="34" charset="0"/>
              <a:buNone/>
            </a:pPr>
            <a:endParaRPr lang="en-US" dirty="0" smtClean="0"/>
          </a:p>
        </p:txBody>
      </p:sp>
    </p:spTree>
    <p:extLst>
      <p:ext uri="{BB962C8B-B14F-4D97-AF65-F5344CB8AC3E}">
        <p14:creationId xmlns:p14="http://schemas.microsoft.com/office/powerpoint/2010/main" val="128018394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endParaRPr lang="en-US" smtClean="0"/>
          </a:p>
        </p:txBody>
      </p:sp>
      <p:sp>
        <p:nvSpPr>
          <p:cNvPr id="7171" name="Content Placeholder 2"/>
          <p:cNvSpPr>
            <a:spLocks noGrp="1"/>
          </p:cNvSpPr>
          <p:nvPr>
            <p:ph idx="1"/>
          </p:nvPr>
        </p:nvSpPr>
        <p:spPr/>
        <p:txBody>
          <a:bodyPr/>
          <a:lstStyle/>
          <a:p>
            <a:pPr eaLnBrk="1" hangingPunct="1"/>
            <a:endParaRPr lang="en-US"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512127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2012books.lardbucket.org/books/regional-geography-of-the-world-globalization-people-and-places/section_12/00e922629d1b0136dcda11243e0f49b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6388" y="0"/>
            <a:ext cx="37576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http://static.guim.co.uk/sys-images/Guardian/Pix/pictures/2009/3/23/1237768410857/Sri-Lankan-troops-inspect-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4371975"/>
            <a:ext cx="414337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http://i.telegraph.co.uk/multimedia/archive/01364/00-loyalist_1364653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13" y="3241675"/>
            <a:ext cx="5072062"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946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500"/>
                                        <p:tgtEl>
                                          <p:spTgt spid="103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File:Akuressa Bomb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09249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en-US" smtClean="0"/>
          </a:p>
        </p:txBody>
      </p:sp>
      <p:sp>
        <p:nvSpPr>
          <p:cNvPr id="8195" name="Content Placeholder 2"/>
          <p:cNvSpPr>
            <a:spLocks noGrp="1"/>
          </p:cNvSpPr>
          <p:nvPr>
            <p:ph idx="1"/>
          </p:nvPr>
        </p:nvSpPr>
        <p:spPr/>
        <p:txBody>
          <a:bodyPr/>
          <a:lstStyle/>
          <a:p>
            <a:pPr eaLnBrk="1" hangingPunct="1"/>
            <a:endParaRPr lang="en-US" smtClean="0"/>
          </a:p>
        </p:txBody>
      </p:sp>
      <p:pic>
        <p:nvPicPr>
          <p:cNvPr id="2050" name="Picture 2" descr="http://4.bp.blogspot.com/-BmTwBemxp5k/TdxhA3bqaDI/AAAAAAAABeg/z8_j3pUiDac/s1600/e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737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lmp.ucla.edu/images/Basqu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0" y="534988"/>
            <a:ext cx="33337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http://www.thehopeforamerica.com/press/wp-content/uploads/2013/04/chechnya.jpg"/>
          <p:cNvPicPr>
            <a:picLocks noChangeAspect="1" noChangeArrowheads="1"/>
          </p:cNvPicPr>
          <p:nvPr/>
        </p:nvPicPr>
        <p:blipFill>
          <a:blip r:embed="rId5">
            <a:extLst>
              <a:ext uri="{28A0092B-C50C-407E-A947-70E740481C1C}">
                <a14:useLocalDpi xmlns:a14="http://schemas.microsoft.com/office/drawing/2010/main" val="0"/>
              </a:ext>
            </a:extLst>
          </a:blip>
          <a:srcRect l="30333" b="15701"/>
          <a:stretch>
            <a:fillRect/>
          </a:stretch>
        </p:blipFill>
        <p:spPr bwMode="auto">
          <a:xfrm>
            <a:off x="0" y="2838450"/>
            <a:ext cx="438626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20932" y="3392488"/>
            <a:ext cx="4768196" cy="270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68440" y="4960208"/>
            <a:ext cx="2575560" cy="192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712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58"/>
                                        </p:tgtEl>
                                        <p:attrNameLst>
                                          <p:attrName>style.visibility</p:attrName>
                                        </p:attrNameLst>
                                      </p:cBhvr>
                                      <p:to>
                                        <p:strVal val="visible"/>
                                      </p:to>
                                    </p:set>
                                    <p:animEffect transition="in" filter="fade">
                                      <p:cBhvr>
                                        <p:cTn id="17" dur="500"/>
                                        <p:tgtEl>
                                          <p:spTgt spid="20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8" presetClass="entr" presetSubtype="0" accel="5000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3" dur="10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24" dur="1000" fill="hold"/>
                                        <p:tgtEl>
                                          <p:spTgt spid="10"/>
                                        </p:tgtEl>
                                        <p:attrNameLst>
                                          <p:attrName>ppt_y</p:attrName>
                                        </p:attrNameLst>
                                      </p:cBhvr>
                                      <p:tavLst>
                                        <p:tav tm="0">
                                          <p:val>
                                            <p:strVal val="#ppt_y"/>
                                          </p:val>
                                        </p:tav>
                                        <p:tav tm="100000">
                                          <p:val>
                                            <p:strVal val="#ppt_y"/>
                                          </p:val>
                                        </p:tav>
                                      </p:tavLst>
                                    </p:anim>
                                    <p:animEffect transition="in" filter="fade">
                                      <p:cBhvr>
                                        <p:cTn id="25" dur="1000"/>
                                        <p:tgtEl>
                                          <p:spTgt spid="1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44476"/>
            <a:ext cx="9144000" cy="1108454"/>
          </a:xfrm>
        </p:spPr>
        <p:txBody>
          <a:bodyPr>
            <a:noAutofit/>
          </a:bodyPr>
          <a:lstStyle/>
          <a:p>
            <a:pPr marL="514350" lvl="1" indent="-514350">
              <a:buNone/>
            </a:pPr>
            <a:r>
              <a:rPr lang="en-US" sz="4000" dirty="0" smtClean="0">
                <a:effectLst/>
              </a:rPr>
              <a:t>E. Religious- </a:t>
            </a:r>
            <a:r>
              <a:rPr lang="en-US" sz="4000" dirty="0">
                <a:effectLst/>
              </a:rPr>
              <a:t>Hamas and Hezbollah have used terrorism to attack </a:t>
            </a:r>
            <a:r>
              <a:rPr lang="en-US" sz="4000" dirty="0" smtClean="0">
                <a:effectLst/>
              </a:rPr>
              <a:t>Israel</a:t>
            </a:r>
            <a:endParaRPr lang="en-US" sz="4000"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70075"/>
            <a:ext cx="395763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013" y="3662363"/>
            <a:ext cx="4891087"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1870075"/>
            <a:ext cx="51435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AutoShape 4" descr="http://static3.wikia.nocookie.net/__cb20100121223911/cybernations/images/b/b0/Black_Flag_of_Hezbollah.sv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een Light" pitchFamily="2" charset="0"/>
                <a:ea typeface="MS PGothic" panose="020B0600070205080204" pitchFamily="34" charset="-128"/>
              </a:defRPr>
            </a:lvl1pPr>
            <a:lvl2pPr marL="742950" indent="-285750">
              <a:defRPr>
                <a:solidFill>
                  <a:schemeClr val="tx1"/>
                </a:solidFill>
                <a:latin typeface="Teen Light" pitchFamily="2" charset="0"/>
                <a:ea typeface="MS PGothic" panose="020B0600070205080204" pitchFamily="34" charset="-128"/>
              </a:defRPr>
            </a:lvl2pPr>
            <a:lvl3pPr marL="1143000" indent="-228600">
              <a:defRPr>
                <a:solidFill>
                  <a:schemeClr val="tx1"/>
                </a:solidFill>
                <a:latin typeface="Teen Light" pitchFamily="2" charset="0"/>
                <a:ea typeface="MS PGothic" panose="020B0600070205080204" pitchFamily="34" charset="-128"/>
              </a:defRPr>
            </a:lvl3pPr>
            <a:lvl4pPr marL="1600200" indent="-228600">
              <a:defRPr>
                <a:solidFill>
                  <a:schemeClr val="tx1"/>
                </a:solidFill>
                <a:latin typeface="Teen Light" pitchFamily="2" charset="0"/>
                <a:ea typeface="MS PGothic" panose="020B0600070205080204" pitchFamily="34" charset="-128"/>
              </a:defRPr>
            </a:lvl4pPr>
            <a:lvl5pPr marL="2057400" indent="-228600">
              <a:defRPr>
                <a:solidFill>
                  <a:schemeClr val="tx1"/>
                </a:solidFill>
                <a:latin typeface="Teen Light" pitchFamily="2"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een Light" pitchFamily="2"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een Light" pitchFamily="2"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een Light" pitchFamily="2"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een Light" pitchFamily="2" charset="0"/>
                <a:ea typeface="MS PGothic" panose="020B0600070205080204" pitchFamily="34" charset="-128"/>
              </a:defRPr>
            </a:lvl9pPr>
          </a:lstStyle>
          <a:p>
            <a:pPr eaLnBrk="1" hangingPunct="1"/>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18100" y="4202113"/>
            <a:ext cx="4025900"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54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31" presetClass="entr" presetSubtype="0" fill="hold" nodeType="clickEffect">
                                  <p:stCondLst>
                                    <p:cond delay="0"/>
                                  </p:stCondLst>
                                  <p:iterate type="lt">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7"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3584" y="-543343"/>
            <a:ext cx="6906637" cy="3189266"/>
          </a:xfrm>
        </p:spPr>
        <p:txBody>
          <a:bodyPr/>
          <a:lstStyle/>
          <a:p>
            <a:pPr lvl="2">
              <a:buNone/>
            </a:pPr>
            <a:r>
              <a:rPr lang="en-US" sz="3200" dirty="0" err="1">
                <a:effectLst/>
              </a:rPr>
              <a:t>Boko</a:t>
            </a:r>
            <a:r>
              <a:rPr lang="en-US" sz="3200" dirty="0">
                <a:effectLst/>
              </a:rPr>
              <a:t> Haram- Nigerian group attacking Western values, Al Qaeda, ISIS- want to create a religious state in Iraq/Syria</a:t>
            </a:r>
            <a:endParaRPr lang="en-US" dirty="0"/>
          </a:p>
        </p:txBody>
      </p:sp>
      <p:pic>
        <p:nvPicPr>
          <p:cNvPr id="2050" name="Picture 2" descr="Scenes in the al-Qaeda recruitment video show operatives training at the al-Farouq camp in Afghanistan."/>
          <p:cNvPicPr>
            <a:picLocks noChangeAspect="1" noChangeArrowheads="1"/>
          </p:cNvPicPr>
          <p:nvPr/>
        </p:nvPicPr>
        <p:blipFill>
          <a:blip r:embed="rId2"/>
          <a:srcRect/>
          <a:stretch>
            <a:fillRect/>
          </a:stretch>
        </p:blipFill>
        <p:spPr bwMode="auto">
          <a:xfrm>
            <a:off x="-1" y="2227633"/>
            <a:ext cx="3638145" cy="4630368"/>
          </a:xfrm>
          <a:prstGeom prst="rect">
            <a:avLst/>
          </a:prstGeom>
          <a:noFill/>
        </p:spPr>
      </p:pic>
      <p:pic>
        <p:nvPicPr>
          <p:cNvPr id="2052" name="Picture 4" descr="http://t1.gstatic.com/images?q=tbn:ANd9GcQDrjIwi_LhSdyOYmYcczM-dPqnRmFGalKKDclDwTLJguReVH5xEYGozxg5">
            <a:hlinkClick r:id="rId3"/>
          </p:cNvPr>
          <p:cNvPicPr>
            <a:picLocks noChangeAspect="1" noChangeArrowheads="1"/>
          </p:cNvPicPr>
          <p:nvPr/>
        </p:nvPicPr>
        <p:blipFill>
          <a:blip r:embed="rId4"/>
          <a:srcRect/>
          <a:stretch>
            <a:fillRect/>
          </a:stretch>
        </p:blipFill>
        <p:spPr bwMode="auto">
          <a:xfrm>
            <a:off x="5894963" y="1"/>
            <a:ext cx="3249038" cy="2645922"/>
          </a:xfrm>
          <a:prstGeom prst="rect">
            <a:avLst/>
          </a:prstGeom>
          <a:noFill/>
        </p:spPr>
      </p:pic>
      <p:pic>
        <p:nvPicPr>
          <p:cNvPr id="2054" name="Picture 6" descr="Two car bombs exploded in the mostly Christian city of Jos, Nigeria, killing at least 118. The attack bears all the hallmarks of extremist Muslim group Boko Haram"/>
          <p:cNvPicPr>
            <a:picLocks noChangeAspect="1" noChangeArrowheads="1"/>
          </p:cNvPicPr>
          <p:nvPr/>
        </p:nvPicPr>
        <p:blipFill>
          <a:blip r:embed="rId5"/>
          <a:srcRect/>
          <a:stretch>
            <a:fillRect/>
          </a:stretch>
        </p:blipFill>
        <p:spPr bwMode="auto">
          <a:xfrm>
            <a:off x="3638144" y="2645923"/>
            <a:ext cx="5505856" cy="4212076"/>
          </a:xfrm>
          <a:prstGeom prst="rect">
            <a:avLst/>
          </a:prstGeom>
          <a:noFill/>
        </p:spPr>
      </p:pic>
    </p:spTree>
    <p:extLst>
      <p:ext uri="{BB962C8B-B14F-4D97-AF65-F5344CB8AC3E}">
        <p14:creationId xmlns:p14="http://schemas.microsoft.com/office/powerpoint/2010/main" val="138059892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This map depicts the area of ISIS Control (red), support (yellow), and attack zones (orange) in Iraq and Syria. This map is current as of May 21, 2015. (CNN)"/>
          <p:cNvPicPr>
            <a:picLocks noChangeAspect="1" noChangeArrowheads="1"/>
          </p:cNvPicPr>
          <p:nvPr/>
        </p:nvPicPr>
        <p:blipFill>
          <a:blip r:embed="rId2"/>
          <a:srcRect/>
          <a:stretch>
            <a:fillRect/>
          </a:stretch>
        </p:blipFill>
        <p:spPr bwMode="auto">
          <a:xfrm>
            <a:off x="4709" y="1"/>
            <a:ext cx="9139291"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47" y="-60222"/>
            <a:ext cx="7511473" cy="1312480"/>
          </a:xfrm>
        </p:spPr>
        <p:txBody>
          <a:bodyPr>
            <a:normAutofit/>
          </a:bodyPr>
          <a:lstStyle/>
          <a:p>
            <a:pPr algn="ctr"/>
            <a:r>
              <a:rPr lang="en-US" sz="3600" dirty="0" smtClean="0">
                <a:solidFill>
                  <a:schemeClr val="tx1"/>
                </a:solidFill>
              </a:rPr>
              <a:t>II. International Law</a:t>
            </a:r>
            <a:endParaRPr lang="en-US" sz="3600" dirty="0">
              <a:solidFill>
                <a:schemeClr val="tx1"/>
              </a:solidFill>
            </a:endParaRPr>
          </a:p>
        </p:txBody>
      </p:sp>
      <p:sp>
        <p:nvSpPr>
          <p:cNvPr id="3" name="Content Placeholder 2"/>
          <p:cNvSpPr>
            <a:spLocks noGrp="1"/>
          </p:cNvSpPr>
          <p:nvPr>
            <p:ph idx="1"/>
          </p:nvPr>
        </p:nvSpPr>
        <p:spPr>
          <a:xfrm>
            <a:off x="0" y="1171679"/>
            <a:ext cx="8686800" cy="2341010"/>
          </a:xfrm>
        </p:spPr>
        <p:txBody>
          <a:bodyPr>
            <a:noAutofit/>
          </a:bodyPr>
          <a:lstStyle/>
          <a:p>
            <a:pPr marL="571500" indent="-514350">
              <a:buFont typeface="+mj-lt"/>
              <a:buAutoNum type="alphaUcPeriod"/>
            </a:pPr>
            <a:r>
              <a:rPr lang="en-US" sz="3600" dirty="0"/>
              <a:t>The United Nations has worked to spread democracy and rights</a:t>
            </a:r>
            <a:endParaRPr lang="en-US" sz="4400" dirty="0"/>
          </a:p>
          <a:p>
            <a:pPr marL="571500" indent="-514350">
              <a:buFont typeface="+mj-lt"/>
              <a:buAutoNum type="alphaUcPeriod"/>
            </a:pPr>
            <a:r>
              <a:rPr lang="en-US" sz="3600" b="1" u="sng" dirty="0"/>
              <a:t>UN Security Council</a:t>
            </a:r>
            <a:r>
              <a:rPr lang="en-US" sz="3600" dirty="0"/>
              <a:t>- has veto power, enforces UN resolutions</a:t>
            </a:r>
          </a:p>
        </p:txBody>
      </p:sp>
      <p:pic>
        <p:nvPicPr>
          <p:cNvPr id="7" name="Picture 6"/>
          <p:cNvPicPr>
            <a:picLocks noChangeAspect="1"/>
          </p:cNvPicPr>
          <p:nvPr/>
        </p:nvPicPr>
        <p:blipFill>
          <a:blip r:embed="rId2"/>
          <a:stretch>
            <a:fillRect/>
          </a:stretch>
        </p:blipFill>
        <p:spPr>
          <a:xfrm>
            <a:off x="0" y="4349957"/>
            <a:ext cx="2519240" cy="2508043"/>
          </a:xfrm>
          <a:prstGeom prst="rect">
            <a:avLst/>
          </a:prstGeom>
        </p:spPr>
      </p:pic>
      <p:pic>
        <p:nvPicPr>
          <p:cNvPr id="1028" name="Picture 4" descr="http://2.bp.blogspot.com/-mHQe1dUNkU4/UkaRC6eyF9I/AAAAAAABY4o/LxM2EJJp5u4/s1600/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240" y="3858039"/>
            <a:ext cx="2730906" cy="2999961"/>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graphics8.nytimes.com/images/2009/06/24/timestopics/UN-395.jpg"/>
          <p:cNvPicPr>
            <a:picLocks noChangeAspect="1" noChangeArrowheads="1"/>
          </p:cNvPicPr>
          <p:nvPr/>
        </p:nvPicPr>
        <p:blipFill rotWithShape="1">
          <a:blip r:embed="rId4">
            <a:extLst>
              <a:ext uri="{28A0092B-C50C-407E-A947-70E740481C1C}">
                <a14:useLocalDpi xmlns:a14="http://schemas.microsoft.com/office/drawing/2010/main" val="0"/>
              </a:ext>
            </a:extLst>
          </a:blip>
          <a:srcRect r="28707"/>
          <a:stretch/>
        </p:blipFill>
        <p:spPr bwMode="auto">
          <a:xfrm>
            <a:off x="5299049" y="3758648"/>
            <a:ext cx="3844952" cy="309935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par>
                          <p:cTn id="14" fill="hold">
                            <p:stCondLst>
                              <p:cond delay="0"/>
                            </p:stCondLst>
                            <p:childTnLst>
                              <p:par>
                                <p:cTn id="15" presetID="3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1000"/>
                                        <p:tgtEl>
                                          <p:spTgt spid="1028"/>
                                        </p:tgtEl>
                                      </p:cBhvr>
                                    </p:animEffect>
                                    <p:anim calcmode="lin" valueType="num">
                                      <p:cBhvr>
                                        <p:cTn id="29" dur="1000" fill="hold"/>
                                        <p:tgtEl>
                                          <p:spTgt spid="1028"/>
                                        </p:tgtEl>
                                        <p:attrNameLst>
                                          <p:attrName>ppt_x</p:attrName>
                                        </p:attrNameLst>
                                      </p:cBhvr>
                                      <p:tavLst>
                                        <p:tav tm="0">
                                          <p:val>
                                            <p:strVal val="#ppt_x"/>
                                          </p:val>
                                        </p:tav>
                                        <p:tav tm="100000">
                                          <p:val>
                                            <p:strVal val="#ppt_x"/>
                                          </p:val>
                                        </p:tav>
                                      </p:tavLst>
                                    </p:anim>
                                    <p:anim calcmode="lin" valueType="num">
                                      <p:cBhvr>
                                        <p:cTn id="30" dur="1000" fill="hold"/>
                                        <p:tgtEl>
                                          <p:spTgt spid="1028"/>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6" presetClass="entr" presetSubtype="0" fill="hold" nodeType="after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wipe(down)">
                                      <p:cBhvr>
                                        <p:cTn id="34" dur="580">
                                          <p:stCondLst>
                                            <p:cond delay="0"/>
                                          </p:stCondLst>
                                        </p:cTn>
                                        <p:tgtEl>
                                          <p:spTgt spid="1030"/>
                                        </p:tgtEl>
                                      </p:cBhvr>
                                    </p:animEffect>
                                    <p:anim calcmode="lin" valueType="num">
                                      <p:cBhvr>
                                        <p:cTn id="35"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40" dur="26">
                                          <p:stCondLst>
                                            <p:cond delay="650"/>
                                          </p:stCondLst>
                                        </p:cTn>
                                        <p:tgtEl>
                                          <p:spTgt spid="1030"/>
                                        </p:tgtEl>
                                      </p:cBhvr>
                                      <p:to x="100000" y="60000"/>
                                    </p:animScale>
                                    <p:animScale>
                                      <p:cBhvr>
                                        <p:cTn id="41" dur="166" decel="50000">
                                          <p:stCondLst>
                                            <p:cond delay="676"/>
                                          </p:stCondLst>
                                        </p:cTn>
                                        <p:tgtEl>
                                          <p:spTgt spid="1030"/>
                                        </p:tgtEl>
                                      </p:cBhvr>
                                      <p:to x="100000" y="100000"/>
                                    </p:animScale>
                                    <p:animScale>
                                      <p:cBhvr>
                                        <p:cTn id="42" dur="26">
                                          <p:stCondLst>
                                            <p:cond delay="1312"/>
                                          </p:stCondLst>
                                        </p:cTn>
                                        <p:tgtEl>
                                          <p:spTgt spid="1030"/>
                                        </p:tgtEl>
                                      </p:cBhvr>
                                      <p:to x="100000" y="80000"/>
                                    </p:animScale>
                                    <p:animScale>
                                      <p:cBhvr>
                                        <p:cTn id="43" dur="166" decel="50000">
                                          <p:stCondLst>
                                            <p:cond delay="1338"/>
                                          </p:stCondLst>
                                        </p:cTn>
                                        <p:tgtEl>
                                          <p:spTgt spid="1030"/>
                                        </p:tgtEl>
                                      </p:cBhvr>
                                      <p:to x="100000" y="100000"/>
                                    </p:animScale>
                                    <p:animScale>
                                      <p:cBhvr>
                                        <p:cTn id="44" dur="26">
                                          <p:stCondLst>
                                            <p:cond delay="1642"/>
                                          </p:stCondLst>
                                        </p:cTn>
                                        <p:tgtEl>
                                          <p:spTgt spid="1030"/>
                                        </p:tgtEl>
                                      </p:cBhvr>
                                      <p:to x="100000" y="90000"/>
                                    </p:animScale>
                                    <p:animScale>
                                      <p:cBhvr>
                                        <p:cTn id="45" dur="166" decel="50000">
                                          <p:stCondLst>
                                            <p:cond delay="1668"/>
                                          </p:stCondLst>
                                        </p:cTn>
                                        <p:tgtEl>
                                          <p:spTgt spid="1030"/>
                                        </p:tgtEl>
                                      </p:cBhvr>
                                      <p:to x="100000" y="100000"/>
                                    </p:animScale>
                                    <p:animScale>
                                      <p:cBhvr>
                                        <p:cTn id="46" dur="26">
                                          <p:stCondLst>
                                            <p:cond delay="1808"/>
                                          </p:stCondLst>
                                        </p:cTn>
                                        <p:tgtEl>
                                          <p:spTgt spid="1030"/>
                                        </p:tgtEl>
                                      </p:cBhvr>
                                      <p:to x="100000" y="95000"/>
                                    </p:animScale>
                                    <p:animScale>
                                      <p:cBhvr>
                                        <p:cTn id="47" dur="166" decel="50000">
                                          <p:stCondLst>
                                            <p:cond delay="1834"/>
                                          </p:stCondLst>
                                        </p:cTn>
                                        <p:tgtEl>
                                          <p:spTgt spid="10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47" y="401039"/>
            <a:ext cx="7511473" cy="1312480"/>
          </a:xfrm>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146" name="Picture 2" descr="http://unitedwithisrael.org/wp-content/uploads/2015/01/isis-child-640x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0" y="758758"/>
            <a:ext cx="9105090" cy="5690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60869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263" y="-60222"/>
            <a:ext cx="7511473" cy="1312480"/>
          </a:xfrm>
        </p:spPr>
        <p:txBody>
          <a:bodyPr/>
          <a:lstStyle/>
          <a:p>
            <a:pPr algn="ctr"/>
            <a:r>
              <a:rPr lang="en-US" dirty="0" smtClean="0"/>
              <a:t>ISIS</a:t>
            </a:r>
            <a:endParaRPr lang="en-US" dirty="0"/>
          </a:p>
        </p:txBody>
      </p:sp>
      <p:sp>
        <p:nvSpPr>
          <p:cNvPr id="3" name="Content Placeholder 2"/>
          <p:cNvSpPr>
            <a:spLocks noGrp="1"/>
          </p:cNvSpPr>
          <p:nvPr>
            <p:ph idx="1"/>
          </p:nvPr>
        </p:nvSpPr>
        <p:spPr/>
        <p:txBody>
          <a:bodyPr/>
          <a:lstStyle/>
          <a:p>
            <a:endParaRPr lang="en-US"/>
          </a:p>
        </p:txBody>
      </p:sp>
      <p:pic>
        <p:nvPicPr>
          <p:cNvPr id="4100" name="Picture 4" descr="http://i.dailymail.co.uk/i/pix/2014/08/30/1409409787926_wps_36_Islamic_State_have_rele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0587"/>
            <a:ext cx="9144000" cy="580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16171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4" y="218705"/>
            <a:ext cx="9143999" cy="1312480"/>
          </a:xfrm>
        </p:spPr>
        <p:txBody>
          <a:bodyPr>
            <a:normAutofit/>
          </a:bodyPr>
          <a:lstStyle/>
          <a:p>
            <a:pPr algn="ctr"/>
            <a:r>
              <a:rPr lang="en-US" sz="2400" dirty="0">
                <a:hlinkClick r:id="rId2"/>
              </a:rPr>
              <a:t>https://</a:t>
            </a:r>
            <a:r>
              <a:rPr lang="en-US" sz="2400" dirty="0" smtClean="0">
                <a:hlinkClick r:id="rId2"/>
              </a:rPr>
              <a:t>www.youtube.com/watch?v=bsCZzpmbEcs</a:t>
            </a:r>
            <a:r>
              <a:rPr lang="en-US" sz="2400" dirty="0" smtClean="0"/>
              <a:t> </a:t>
            </a:r>
            <a:endParaRPr lang="en-US" sz="2400" dirty="0"/>
          </a:p>
        </p:txBody>
      </p:sp>
      <p:sp>
        <p:nvSpPr>
          <p:cNvPr id="3" name="Content Placeholder 2"/>
          <p:cNvSpPr>
            <a:spLocks noGrp="1"/>
          </p:cNvSpPr>
          <p:nvPr>
            <p:ph idx="1"/>
          </p:nvPr>
        </p:nvSpPr>
        <p:spPr/>
        <p:txBody>
          <a:bodyPr/>
          <a:lstStyle/>
          <a:p>
            <a:endParaRPr lang="en-US"/>
          </a:p>
        </p:txBody>
      </p:sp>
      <p:pic>
        <p:nvPicPr>
          <p:cNvPr id="5122" name="Picture 2" descr="ISIS training video on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08" y="1750951"/>
            <a:ext cx="9322108" cy="4661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12216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262" y="416857"/>
            <a:ext cx="7511473" cy="1312480"/>
          </a:xfrm>
        </p:spPr>
        <p:txBody>
          <a:bodyPr/>
          <a:lstStyle/>
          <a:p>
            <a:r>
              <a:rPr lang="en-US" dirty="0" smtClean="0"/>
              <a:t>Discussion Questions – Answer on a separate sheet of paper to turn in.</a:t>
            </a:r>
            <a:endParaRPr lang="en-US" dirty="0"/>
          </a:p>
        </p:txBody>
      </p:sp>
      <p:sp>
        <p:nvSpPr>
          <p:cNvPr id="3" name="Content Placeholder 2"/>
          <p:cNvSpPr>
            <a:spLocks noGrp="1"/>
          </p:cNvSpPr>
          <p:nvPr>
            <p:ph idx="1"/>
          </p:nvPr>
        </p:nvSpPr>
        <p:spPr>
          <a:xfrm>
            <a:off x="0" y="1444671"/>
            <a:ext cx="9143999" cy="5194667"/>
          </a:xfrm>
        </p:spPr>
        <p:txBody>
          <a:bodyPr>
            <a:noAutofit/>
          </a:bodyPr>
          <a:lstStyle/>
          <a:p>
            <a:pPr marL="0" indent="0">
              <a:buNone/>
            </a:pPr>
            <a:r>
              <a:rPr lang="en-US" sz="2800" dirty="0" smtClean="0"/>
              <a:t>#1 of 3: </a:t>
            </a:r>
            <a:endParaRPr lang="en-US" sz="2800" dirty="0"/>
          </a:p>
          <a:p>
            <a:pPr marL="0" indent="0">
              <a:buNone/>
            </a:pPr>
            <a:r>
              <a:rPr lang="en-US" sz="2800" dirty="0" smtClean="0"/>
              <a:t>Over the past several months, young men and women from all over the world have been apprehended attempting to flee their home countries to join ISIS (some fled without being apprehended).  In all honesty, why would people join ISIS?  Why, even though the majority of the world is against them, does this terrorist group continue to have so much success?</a:t>
            </a:r>
            <a:endParaRPr lang="en-US" sz="2800" dirty="0"/>
          </a:p>
        </p:txBody>
      </p:sp>
    </p:spTree>
    <p:extLst>
      <p:ext uri="{BB962C8B-B14F-4D97-AF65-F5344CB8AC3E}">
        <p14:creationId xmlns:p14="http://schemas.microsoft.com/office/powerpoint/2010/main" val="53339485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262" y="416857"/>
            <a:ext cx="7511473" cy="1312480"/>
          </a:xfrm>
        </p:spPr>
        <p:txBody>
          <a:bodyPr/>
          <a:lstStyle/>
          <a:p>
            <a:r>
              <a:rPr lang="en-US" dirty="0" smtClean="0"/>
              <a:t>Discussion Questions – Answer on a separate sheet of paper to turn in.</a:t>
            </a:r>
            <a:endParaRPr lang="en-US" dirty="0"/>
          </a:p>
        </p:txBody>
      </p:sp>
      <p:sp>
        <p:nvSpPr>
          <p:cNvPr id="3" name="Content Placeholder 2"/>
          <p:cNvSpPr>
            <a:spLocks noGrp="1"/>
          </p:cNvSpPr>
          <p:nvPr>
            <p:ph idx="1"/>
          </p:nvPr>
        </p:nvSpPr>
        <p:spPr>
          <a:xfrm>
            <a:off x="0" y="1444671"/>
            <a:ext cx="9143999" cy="5194667"/>
          </a:xfrm>
        </p:spPr>
        <p:txBody>
          <a:bodyPr>
            <a:noAutofit/>
          </a:bodyPr>
          <a:lstStyle/>
          <a:p>
            <a:pPr marL="0" indent="0">
              <a:buNone/>
            </a:pPr>
            <a:r>
              <a:rPr lang="en-US" sz="2800" smtClean="0"/>
              <a:t>#2 </a:t>
            </a:r>
            <a:r>
              <a:rPr lang="en-US" sz="2800" dirty="0" smtClean="0"/>
              <a:t>of 3</a:t>
            </a:r>
            <a:r>
              <a:rPr lang="en-US" sz="2800" smtClean="0"/>
              <a:t>: </a:t>
            </a:r>
            <a:endParaRPr lang="en-US" sz="2800" dirty="0"/>
          </a:p>
        </p:txBody>
      </p:sp>
    </p:spTree>
    <p:extLst>
      <p:ext uri="{BB962C8B-B14F-4D97-AF65-F5344CB8AC3E}">
        <p14:creationId xmlns:p14="http://schemas.microsoft.com/office/powerpoint/2010/main" val="6883165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0594" name="Picture 2" descr="https://www.atvsat.com/en/images/stories/enarticles/untitled23.jpg"/>
          <p:cNvPicPr>
            <a:picLocks noChangeAspect="1" noChangeArrowheads="1"/>
          </p:cNvPicPr>
          <p:nvPr/>
        </p:nvPicPr>
        <p:blipFill>
          <a:blip r:embed="rId2"/>
          <a:srcRect/>
          <a:stretch>
            <a:fillRect/>
          </a:stretch>
        </p:blipFill>
        <p:spPr bwMode="auto">
          <a:xfrm>
            <a:off x="-10351" y="-1"/>
            <a:ext cx="9154352" cy="6858001"/>
          </a:xfrm>
          <a:prstGeom prst="rect">
            <a:avLst/>
          </a:prstGeom>
          <a:noFill/>
        </p:spPr>
      </p:pic>
    </p:spTree>
    <p:extLst>
      <p:ext uri="{BB962C8B-B14F-4D97-AF65-F5344CB8AC3E}">
        <p14:creationId xmlns:p14="http://schemas.microsoft.com/office/powerpoint/2010/main" val="281769716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840288" cy="688905"/>
          </a:xfrm>
        </p:spPr>
        <p:txBody>
          <a:bodyPr/>
          <a:lstStyle/>
          <a:p>
            <a:pPr eaLnBrk="1" hangingPunct="1"/>
            <a:r>
              <a:rPr lang="en-US" sz="3200" dirty="0" smtClean="0"/>
              <a:t>II. War on Terrorism</a:t>
            </a:r>
          </a:p>
        </p:txBody>
      </p:sp>
      <p:sp>
        <p:nvSpPr>
          <p:cNvPr id="5" name="Content Placeholder 2"/>
          <p:cNvSpPr txBox="1">
            <a:spLocks/>
          </p:cNvSpPr>
          <p:nvPr/>
        </p:nvSpPr>
        <p:spPr bwMode="auto">
          <a:xfrm>
            <a:off x="-63976" y="752892"/>
            <a:ext cx="4575016"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een Light" pitchFamily="2" charset="0"/>
                <a:ea typeface="MS PGothic" panose="020B0600070205080204" pitchFamily="34" charset="-128"/>
              </a:defRPr>
            </a:lvl1pPr>
            <a:lvl2pPr marL="514350" indent="-514350">
              <a:defRPr>
                <a:solidFill>
                  <a:schemeClr val="tx1"/>
                </a:solidFill>
                <a:latin typeface="Teen Light" pitchFamily="2" charset="0"/>
                <a:ea typeface="MS PGothic" panose="020B0600070205080204" pitchFamily="34" charset="-128"/>
              </a:defRPr>
            </a:lvl2pPr>
            <a:lvl3pPr marL="1143000" indent="-228600">
              <a:defRPr>
                <a:solidFill>
                  <a:schemeClr val="tx1"/>
                </a:solidFill>
                <a:latin typeface="Teen Light" pitchFamily="2" charset="0"/>
                <a:ea typeface="MS PGothic" panose="020B0600070205080204" pitchFamily="34" charset="-128"/>
              </a:defRPr>
            </a:lvl3pPr>
            <a:lvl4pPr marL="1600200" indent="-228600">
              <a:defRPr>
                <a:solidFill>
                  <a:schemeClr val="tx1"/>
                </a:solidFill>
                <a:latin typeface="Teen Light" pitchFamily="2" charset="0"/>
                <a:ea typeface="MS PGothic" panose="020B0600070205080204" pitchFamily="34" charset="-128"/>
              </a:defRPr>
            </a:lvl4pPr>
            <a:lvl5pPr marL="2057400" indent="-228600">
              <a:defRPr>
                <a:solidFill>
                  <a:schemeClr val="tx1"/>
                </a:solidFill>
                <a:latin typeface="Teen Light" pitchFamily="2"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Teen Light" pitchFamily="2"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Teen Light" pitchFamily="2"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Teen Light" pitchFamily="2"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Teen Light" pitchFamily="2" charset="0"/>
                <a:ea typeface="MS PGothic" panose="020B0600070205080204" pitchFamily="34" charset="-128"/>
              </a:defRPr>
            </a:lvl9pPr>
          </a:lstStyle>
          <a:p>
            <a:pPr lvl="1" eaLnBrk="1" hangingPunct="1">
              <a:spcBef>
                <a:spcPct val="20000"/>
              </a:spcBef>
              <a:buFont typeface="Rockwell Extra Bold" panose="02060903040505020403" pitchFamily="18" charset="0"/>
              <a:buAutoNum type="alphaUcPeriod"/>
            </a:pPr>
            <a:r>
              <a:rPr lang="en-US" sz="2800" u="sng" dirty="0">
                <a:latin typeface="+mn-lt"/>
              </a:rPr>
              <a:t>September 11, </a:t>
            </a:r>
            <a:r>
              <a:rPr lang="en-US" sz="2800" u="sng" dirty="0" smtClean="0">
                <a:latin typeface="+mn-lt"/>
              </a:rPr>
              <a:t>2001-</a:t>
            </a:r>
          </a:p>
          <a:p>
            <a:pPr marL="0" lvl="1" indent="0" eaLnBrk="1" hangingPunct="1">
              <a:spcBef>
                <a:spcPct val="20000"/>
              </a:spcBef>
            </a:pPr>
            <a:r>
              <a:rPr lang="en-US" sz="2800" dirty="0" smtClean="0">
                <a:latin typeface="+mn-lt"/>
              </a:rPr>
              <a:t> </a:t>
            </a:r>
            <a:r>
              <a:rPr lang="en-US" sz="2800" dirty="0">
                <a:latin typeface="+mn-lt"/>
              </a:rPr>
              <a:t>al Qaeda, a terrorist organization, hijacked 4 U.S. planes</a:t>
            </a:r>
            <a:endParaRPr lang="en-US" sz="2000" dirty="0">
              <a:latin typeface="+mn-lt"/>
            </a:endParaRPr>
          </a:p>
          <a:p>
            <a:pPr eaLnBrk="1" hangingPunct="1">
              <a:spcBef>
                <a:spcPct val="20000"/>
              </a:spcBef>
              <a:buFont typeface="Arial" panose="020B0604020202020204" pitchFamily="34" charset="0"/>
              <a:buChar char="•"/>
            </a:pPr>
            <a:endParaRPr lang="en-US" sz="3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75288" y="2767013"/>
            <a:ext cx="3668712" cy="409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67013"/>
            <a:ext cx="5475288" cy="409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1040" y="0"/>
            <a:ext cx="463296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103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29480"/>
            <a:ext cx="4046706" cy="472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afghanistan patrol"/>
          <p:cNvPicPr>
            <a:picLocks noChangeAspect="1" noChangeArrowheads="1"/>
          </p:cNvPicPr>
          <p:nvPr/>
        </p:nvPicPr>
        <p:blipFill>
          <a:blip r:embed="rId3"/>
          <a:srcRect/>
          <a:stretch>
            <a:fillRect/>
          </a:stretch>
        </p:blipFill>
        <p:spPr bwMode="auto">
          <a:xfrm>
            <a:off x="3208507" y="1445839"/>
            <a:ext cx="5468768" cy="2682337"/>
          </a:xfrm>
          <a:prstGeom prst="rect">
            <a:avLst/>
          </a:prstGeom>
          <a:no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l="7792" t="4766"/>
          <a:stretch>
            <a:fillRect/>
          </a:stretch>
        </p:blipFill>
        <p:spPr bwMode="auto">
          <a:xfrm>
            <a:off x="3675232" y="3686175"/>
            <a:ext cx="5468768"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 y="229041"/>
            <a:ext cx="9144001" cy="1900439"/>
          </a:xfrm>
        </p:spPr>
        <p:txBody>
          <a:bodyPr>
            <a:normAutofit fontScale="92500" lnSpcReduction="10000"/>
          </a:bodyPr>
          <a:lstStyle/>
          <a:p>
            <a:pPr marL="514350" lvl="1" indent="-514350" eaLnBrk="1" hangingPunct="1">
              <a:buFont typeface="Rockwell Extra Bold" panose="02060903040505020403" pitchFamily="18" charset="0"/>
              <a:buAutoNum type="alphaUcPeriod" startAt="2"/>
            </a:pPr>
            <a:r>
              <a:rPr lang="en-US" sz="3300" b="1" u="sng" dirty="0" smtClean="0"/>
              <a:t>War in Afghanistan</a:t>
            </a:r>
            <a:r>
              <a:rPr lang="en-US" sz="3300" b="1" dirty="0" smtClean="0"/>
              <a:t> (2001-2015?)- US invaded Afghanistan to force out the Taliban government which had supported members of al Qaeda</a:t>
            </a:r>
            <a:endParaRPr lang="en-US" sz="4200" b="1" dirty="0" smtClean="0"/>
          </a:p>
          <a:p>
            <a:pPr eaLnBrk="1" hangingPunct="1"/>
            <a:endParaRPr lang="en-US" dirty="0" smtClean="0"/>
          </a:p>
        </p:txBody>
      </p:sp>
    </p:spTree>
    <p:extLst>
      <p:ext uri="{BB962C8B-B14F-4D97-AF65-F5344CB8AC3E}">
        <p14:creationId xmlns:p14="http://schemas.microsoft.com/office/powerpoint/2010/main" val="2706409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2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 calcmode="lin" valueType="num">
                                      <p:cBhvr>
                                        <p:cTn id="18" dur="500" fill="hold"/>
                                        <p:tgtEl>
                                          <p:spTgt spid="7"/>
                                        </p:tgtEl>
                                        <p:attrNameLst>
                                          <p:attrName>style.rotation</p:attrName>
                                        </p:attrNameLst>
                                      </p:cBhvr>
                                      <p:tavLst>
                                        <p:tav tm="0">
                                          <p:val>
                                            <p:fltVal val="360"/>
                                          </p:val>
                                        </p:tav>
                                        <p:tav tm="100000">
                                          <p:val>
                                            <p:fltVal val="0"/>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3999" cy="2583656"/>
          </a:xfrm>
        </p:spPr>
        <p:txBody>
          <a:bodyPr/>
          <a:lstStyle/>
          <a:p>
            <a:pPr marL="514350" lvl="1" indent="-514350" eaLnBrk="1" hangingPunct="1">
              <a:buFont typeface="Rockwell Extra Bold" panose="02060903040505020403" pitchFamily="18" charset="0"/>
              <a:buAutoNum type="alphaUcPeriod" startAt="3"/>
            </a:pPr>
            <a:r>
              <a:rPr lang="en-US" sz="3100" b="1" u="sng" dirty="0" smtClean="0"/>
              <a:t>War in Iraq</a:t>
            </a:r>
            <a:r>
              <a:rPr lang="en-US" sz="3100" dirty="0" smtClean="0"/>
              <a:t> (2003-2011)- US invaded Iraq, targeting Saddam Hussein, because believed to have WMDs (weapons of mass destruction)</a:t>
            </a:r>
            <a:r>
              <a:rPr lang="en-US" dirty="0" smtClean="0"/>
              <a:t/>
            </a:r>
            <a:br>
              <a:rPr lang="en-US" dirty="0" smtClean="0"/>
            </a:br>
            <a:endParaRPr lang="en-US" sz="2000" dirty="0" smtClean="0"/>
          </a:p>
          <a:p>
            <a:pPr eaLnBrk="1" hangingPunct="1"/>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11650"/>
            <a:ext cx="4530725"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9613" y="1787526"/>
            <a:ext cx="463550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1765301"/>
            <a:ext cx="4583113"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Remember This Guy? Just one of George Bush's Many Fails! (phot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4498" t="4041" r="6680" b="34071"/>
          <a:stretch>
            <a:fillRect/>
          </a:stretch>
        </p:blipFill>
        <p:spPr bwMode="auto">
          <a:xfrm>
            <a:off x="4530725" y="4311650"/>
            <a:ext cx="4613275"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48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sp>
        <p:nvSpPr>
          <p:cNvPr id="16387" name="Content Placeholder 2"/>
          <p:cNvSpPr>
            <a:spLocks noGrp="1"/>
          </p:cNvSpPr>
          <p:nvPr>
            <p:ph idx="1"/>
          </p:nvPr>
        </p:nvSpPr>
        <p:spPr/>
        <p:txBody>
          <a:bodyPr/>
          <a:lstStyle/>
          <a:p>
            <a:endParaRPr lang="en-US"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t="13414"/>
          <a:stretch>
            <a:fillRect/>
          </a:stretch>
        </p:blipFill>
        <p:spPr bwMode="auto">
          <a:xfrm>
            <a:off x="0" y="274638"/>
            <a:ext cx="9145588" cy="645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279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File:International Court of Justice.jpg"/>
          <p:cNvPicPr>
            <a:picLocks noChangeAspect="1" noChangeArrowheads="1"/>
          </p:cNvPicPr>
          <p:nvPr/>
        </p:nvPicPr>
        <p:blipFill>
          <a:blip r:embed="rId2"/>
          <a:srcRect/>
          <a:stretch>
            <a:fillRect/>
          </a:stretch>
        </p:blipFill>
        <p:spPr bwMode="auto">
          <a:xfrm>
            <a:off x="0" y="0"/>
            <a:ext cx="9189950" cy="6858000"/>
          </a:xfrm>
          <a:prstGeom prst="rect">
            <a:avLst/>
          </a:prstGeom>
          <a:noFill/>
        </p:spPr>
      </p:pic>
    </p:spTree>
    <p:extLst>
      <p:ext uri="{BB962C8B-B14F-4D97-AF65-F5344CB8AC3E}">
        <p14:creationId xmlns:p14="http://schemas.microsoft.com/office/powerpoint/2010/main" val="241005055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47" y="242371"/>
            <a:ext cx="7511473" cy="1312480"/>
          </a:xfrm>
        </p:spPr>
        <p:txBody>
          <a:bodyPr>
            <a:normAutofit/>
          </a:bodyPr>
          <a:lstStyle/>
          <a:p>
            <a:pPr algn="ctr"/>
            <a:r>
              <a:rPr lang="en-US" sz="4800" dirty="0" smtClean="0"/>
              <a:t>Closure</a:t>
            </a:r>
            <a:endParaRPr lang="en-US" sz="4800" dirty="0"/>
          </a:p>
        </p:txBody>
      </p:sp>
      <p:sp>
        <p:nvSpPr>
          <p:cNvPr id="3" name="Content Placeholder 2"/>
          <p:cNvSpPr>
            <a:spLocks noGrp="1"/>
          </p:cNvSpPr>
          <p:nvPr>
            <p:ph idx="1"/>
          </p:nvPr>
        </p:nvSpPr>
        <p:spPr>
          <a:xfrm>
            <a:off x="187288" y="1156771"/>
            <a:ext cx="8519389" cy="5524959"/>
          </a:xfrm>
        </p:spPr>
        <p:txBody>
          <a:bodyPr>
            <a:noAutofit/>
          </a:bodyPr>
          <a:lstStyle/>
          <a:p>
            <a:pPr>
              <a:buNone/>
            </a:pPr>
            <a:r>
              <a:rPr lang="en-US" sz="3600" dirty="0" smtClean="0"/>
              <a:t>1. Compare periods in history (when they tortured people and their tactics) to terrorism today.  What is different?  Same?</a:t>
            </a:r>
          </a:p>
          <a:p>
            <a:pPr>
              <a:buNone/>
            </a:pPr>
            <a:r>
              <a:rPr lang="en-US" sz="3600" dirty="0" smtClean="0"/>
              <a:t>2. How can we (Maybe not this class…but the World) stop terrorism?</a:t>
            </a:r>
            <a:endParaRPr lang="en-US" sz="3600" dirty="0"/>
          </a:p>
        </p:txBody>
      </p:sp>
    </p:spTree>
    <p:extLst>
      <p:ext uri="{BB962C8B-B14F-4D97-AF65-F5344CB8AC3E}">
        <p14:creationId xmlns:p14="http://schemas.microsoft.com/office/powerpoint/2010/main" val="96324550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964" y="-92607"/>
            <a:ext cx="7511473" cy="1312480"/>
          </a:xfrm>
        </p:spPr>
        <p:txBody>
          <a:bodyPr>
            <a:normAutofit/>
          </a:bodyPr>
          <a:lstStyle/>
          <a:p>
            <a:pPr algn="ctr"/>
            <a:r>
              <a:rPr lang="en-US" sz="4000" b="1" dirty="0" smtClean="0"/>
              <a:t>Technology</a:t>
            </a:r>
            <a:endParaRPr lang="en-US" sz="4000" b="1" dirty="0"/>
          </a:p>
        </p:txBody>
      </p:sp>
      <p:sp>
        <p:nvSpPr>
          <p:cNvPr id="3" name="Content Placeholder 2"/>
          <p:cNvSpPr>
            <a:spLocks noGrp="1"/>
          </p:cNvSpPr>
          <p:nvPr>
            <p:ph idx="1"/>
          </p:nvPr>
        </p:nvSpPr>
        <p:spPr>
          <a:xfrm>
            <a:off x="141402" y="563633"/>
            <a:ext cx="9002598" cy="4598872"/>
          </a:xfrm>
        </p:spPr>
        <p:txBody>
          <a:bodyPr>
            <a:normAutofit/>
          </a:bodyPr>
          <a:lstStyle/>
          <a:p>
            <a:r>
              <a:rPr lang="en-US" sz="4000" b="1" dirty="0" smtClean="0"/>
              <a:t>Rank the top 5 technologies that have been created in the last 25 years</a:t>
            </a:r>
          </a:p>
          <a:p>
            <a:r>
              <a:rPr lang="en-US" sz="4000" b="1" dirty="0" smtClean="0"/>
              <a:t>Come up with one or two technologies that will be developed in the next 25 years</a:t>
            </a:r>
            <a:endParaRPr lang="en-US" sz="4000" b="1" dirty="0"/>
          </a:p>
        </p:txBody>
      </p:sp>
      <p:pic>
        <p:nvPicPr>
          <p:cNvPr id="8194" name="Picture 2" descr="http://wedatenerds.files.wordpress.com/2012/09/nokia-5110.jpeg?w=470&amp;h=2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387" y="4047067"/>
            <a:ext cx="4087613" cy="255693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upload.wikimedia.org/wikipedia/commons/1/18/Game-Gear-Handhe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68" y="4555067"/>
            <a:ext cx="3539224" cy="2293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34710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879" y="1"/>
            <a:ext cx="7511473" cy="678730"/>
          </a:xfrm>
        </p:spPr>
        <p:txBody>
          <a:bodyPr>
            <a:normAutofit fontScale="90000"/>
          </a:bodyPr>
          <a:lstStyle/>
          <a:p>
            <a:pPr algn="ctr"/>
            <a:r>
              <a:rPr lang="en-US" sz="4000" dirty="0" smtClean="0">
                <a:solidFill>
                  <a:schemeClr val="tx1"/>
                </a:solidFill>
              </a:rPr>
              <a:t>I. Communication</a:t>
            </a:r>
            <a:endParaRPr lang="en-US" sz="4000" dirty="0">
              <a:solidFill>
                <a:schemeClr val="tx1"/>
              </a:solidFill>
            </a:endParaRPr>
          </a:p>
        </p:txBody>
      </p:sp>
      <p:sp>
        <p:nvSpPr>
          <p:cNvPr id="3" name="Content Placeholder 2"/>
          <p:cNvSpPr>
            <a:spLocks noGrp="1"/>
          </p:cNvSpPr>
          <p:nvPr>
            <p:ph idx="1"/>
          </p:nvPr>
        </p:nvSpPr>
        <p:spPr>
          <a:xfrm>
            <a:off x="0" y="252719"/>
            <a:ext cx="8740545" cy="2313305"/>
          </a:xfrm>
        </p:spPr>
        <p:txBody>
          <a:bodyPr>
            <a:normAutofit/>
          </a:bodyPr>
          <a:lstStyle/>
          <a:p>
            <a:pPr marL="514350" indent="-514350">
              <a:buFont typeface="+mj-lt"/>
              <a:buAutoNum type="alphaUcPeriod"/>
            </a:pPr>
            <a:r>
              <a:rPr lang="en-US" sz="4000" dirty="0"/>
              <a:t>New technologies: computers</a:t>
            </a:r>
            <a:r>
              <a:rPr lang="en-US" sz="4000" dirty="0" smtClean="0"/>
              <a:t>, the internet</a:t>
            </a:r>
            <a:r>
              <a:rPr lang="en-US" sz="4000" dirty="0"/>
              <a:t>,</a:t>
            </a:r>
            <a:r>
              <a:rPr lang="en-US" sz="4000" dirty="0" smtClean="0"/>
              <a:t> </a:t>
            </a:r>
            <a:r>
              <a:rPr lang="en-US" sz="4000" dirty="0"/>
              <a:t>cell </a:t>
            </a:r>
            <a:r>
              <a:rPr lang="en-US" sz="4000" dirty="0" smtClean="0"/>
              <a:t>phones</a:t>
            </a:r>
            <a:endParaRPr lang="en-US" sz="4800" dirty="0"/>
          </a:p>
        </p:txBody>
      </p:sp>
      <p:graphicFrame>
        <p:nvGraphicFramePr>
          <p:cNvPr id="4" name="Table 3"/>
          <p:cNvGraphicFramePr>
            <a:graphicFrameLocks noGrp="1"/>
          </p:cNvGraphicFramePr>
          <p:nvPr>
            <p:extLst>
              <p:ext uri="{D42A27DB-BD31-4B8C-83A1-F6EECF244321}">
                <p14:modId xmlns:p14="http://schemas.microsoft.com/office/powerpoint/2010/main" val="3316297889"/>
              </p:ext>
            </p:extLst>
          </p:nvPr>
        </p:nvGraphicFramePr>
        <p:xfrm>
          <a:off x="68344" y="2281289"/>
          <a:ext cx="5418056" cy="4576710"/>
        </p:xfrm>
        <a:graphic>
          <a:graphicData uri="http://schemas.openxmlformats.org/drawingml/2006/table">
            <a:tbl>
              <a:tblPr firstRow="1" bandRow="1">
                <a:tableStyleId>{5C22544A-7EE6-4342-B048-85BDC9FD1C3A}</a:tableStyleId>
              </a:tblPr>
              <a:tblGrid>
                <a:gridCol w="1552809"/>
                <a:gridCol w="3865247"/>
              </a:tblGrid>
              <a:tr h="573070">
                <a:tc>
                  <a:txBody>
                    <a:bodyPr/>
                    <a:lstStyle/>
                    <a:p>
                      <a:r>
                        <a:rPr lang="en-US" dirty="0" smtClean="0"/>
                        <a:t>Year</a:t>
                      </a:r>
                      <a:endParaRPr lang="en-US" dirty="0"/>
                    </a:p>
                  </a:txBody>
                  <a:tcPr/>
                </a:tc>
                <a:tc>
                  <a:txBody>
                    <a:bodyPr/>
                    <a:lstStyle/>
                    <a:p>
                      <a:r>
                        <a:rPr lang="en-US" dirty="0" smtClean="0"/>
                        <a:t>Price/Megabyte</a:t>
                      </a:r>
                      <a:endParaRPr lang="en-US" dirty="0"/>
                    </a:p>
                  </a:txBody>
                  <a:tcPr/>
                </a:tc>
              </a:tr>
              <a:tr h="573070">
                <a:tc>
                  <a:txBody>
                    <a:bodyPr/>
                    <a:lstStyle/>
                    <a:p>
                      <a:r>
                        <a:rPr lang="en-US" dirty="0" smtClean="0"/>
                        <a:t>1957</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$411,041,792</a:t>
                      </a:r>
                    </a:p>
                  </a:txBody>
                  <a:tcPr/>
                </a:tc>
              </a:tr>
              <a:tr h="565220">
                <a:tc>
                  <a:txBody>
                    <a:bodyPr/>
                    <a:lstStyle/>
                    <a:p>
                      <a:r>
                        <a:rPr lang="en-US" dirty="0" smtClean="0"/>
                        <a:t>1979</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$10,528		</a:t>
                      </a:r>
                    </a:p>
                  </a:txBody>
                  <a:tcPr/>
                </a:tc>
              </a:tr>
              <a:tr h="573070">
                <a:tc>
                  <a:txBody>
                    <a:bodyPr/>
                    <a:lstStyle/>
                    <a:p>
                      <a:r>
                        <a:rPr lang="en-US" dirty="0" smtClean="0"/>
                        <a:t>1990</a:t>
                      </a:r>
                      <a:endParaRPr lang="en-US" dirty="0"/>
                    </a:p>
                  </a:txBody>
                  <a:tcPr/>
                </a:tc>
                <a:tc>
                  <a:txBody>
                    <a:bodyPr/>
                    <a:lstStyle/>
                    <a:p>
                      <a:r>
                        <a:rPr lang="en-US" dirty="0" smtClean="0"/>
                        <a:t>$</a:t>
                      </a:r>
                      <a:r>
                        <a:rPr lang="en-US" sz="1800" kern="1200" dirty="0" smtClean="0">
                          <a:solidFill>
                            <a:schemeClr val="dk1"/>
                          </a:solidFill>
                          <a:latin typeface="+mn-lt"/>
                          <a:ea typeface="+mn-ea"/>
                          <a:cs typeface="+mn-cs"/>
                        </a:rPr>
                        <a:t>72</a:t>
                      </a:r>
                      <a:endParaRPr lang="en-US" dirty="0"/>
                    </a:p>
                  </a:txBody>
                  <a:tcPr/>
                </a:tc>
              </a:tr>
              <a:tr h="573070">
                <a:tc>
                  <a:txBody>
                    <a:bodyPr/>
                    <a:lstStyle/>
                    <a:p>
                      <a:r>
                        <a:rPr lang="en-US" dirty="0" smtClean="0"/>
                        <a:t>1997</a:t>
                      </a:r>
                      <a:endParaRPr lang="en-US" dirty="0"/>
                    </a:p>
                  </a:txBody>
                  <a:tcPr/>
                </a:tc>
                <a:tc>
                  <a:txBody>
                    <a:bodyPr/>
                    <a:lstStyle/>
                    <a:p>
                      <a:r>
                        <a:rPr lang="en-US" sz="1800" kern="1200" dirty="0" smtClean="0">
                          <a:solidFill>
                            <a:schemeClr val="dk1"/>
                          </a:solidFill>
                          <a:latin typeface="+mn-lt"/>
                          <a:ea typeface="+mn-ea"/>
                          <a:cs typeface="+mn-cs"/>
                        </a:rPr>
                        <a:t>$2.16</a:t>
                      </a:r>
                      <a:endParaRPr lang="en-US" dirty="0"/>
                    </a:p>
                  </a:txBody>
                  <a:tcPr/>
                </a:tc>
              </a:tr>
              <a:tr h="573070">
                <a:tc>
                  <a:txBody>
                    <a:bodyPr/>
                    <a:lstStyle/>
                    <a:p>
                      <a:r>
                        <a:rPr lang="en-US" dirty="0" smtClean="0"/>
                        <a:t>2003</a:t>
                      </a:r>
                      <a:endParaRPr lang="en-US" dirty="0"/>
                    </a:p>
                  </a:txBody>
                  <a:tcPr/>
                </a:tc>
                <a:tc>
                  <a:txBody>
                    <a:bodyPr/>
                    <a:lstStyle/>
                    <a:p>
                      <a:r>
                        <a:rPr lang="en-US" dirty="0" smtClean="0"/>
                        <a:t>$</a:t>
                      </a:r>
                      <a:r>
                        <a:rPr lang="en-US" sz="1800" kern="1200" dirty="0" smtClean="0">
                          <a:solidFill>
                            <a:schemeClr val="dk1"/>
                          </a:solidFill>
                          <a:latin typeface="+mn-lt"/>
                          <a:ea typeface="+mn-ea"/>
                          <a:cs typeface="+mn-cs"/>
                        </a:rPr>
                        <a:t>0.166</a:t>
                      </a:r>
                      <a:endParaRPr lang="en-US" dirty="0"/>
                    </a:p>
                  </a:txBody>
                  <a:tcPr/>
                </a:tc>
              </a:tr>
              <a:tr h="573070">
                <a:tc>
                  <a:txBody>
                    <a:bodyPr/>
                    <a:lstStyle/>
                    <a:p>
                      <a:r>
                        <a:rPr lang="en-US" dirty="0" smtClean="0"/>
                        <a:t>2010</a:t>
                      </a:r>
                      <a:endParaRPr lang="en-US" dirty="0"/>
                    </a:p>
                  </a:txBody>
                  <a:tcPr/>
                </a:tc>
                <a:tc>
                  <a:txBody>
                    <a:bodyPr/>
                    <a:lstStyle/>
                    <a:p>
                      <a:r>
                        <a:rPr lang="en-US" sz="1800" kern="1200" dirty="0" smtClean="0">
                          <a:solidFill>
                            <a:schemeClr val="dk1"/>
                          </a:solidFill>
                          <a:latin typeface="+mn-lt"/>
                          <a:ea typeface="+mn-ea"/>
                          <a:cs typeface="+mn-cs"/>
                        </a:rPr>
                        <a:t>$0.0190</a:t>
                      </a:r>
                      <a:endParaRPr lang="en-US" dirty="0"/>
                    </a:p>
                  </a:txBody>
                  <a:tcPr/>
                </a:tc>
              </a:tr>
              <a:tr h="573070">
                <a:tc>
                  <a:txBody>
                    <a:bodyPr/>
                    <a:lstStyle/>
                    <a:p>
                      <a:r>
                        <a:rPr lang="en-US" sz="1800" kern="1200" dirty="0" smtClean="0">
                          <a:solidFill>
                            <a:schemeClr val="dk1"/>
                          </a:solidFill>
                          <a:latin typeface="+mn-lt"/>
                          <a:ea typeface="+mn-ea"/>
                          <a:cs typeface="+mn-cs"/>
                        </a:rPr>
                        <a:t>2012</a:t>
                      </a:r>
                      <a:endParaRPr lang="en-US" dirty="0"/>
                    </a:p>
                  </a:txBody>
                  <a:tcPr/>
                </a:tc>
                <a:tc>
                  <a:txBody>
                    <a:bodyPr/>
                    <a:lstStyle/>
                    <a:p>
                      <a:r>
                        <a:rPr lang="en-US" dirty="0" smtClean="0"/>
                        <a:t>$</a:t>
                      </a:r>
                      <a:r>
                        <a:rPr lang="en-US" sz="1800" kern="1200" dirty="0" smtClean="0">
                          <a:solidFill>
                            <a:schemeClr val="dk1"/>
                          </a:solidFill>
                          <a:latin typeface="+mn-lt"/>
                          <a:ea typeface="+mn-ea"/>
                          <a:cs typeface="+mn-cs"/>
                        </a:rPr>
                        <a:t>0.0049</a:t>
                      </a:r>
                      <a:endParaRPr lang="en-US" dirty="0"/>
                    </a:p>
                  </a:txBody>
                  <a:tcPr/>
                </a:tc>
              </a:tr>
            </a:tbl>
          </a:graphicData>
        </a:graphic>
      </p:graphicFrame>
      <p:pic>
        <p:nvPicPr>
          <p:cNvPr id="1026" name="Picture 2" descr="http://cnet4.cbsistatic.com/hub/i/r/2014/09/13/38d0b3b2-a123-4912-b950-9ea8aa18b6ba/thumbnail/770x433/9648f73defddadad477aadcc3514172d/xerxes-1708-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1775" y="4373217"/>
            <a:ext cx="3832225" cy="24847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3.amazonaws.com/digitaltrends-uploads-prod/2013/11/Apple-iMac-27-inch-2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1" y="1656127"/>
            <a:ext cx="3657600" cy="243752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tilth.org/myotco-help/img/byte-graph/image_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4347" y="3623151"/>
            <a:ext cx="33718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8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72 Hours Of YouTube Uploads Every Minute, And More Internet St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709" y="0"/>
            <a:ext cx="12147584" cy="683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80829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english.ahram.org.eg/Media/News/2013/1/22/2013-634944836961439419-1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7" y="1812861"/>
            <a:ext cx="9158357" cy="50451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6443" y="12888"/>
            <a:ext cx="9144000" cy="2163589"/>
          </a:xfrm>
        </p:spPr>
        <p:txBody>
          <a:bodyPr>
            <a:normAutofit/>
          </a:bodyPr>
          <a:lstStyle/>
          <a:p>
            <a:pPr marL="514350" indent="-514350">
              <a:buFont typeface="+mj-lt"/>
              <a:buAutoNum type="alphaUcPeriod" startAt="2"/>
            </a:pPr>
            <a:r>
              <a:rPr lang="en-US" sz="3200" dirty="0"/>
              <a:t>Impact: access to information, social networking, brings world together, increases production, raises standard of living</a:t>
            </a:r>
          </a:p>
          <a:p>
            <a:endParaRPr lang="en-US" sz="1600" dirty="0"/>
          </a:p>
        </p:txBody>
      </p:sp>
      <p:pic>
        <p:nvPicPr>
          <p:cNvPr id="1026" name="Picture 2" descr="http://careergirlnetwork.com/wp-content/uploads/2013/08/social-media-compan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3" y="4183741"/>
            <a:ext cx="3655024" cy="267425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4608443" y="1990210"/>
            <a:ext cx="3168670" cy="646331"/>
          </a:xfrm>
          <a:prstGeom prst="rect">
            <a:avLst/>
          </a:prstGeom>
        </p:spPr>
        <p:txBody>
          <a:bodyPr wrap="square">
            <a:spAutoFit/>
          </a:bodyPr>
          <a:lstStyle/>
          <a:p>
            <a:r>
              <a:rPr lang="en-US" dirty="0" smtClean="0">
                <a:hlinkClick r:id="rId5"/>
              </a:rPr>
              <a:t>https://www.youtube.com/watch?v=ts_4vOUDImE</a:t>
            </a:r>
            <a:r>
              <a:rPr lang="en-US" dirty="0" smtClean="0"/>
              <a:t> </a:t>
            </a:r>
            <a:endParaRPr lang="en-US" dirty="0"/>
          </a:p>
        </p:txBody>
      </p:sp>
    </p:spTree>
    <p:extLst>
      <p:ext uri="{BB962C8B-B14F-4D97-AF65-F5344CB8AC3E}">
        <p14:creationId xmlns:p14="http://schemas.microsoft.com/office/powerpoint/2010/main" val="413499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580">
                                          <p:stCondLst>
                                            <p:cond delay="0"/>
                                          </p:stCondLst>
                                        </p:cTn>
                                        <p:tgtEl>
                                          <p:spTgt spid="1026"/>
                                        </p:tgtEl>
                                      </p:cBhvr>
                                    </p:animEffect>
                                    <p:anim calcmode="lin" valueType="num">
                                      <p:cBhvr>
                                        <p:cTn id="12"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7" dur="26">
                                          <p:stCondLst>
                                            <p:cond delay="650"/>
                                          </p:stCondLst>
                                        </p:cTn>
                                        <p:tgtEl>
                                          <p:spTgt spid="1026"/>
                                        </p:tgtEl>
                                      </p:cBhvr>
                                      <p:to x="100000" y="60000"/>
                                    </p:animScale>
                                    <p:animScale>
                                      <p:cBhvr>
                                        <p:cTn id="18" dur="166" decel="50000">
                                          <p:stCondLst>
                                            <p:cond delay="676"/>
                                          </p:stCondLst>
                                        </p:cTn>
                                        <p:tgtEl>
                                          <p:spTgt spid="1026"/>
                                        </p:tgtEl>
                                      </p:cBhvr>
                                      <p:to x="100000" y="100000"/>
                                    </p:animScale>
                                    <p:animScale>
                                      <p:cBhvr>
                                        <p:cTn id="19" dur="26">
                                          <p:stCondLst>
                                            <p:cond delay="1312"/>
                                          </p:stCondLst>
                                        </p:cTn>
                                        <p:tgtEl>
                                          <p:spTgt spid="1026"/>
                                        </p:tgtEl>
                                      </p:cBhvr>
                                      <p:to x="100000" y="80000"/>
                                    </p:animScale>
                                    <p:animScale>
                                      <p:cBhvr>
                                        <p:cTn id="20" dur="166" decel="50000">
                                          <p:stCondLst>
                                            <p:cond delay="1338"/>
                                          </p:stCondLst>
                                        </p:cTn>
                                        <p:tgtEl>
                                          <p:spTgt spid="1026"/>
                                        </p:tgtEl>
                                      </p:cBhvr>
                                      <p:to x="100000" y="100000"/>
                                    </p:animScale>
                                    <p:animScale>
                                      <p:cBhvr>
                                        <p:cTn id="21" dur="26">
                                          <p:stCondLst>
                                            <p:cond delay="1642"/>
                                          </p:stCondLst>
                                        </p:cTn>
                                        <p:tgtEl>
                                          <p:spTgt spid="1026"/>
                                        </p:tgtEl>
                                      </p:cBhvr>
                                      <p:to x="100000" y="90000"/>
                                    </p:animScale>
                                    <p:animScale>
                                      <p:cBhvr>
                                        <p:cTn id="22" dur="166" decel="50000">
                                          <p:stCondLst>
                                            <p:cond delay="1668"/>
                                          </p:stCondLst>
                                        </p:cTn>
                                        <p:tgtEl>
                                          <p:spTgt spid="1026"/>
                                        </p:tgtEl>
                                      </p:cBhvr>
                                      <p:to x="100000" y="100000"/>
                                    </p:animScale>
                                    <p:animScale>
                                      <p:cBhvr>
                                        <p:cTn id="23" dur="26">
                                          <p:stCondLst>
                                            <p:cond delay="1808"/>
                                          </p:stCondLst>
                                        </p:cTn>
                                        <p:tgtEl>
                                          <p:spTgt spid="1026"/>
                                        </p:tgtEl>
                                      </p:cBhvr>
                                      <p:to x="100000" y="95000"/>
                                    </p:animScale>
                                    <p:animScale>
                                      <p:cBhvr>
                                        <p:cTn id="24"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http://msnbcmedia.msn.com/j/MSNBC/Components/Photo/_new/pb-130314-pope-2005.photoblog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2258"/>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8531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msnbcmedia.msn.com/j/MSNBC/Components/Photo/_new/pb-130314-pope-2013.photoblog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4795"/>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5815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48" y="19878"/>
            <a:ext cx="4290366" cy="1312480"/>
          </a:xfrm>
        </p:spPr>
        <p:txBody>
          <a:bodyPr/>
          <a:lstStyle/>
          <a:p>
            <a:pPr algn="ctr"/>
            <a:r>
              <a:rPr lang="en-US" dirty="0" smtClean="0"/>
              <a:t>II. </a:t>
            </a:r>
            <a:r>
              <a:rPr lang="en-US" sz="4000" dirty="0" smtClean="0"/>
              <a:t>Medical</a:t>
            </a:r>
            <a:endParaRPr lang="en-US" dirty="0"/>
          </a:p>
        </p:txBody>
      </p:sp>
      <p:sp>
        <p:nvSpPr>
          <p:cNvPr id="3" name="Content Placeholder 2"/>
          <p:cNvSpPr>
            <a:spLocks noGrp="1"/>
          </p:cNvSpPr>
          <p:nvPr>
            <p:ph idx="1"/>
          </p:nvPr>
        </p:nvSpPr>
        <p:spPr>
          <a:xfrm>
            <a:off x="142487" y="596018"/>
            <a:ext cx="5165009" cy="6261982"/>
          </a:xfrm>
        </p:spPr>
        <p:txBody>
          <a:bodyPr>
            <a:normAutofit/>
          </a:bodyPr>
          <a:lstStyle/>
          <a:p>
            <a:pPr marL="0" indent="0">
              <a:buNone/>
            </a:pPr>
            <a:r>
              <a:rPr lang="en-US" sz="4000" dirty="0" smtClean="0">
                <a:effectLst/>
              </a:rPr>
              <a:t>A. Innovations</a:t>
            </a:r>
            <a:r>
              <a:rPr lang="en-US" sz="4000" dirty="0">
                <a:effectLst/>
              </a:rPr>
              <a:t>: Vaccinations, genetics, child and maternal care, Pharmaceutical advancements, Transplants and artificial organs</a:t>
            </a:r>
            <a:endParaRPr lang="en-US" sz="4000" dirty="0"/>
          </a:p>
        </p:txBody>
      </p:sp>
      <p:pic>
        <p:nvPicPr>
          <p:cNvPr id="3076" name="Picture 4" descr="http://knoxvillecpr.com/wp-content/uploads/2015/03/donate_life2_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397" y="19878"/>
            <a:ext cx="3995530" cy="39955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prc.org/wp-content/uploads/2015/02/Pills-and-Capsu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268" y="4019550"/>
            <a:ext cx="3622262"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2936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24494"/>
            <a:ext cx="3518452" cy="7182493"/>
          </a:xfrm>
        </p:spPr>
        <p:txBody>
          <a:bodyPr>
            <a:normAutofit/>
          </a:bodyPr>
          <a:lstStyle/>
          <a:p>
            <a:pPr marL="0" indent="0">
              <a:buNone/>
            </a:pPr>
            <a:r>
              <a:rPr lang="en-US" sz="4800" dirty="0" smtClean="0">
                <a:effectLst/>
              </a:rPr>
              <a:t>B. Impact</a:t>
            </a:r>
            <a:r>
              <a:rPr lang="en-US" sz="4800" dirty="0">
                <a:effectLst/>
              </a:rPr>
              <a:t>: Global life expectancy has grown from 48 years in 1950 to nearly 70 years</a:t>
            </a:r>
            <a:endParaRPr lang="en-US" sz="4800" dirty="0"/>
          </a:p>
        </p:txBody>
      </p:sp>
      <p:pic>
        <p:nvPicPr>
          <p:cNvPr id="4098" name="Picture 2" descr="http://www.seven-health.com/wp-content/uploads/2013/11/Life-Expectancy-7-Heal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8452" y="0"/>
            <a:ext cx="5625548" cy="42683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pentaxuser.com/images/gallery/2011/03/large/rastafarian-octogenarian-_13014052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559" y="3057940"/>
            <a:ext cx="2614441" cy="38000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ldest wo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2774" y="3981976"/>
            <a:ext cx="3716785" cy="2791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551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48" y="0"/>
            <a:ext cx="7511473" cy="636434"/>
          </a:xfrm>
        </p:spPr>
        <p:txBody>
          <a:bodyPr>
            <a:normAutofit fontScale="90000"/>
          </a:bodyPr>
          <a:lstStyle/>
          <a:p>
            <a:pPr algn="ctr"/>
            <a:r>
              <a:rPr lang="en-US" dirty="0" smtClean="0"/>
              <a:t>III. </a:t>
            </a:r>
            <a:r>
              <a:rPr lang="en-US" sz="4000" dirty="0" smtClean="0"/>
              <a:t>Transportation</a:t>
            </a:r>
            <a:endParaRPr lang="en-US" dirty="0"/>
          </a:p>
        </p:txBody>
      </p:sp>
      <p:sp>
        <p:nvSpPr>
          <p:cNvPr id="3" name="Content Placeholder 2"/>
          <p:cNvSpPr>
            <a:spLocks noGrp="1"/>
          </p:cNvSpPr>
          <p:nvPr>
            <p:ph idx="1"/>
          </p:nvPr>
        </p:nvSpPr>
        <p:spPr>
          <a:xfrm>
            <a:off x="-255078" y="318216"/>
            <a:ext cx="4628295" cy="6539783"/>
          </a:xfrm>
        </p:spPr>
        <p:txBody>
          <a:bodyPr>
            <a:normAutofit/>
          </a:bodyPr>
          <a:lstStyle/>
          <a:p>
            <a:endParaRPr lang="en-US" dirty="0">
              <a:effectLst/>
            </a:endParaRPr>
          </a:p>
          <a:p>
            <a:pPr marL="457200" lvl="1" indent="0" fontAlgn="base">
              <a:buNone/>
            </a:pPr>
            <a:r>
              <a:rPr lang="en-US" sz="3600" dirty="0" smtClean="0">
                <a:effectLst/>
              </a:rPr>
              <a:t>A. Innovations</a:t>
            </a:r>
            <a:r>
              <a:rPr lang="en-US" sz="3600" dirty="0">
                <a:effectLst/>
              </a:rPr>
              <a:t>: Inexpensive cars and planes, high-speed rail, space exploration </a:t>
            </a:r>
          </a:p>
          <a:p>
            <a:pPr marL="457200" lvl="1" indent="0" fontAlgn="base">
              <a:buNone/>
            </a:pPr>
            <a:r>
              <a:rPr lang="en-US" sz="3600" dirty="0" smtClean="0">
                <a:effectLst/>
              </a:rPr>
              <a:t>B. Impact</a:t>
            </a:r>
            <a:r>
              <a:rPr lang="en-US" sz="3600" dirty="0">
                <a:effectLst/>
              </a:rPr>
              <a:t>: interconnected world, new understanding of the solar system</a:t>
            </a:r>
          </a:p>
          <a:p>
            <a:pPr marL="0" indent="0">
              <a:buNone/>
            </a:pPr>
            <a:endParaRPr lang="en-US" dirty="0"/>
          </a:p>
        </p:txBody>
      </p:sp>
      <p:pic>
        <p:nvPicPr>
          <p:cNvPr id="5124" name="Picture 4" descr="http://upload.wikimedia.org/wikipedia/commons/a/a7/Tata_Nano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4922" y="795624"/>
            <a:ext cx="5049078" cy="378680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lataco.com/wp-content/uploads/bullet_tr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243" y="4095367"/>
            <a:ext cx="4350000" cy="2762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682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32570" cy="6858000"/>
          </a:xfrm>
          <a:prstGeom prst="rect">
            <a:avLst/>
          </a:prstGeom>
        </p:spPr>
      </p:pic>
    </p:spTree>
    <p:extLst>
      <p:ext uri="{BB962C8B-B14F-4D97-AF65-F5344CB8AC3E}">
        <p14:creationId xmlns:p14="http://schemas.microsoft.com/office/powerpoint/2010/main" val="75272320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48" y="198453"/>
            <a:ext cx="7511473" cy="1312480"/>
          </a:xfrm>
        </p:spPr>
        <p:txBody>
          <a:bodyPr>
            <a:normAutofit fontScale="90000"/>
          </a:bodyPr>
          <a:lstStyle/>
          <a:p>
            <a:r>
              <a:rPr lang="en-US" dirty="0" smtClean="0"/>
              <a:t>Riders per day: 15.600</a:t>
            </a:r>
            <a:br>
              <a:rPr lang="en-US" dirty="0" smtClean="0"/>
            </a:br>
            <a:r>
              <a:rPr lang="en-US" dirty="0" smtClean="0"/>
              <a:t>Max speed: 55mph</a:t>
            </a:r>
            <a:r>
              <a:rPr lang="en-US" dirty="0"/>
              <a:t/>
            </a:r>
            <a:br>
              <a:rPr lang="en-US" dirty="0"/>
            </a:br>
            <a:r>
              <a:rPr lang="en-US" dirty="0" smtClean="0"/>
              <a:t>total length when completed: 31 miles</a:t>
            </a:r>
            <a:endParaRPr lang="en-US" dirty="0"/>
          </a:p>
        </p:txBody>
      </p:sp>
      <p:sp>
        <p:nvSpPr>
          <p:cNvPr id="3" name="Content Placeholder 2"/>
          <p:cNvSpPr>
            <a:spLocks noGrp="1"/>
          </p:cNvSpPr>
          <p:nvPr>
            <p:ph idx="1"/>
          </p:nvPr>
        </p:nvSpPr>
        <p:spPr/>
        <p:txBody>
          <a:bodyPr/>
          <a:lstStyle/>
          <a:p>
            <a:endParaRPr lang="en-US"/>
          </a:p>
        </p:txBody>
      </p:sp>
      <p:pic>
        <p:nvPicPr>
          <p:cNvPr id="6146" name="Picture 2" descr="http://upload.wikimedia.org/wikipedia/commons/b/bd/LYNX_Car_104_at_TremontS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36511" y="1656009"/>
            <a:ext cx="5740650" cy="39814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media.bizj.us/view/img/3676141/streetcar-on-trade-rendering*1200xx819-461-0-36.jpg"/>
          <p:cNvPicPr>
            <a:picLocks noChangeAspect="1" noChangeArrowheads="1"/>
          </p:cNvPicPr>
          <p:nvPr/>
        </p:nvPicPr>
        <p:blipFill rotWithShape="1">
          <a:blip r:embed="rId3">
            <a:extLst>
              <a:ext uri="{28A0092B-C50C-407E-A947-70E740481C1C}">
                <a14:useLocalDpi xmlns:a14="http://schemas.microsoft.com/office/drawing/2010/main" val="0"/>
              </a:ext>
            </a:extLst>
          </a:blip>
          <a:srcRect r="39819"/>
          <a:stretch/>
        </p:blipFill>
        <p:spPr bwMode="auto">
          <a:xfrm>
            <a:off x="4449279" y="2466974"/>
            <a:ext cx="4694721" cy="439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4306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47" y="59120"/>
            <a:ext cx="7511473" cy="1312480"/>
          </a:xfrm>
        </p:spPr>
        <p:txBody>
          <a:bodyPr>
            <a:normAutofit fontScale="90000"/>
          </a:bodyPr>
          <a:lstStyle/>
          <a:p>
            <a:r>
              <a:rPr lang="en-US" dirty="0"/>
              <a:t>Riders per day:  </a:t>
            </a:r>
            <a:r>
              <a:rPr lang="en-US" dirty="0" smtClean="0"/>
              <a:t>175,000+</a:t>
            </a:r>
            <a:r>
              <a:rPr lang="en-US" dirty="0"/>
              <a:t/>
            </a:r>
            <a:br>
              <a:rPr lang="en-US" dirty="0"/>
            </a:br>
            <a:r>
              <a:rPr lang="en-US" dirty="0"/>
              <a:t>Max speed: </a:t>
            </a:r>
            <a:r>
              <a:rPr lang="en-US" dirty="0" smtClean="0"/>
              <a:t>156 mph</a:t>
            </a:r>
            <a:r>
              <a:rPr lang="en-US" dirty="0"/>
              <a:t/>
            </a:r>
            <a:br>
              <a:rPr lang="en-US" dirty="0"/>
            </a:br>
            <a:r>
              <a:rPr lang="en-US" dirty="0"/>
              <a:t>total length when completed: </a:t>
            </a:r>
            <a:r>
              <a:rPr lang="en-US" dirty="0" smtClean="0"/>
              <a:t>413 miles</a:t>
            </a:r>
            <a:endParaRPr lang="en-US" dirty="0"/>
          </a:p>
        </p:txBody>
      </p:sp>
      <p:sp>
        <p:nvSpPr>
          <p:cNvPr id="3" name="Content Placeholder 2"/>
          <p:cNvSpPr>
            <a:spLocks noGrp="1"/>
          </p:cNvSpPr>
          <p:nvPr>
            <p:ph idx="1"/>
          </p:nvPr>
        </p:nvSpPr>
        <p:spPr/>
        <p:txBody>
          <a:bodyPr/>
          <a:lstStyle/>
          <a:p>
            <a:endParaRPr lang="en-US"/>
          </a:p>
        </p:txBody>
      </p:sp>
      <p:pic>
        <p:nvPicPr>
          <p:cNvPr id="7170" name="Picture 2" descr="http://icdn6.digitaltrends.com/image/e-series-shinkansen-bullet-train-japan-1500x1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83" y="1371600"/>
            <a:ext cx="8229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4266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pPr algn="ctr" eaLnBrk="1" hangingPunct="1"/>
            <a:r>
              <a:rPr lang="en-US" sz="5400" b="1" dirty="0" smtClean="0"/>
              <a:t>Ticket Out</a:t>
            </a:r>
          </a:p>
        </p:txBody>
      </p:sp>
      <p:sp>
        <p:nvSpPr>
          <p:cNvPr id="17411" name="Content Placeholder 2"/>
          <p:cNvSpPr>
            <a:spLocks noGrp="1"/>
          </p:cNvSpPr>
          <p:nvPr>
            <p:ph idx="1"/>
          </p:nvPr>
        </p:nvSpPr>
        <p:spPr>
          <a:xfrm>
            <a:off x="457200" y="1600200"/>
            <a:ext cx="7883525" cy="4525963"/>
          </a:xfrm>
        </p:spPr>
        <p:txBody>
          <a:bodyPr>
            <a:normAutofit/>
          </a:bodyPr>
          <a:lstStyle/>
          <a:p>
            <a:pPr marL="514350" indent="-514350" eaLnBrk="1" hangingPunct="1">
              <a:buFont typeface="Rockwell Extra Bold" panose="02060903040505020403" pitchFamily="18" charset="0"/>
              <a:buAutoNum type="arabicPeriod"/>
            </a:pPr>
            <a:r>
              <a:rPr lang="en-US" sz="3600" dirty="0" smtClean="0"/>
              <a:t>Pick three terrorist groups and explain what their cause is.</a:t>
            </a:r>
          </a:p>
          <a:p>
            <a:pPr marL="514350" indent="-514350" eaLnBrk="1" hangingPunct="1">
              <a:buFont typeface="Rockwell Extra Bold" panose="02060903040505020403" pitchFamily="18" charset="0"/>
              <a:buAutoNum type="arabicPeriod"/>
            </a:pPr>
            <a:endParaRPr lang="en-US" sz="3600" dirty="0" smtClean="0"/>
          </a:p>
          <a:p>
            <a:pPr marL="514350" indent="-514350" eaLnBrk="1" hangingPunct="1">
              <a:buFont typeface="Rockwell Extra Bold" panose="02060903040505020403" pitchFamily="18" charset="0"/>
              <a:buAutoNum type="arabicPeriod"/>
            </a:pPr>
            <a:r>
              <a:rPr lang="en-US" sz="3600" dirty="0" smtClean="0"/>
              <a:t>Why did America go to war in Afghanistan? Why did America go to war in Iraq?</a:t>
            </a:r>
          </a:p>
        </p:txBody>
      </p:sp>
    </p:spTree>
    <p:extLst>
      <p:ext uri="{BB962C8B-B14F-4D97-AF65-F5344CB8AC3E}">
        <p14:creationId xmlns:p14="http://schemas.microsoft.com/office/powerpoint/2010/main" val="384068913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smtClean="0"/>
              <a:t>Extra Credit</a:t>
            </a:r>
            <a:endParaRPr lang="en-US" sz="6600" b="1" dirty="0"/>
          </a:p>
        </p:txBody>
      </p:sp>
      <p:sp>
        <p:nvSpPr>
          <p:cNvPr id="3" name="Content Placeholder 2"/>
          <p:cNvSpPr>
            <a:spLocks noGrp="1"/>
          </p:cNvSpPr>
          <p:nvPr>
            <p:ph idx="1"/>
          </p:nvPr>
        </p:nvSpPr>
        <p:spPr/>
        <p:txBody>
          <a:bodyPr>
            <a:normAutofit/>
          </a:bodyPr>
          <a:lstStyle/>
          <a:p>
            <a:pPr algn="ctr">
              <a:buNone/>
            </a:pPr>
            <a:r>
              <a:rPr lang="en-US" sz="7200" b="1" dirty="0" smtClean="0"/>
              <a:t>What does ISIS stand for?</a:t>
            </a:r>
            <a:endParaRPr lang="en-US" sz="7200" b="1"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47" y="-60222"/>
            <a:ext cx="7511473" cy="1312480"/>
          </a:xfrm>
        </p:spPr>
        <p:txBody>
          <a:bodyPr/>
          <a:lstStyle/>
          <a:p>
            <a:pPr algn="ctr"/>
            <a:r>
              <a:rPr lang="en-US" dirty="0" smtClean="0"/>
              <a:t>This is a Model U.N. Summit…</a:t>
            </a:r>
            <a:endParaRPr lang="en-US" dirty="0"/>
          </a:p>
        </p:txBody>
      </p:sp>
      <p:sp>
        <p:nvSpPr>
          <p:cNvPr id="3" name="Content Placeholder 2"/>
          <p:cNvSpPr>
            <a:spLocks noGrp="1"/>
          </p:cNvSpPr>
          <p:nvPr>
            <p:ph idx="1"/>
          </p:nvPr>
        </p:nvSpPr>
        <p:spPr>
          <a:xfrm>
            <a:off x="246848" y="1268456"/>
            <a:ext cx="8668552" cy="5487944"/>
          </a:xfrm>
        </p:spPr>
        <p:txBody>
          <a:bodyPr>
            <a:normAutofit/>
          </a:bodyPr>
          <a:lstStyle/>
          <a:p>
            <a:pPr marL="0" indent="0">
              <a:buNone/>
            </a:pPr>
            <a:r>
              <a:rPr lang="en-US" sz="2400" dirty="0" smtClean="0"/>
              <a:t>On Monday, each group will be responsible for presenting a SHORT (30 seconds –  1 minute) speech on how their country would handle a world-wide outbreak of Zombies.</a:t>
            </a:r>
          </a:p>
          <a:p>
            <a:pPr marL="0" indent="0">
              <a:buNone/>
            </a:pPr>
            <a:endParaRPr lang="en-US" sz="2400" dirty="0"/>
          </a:p>
          <a:p>
            <a:pPr marL="0" indent="0">
              <a:buNone/>
            </a:pPr>
            <a:r>
              <a:rPr lang="en-US" sz="2400" dirty="0" smtClean="0"/>
              <a:t>To get credit for this mini-project…</a:t>
            </a:r>
          </a:p>
          <a:p>
            <a:pPr marL="0" indent="0">
              <a:buNone/>
            </a:pPr>
            <a:endParaRPr lang="en-US" sz="2400" dirty="0"/>
          </a:p>
          <a:p>
            <a:pPr marL="342900" indent="-342900">
              <a:buAutoNum type="arabicPeriod"/>
            </a:pPr>
            <a:r>
              <a:rPr lang="en-US" sz="2400" dirty="0" smtClean="0"/>
              <a:t>Each group must present a minimum 3-sentence resolution.</a:t>
            </a:r>
          </a:p>
          <a:p>
            <a:pPr marL="342900" indent="-342900">
              <a:buAutoNum type="arabicPeriod"/>
            </a:pPr>
            <a:r>
              <a:rPr lang="en-US" sz="2400" dirty="0" smtClean="0"/>
              <a:t>Your resolution must be catered specifically to YOUR COUNTRY! If it is not, you will not receive full credit. </a:t>
            </a:r>
          </a:p>
          <a:p>
            <a:pPr marL="342900" indent="-342900">
              <a:buAutoNum type="arabicPeriod"/>
            </a:pPr>
            <a:r>
              <a:rPr lang="en-US" sz="2400" dirty="0" smtClean="0"/>
              <a:t>After presenting, your “country” must turn in the resolution to me with ALL of your names on the paper and your country name on the top.</a:t>
            </a:r>
          </a:p>
          <a:p>
            <a:pPr marL="342900" indent="-342900">
              <a:buAutoNum type="arabicPeriod"/>
            </a:pP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055100" cy="2946400"/>
          </a:xfrm>
        </p:spPr>
        <p:txBody>
          <a:bodyPr>
            <a:normAutofit/>
          </a:bodyPr>
          <a:lstStyle/>
          <a:p>
            <a:r>
              <a:rPr lang="en-US" dirty="0"/>
              <a:t>Zombies desire human flesh; they do not eat other zombies </a:t>
            </a:r>
            <a:endParaRPr lang="en-US" dirty="0" smtClean="0"/>
          </a:p>
          <a:p>
            <a:r>
              <a:rPr lang="en-US" dirty="0" smtClean="0"/>
              <a:t>Zombies </a:t>
            </a:r>
            <a:r>
              <a:rPr lang="en-US" dirty="0"/>
              <a:t>cannot be killed unless their brains are </a:t>
            </a:r>
            <a:r>
              <a:rPr lang="en-US" dirty="0" smtClean="0"/>
              <a:t>destroyed</a:t>
            </a:r>
          </a:p>
          <a:p>
            <a:r>
              <a:rPr lang="en-US" dirty="0" smtClean="0"/>
              <a:t>There </a:t>
            </a:r>
            <a:r>
              <a:rPr lang="en-US" dirty="0"/>
              <a:t>is no cure for </a:t>
            </a:r>
            <a:r>
              <a:rPr lang="en-US" dirty="0" smtClean="0"/>
              <a:t>zombies.</a:t>
            </a:r>
          </a:p>
          <a:p>
            <a:r>
              <a:rPr lang="en-US" dirty="0" smtClean="0"/>
              <a:t>The </a:t>
            </a:r>
            <a:r>
              <a:rPr lang="en-US" dirty="0"/>
              <a:t>zombie virus causes 100% infection and 100% death</a:t>
            </a:r>
            <a:r>
              <a:rPr lang="en-US" dirty="0" smtClean="0"/>
              <a:t>.</a:t>
            </a:r>
          </a:p>
          <a:p>
            <a:r>
              <a:rPr lang="en-US" dirty="0" smtClean="0"/>
              <a:t>If you get bitten, you become a zombie.  The virus is spread through bodily fluids</a:t>
            </a:r>
          </a:p>
          <a:p>
            <a:r>
              <a:rPr lang="en-US" dirty="0" smtClean="0"/>
              <a:t>Zombies do not retain human emotion, memories, and cannot be trained.</a:t>
            </a:r>
            <a:r>
              <a:rPr lang="en-US" dirty="0"/>
              <a:t/>
            </a:r>
            <a:br>
              <a:rPr lang="en-US" dirty="0"/>
            </a:br>
            <a:endParaRPr lang="en-US" dirty="0"/>
          </a:p>
        </p:txBody>
      </p:sp>
      <p:pic>
        <p:nvPicPr>
          <p:cNvPr id="182274" name="Picture 2" descr="http://img3.wikia.nocookie.net/__cb20131108055743/walkingdead/images/4/41/Tumblr_mghs3v8cUx1rwynufo1_500.gif"/>
          <p:cNvPicPr>
            <a:picLocks noChangeAspect="1" noChangeArrowheads="1"/>
          </p:cNvPicPr>
          <p:nvPr/>
        </p:nvPicPr>
        <p:blipFill>
          <a:blip r:embed="rId2"/>
          <a:srcRect/>
          <a:stretch>
            <a:fillRect/>
          </a:stretch>
        </p:blipFill>
        <p:spPr bwMode="auto">
          <a:xfrm>
            <a:off x="0" y="2781299"/>
            <a:ext cx="9144000" cy="4076701"/>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823"/>
            <a:ext cx="9144000" cy="1312480"/>
          </a:xfrm>
        </p:spPr>
        <p:txBody>
          <a:bodyPr>
            <a:noAutofit/>
          </a:bodyPr>
          <a:lstStyle/>
          <a:p>
            <a:pPr algn="ctr"/>
            <a:r>
              <a:rPr lang="en-US" b="1" dirty="0" smtClean="0"/>
              <a:t>Your task: Create a resolution, put forth by your country, that explains how your country would handle an outbreak of the  Zombie virus!</a:t>
            </a:r>
            <a:endParaRPr lang="en-US" b="1" dirty="0"/>
          </a:p>
        </p:txBody>
      </p:sp>
      <p:sp>
        <p:nvSpPr>
          <p:cNvPr id="3" name="Content Placeholder 2"/>
          <p:cNvSpPr>
            <a:spLocks noGrp="1"/>
          </p:cNvSpPr>
          <p:nvPr>
            <p:ph idx="1"/>
          </p:nvPr>
        </p:nvSpPr>
        <p:spPr/>
        <p:txBody>
          <a:bodyPr/>
          <a:lstStyle/>
          <a:p>
            <a:endParaRPr lang="en-US"/>
          </a:p>
        </p:txBody>
      </p:sp>
      <p:pic>
        <p:nvPicPr>
          <p:cNvPr id="3074" name="Picture 2" descr="http://media.giphy.com/media/yCqPOqMx3DNCM/giphy.gif"/>
          <p:cNvPicPr>
            <a:picLocks noChangeAspect="1" noChangeArrowheads="1" noCrop="1"/>
          </p:cNvPicPr>
          <p:nvPr/>
        </p:nvPicPr>
        <p:blipFill>
          <a:blip r:embed="rId2"/>
          <a:srcRect/>
          <a:stretch>
            <a:fillRect/>
          </a:stretch>
        </p:blipFill>
        <p:spPr bwMode="auto">
          <a:xfrm>
            <a:off x="0" y="1714501"/>
            <a:ext cx="9144000" cy="5143500"/>
          </a:xfrm>
          <a:prstGeom prst="rect">
            <a:avLst/>
          </a:prstGeom>
          <a:noFill/>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73" y="258618"/>
            <a:ext cx="8525163" cy="1006764"/>
          </a:xfrm>
        </p:spPr>
        <p:txBody>
          <a:bodyPr>
            <a:normAutofit/>
          </a:bodyPr>
          <a:lstStyle/>
          <a:p>
            <a:r>
              <a:rPr lang="en-US" sz="4000" b="1" dirty="0" smtClean="0"/>
              <a:t>Planet Money Makes a T-Shirt</a:t>
            </a:r>
            <a:endParaRPr lang="en-US" sz="4000" b="1" dirty="0"/>
          </a:p>
        </p:txBody>
      </p:sp>
      <p:sp>
        <p:nvSpPr>
          <p:cNvPr id="3" name="Content Placeholder 2"/>
          <p:cNvSpPr>
            <a:spLocks noGrp="1"/>
          </p:cNvSpPr>
          <p:nvPr>
            <p:ph idx="1"/>
          </p:nvPr>
        </p:nvSpPr>
        <p:spPr>
          <a:xfrm>
            <a:off x="818348" y="1025237"/>
            <a:ext cx="7511472" cy="1016000"/>
          </a:xfrm>
        </p:spPr>
        <p:txBody>
          <a:bodyPr/>
          <a:lstStyle/>
          <a:p>
            <a:pPr algn="ctr">
              <a:buNone/>
            </a:pPr>
            <a:r>
              <a:rPr lang="en-US" dirty="0" smtClean="0">
                <a:hlinkClick r:id="rId2"/>
              </a:rPr>
              <a:t>https://www.youtube.com/watch?v=r2Zod7Sd3rQ</a:t>
            </a:r>
            <a:r>
              <a:rPr lang="en-US" dirty="0" smtClean="0"/>
              <a:t> </a:t>
            </a:r>
            <a:endParaRPr lang="en-US" dirty="0"/>
          </a:p>
        </p:txBody>
      </p:sp>
      <p:pic>
        <p:nvPicPr>
          <p:cNvPr id="103426" name="Picture 2" descr="Make Tshirt"/>
          <p:cNvPicPr>
            <a:picLocks noChangeAspect="1" noChangeArrowheads="1"/>
          </p:cNvPicPr>
          <p:nvPr/>
        </p:nvPicPr>
        <p:blipFill>
          <a:blip r:embed="rId3"/>
          <a:srcRect t="3073"/>
          <a:stretch>
            <a:fillRect/>
          </a:stretch>
        </p:blipFill>
        <p:spPr bwMode="auto">
          <a:xfrm>
            <a:off x="-29073" y="2041236"/>
            <a:ext cx="9173073" cy="4816765"/>
          </a:xfrm>
          <a:prstGeom prst="rect">
            <a:avLst/>
          </a:prstGeom>
          <a:noFill/>
        </p:spPr>
      </p:pic>
    </p:spTree>
    <p:extLst>
      <p:ext uri="{BB962C8B-B14F-4D97-AF65-F5344CB8AC3E}">
        <p14:creationId xmlns:p14="http://schemas.microsoft.com/office/powerpoint/2010/main" val="293607411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4" y="-1"/>
            <a:ext cx="9143999" cy="973395"/>
          </a:xfrm>
        </p:spPr>
        <p:txBody>
          <a:bodyPr>
            <a:normAutofit/>
          </a:bodyPr>
          <a:lstStyle/>
          <a:p>
            <a:pPr algn="ctr"/>
            <a:r>
              <a:rPr lang="en-US" sz="2400" dirty="0" smtClean="0">
                <a:hlinkClick r:id="rId2"/>
              </a:rPr>
              <a:t>https://www.youtube.com/watch?v=bsCZzpmbEcs</a:t>
            </a:r>
            <a:r>
              <a:rPr lang="en-US" sz="2400" dirty="0" smtClean="0"/>
              <a:t> </a:t>
            </a:r>
            <a:endParaRPr lang="en-US" sz="2400" dirty="0"/>
          </a:p>
        </p:txBody>
      </p:sp>
      <p:sp>
        <p:nvSpPr>
          <p:cNvPr id="3" name="Content Placeholder 2"/>
          <p:cNvSpPr>
            <a:spLocks noGrp="1"/>
          </p:cNvSpPr>
          <p:nvPr>
            <p:ph idx="1"/>
          </p:nvPr>
        </p:nvSpPr>
        <p:spPr/>
        <p:txBody>
          <a:bodyPr/>
          <a:lstStyle/>
          <a:p>
            <a:endParaRPr lang="en-US"/>
          </a:p>
        </p:txBody>
      </p:sp>
      <p:pic>
        <p:nvPicPr>
          <p:cNvPr id="1026" name="Picture 2" descr="Horror: The men were killed in the second century ampitheatre, once a tourist attraction (pictured) "/>
          <p:cNvPicPr>
            <a:picLocks noChangeAspect="1" noChangeArrowheads="1"/>
          </p:cNvPicPr>
          <p:nvPr/>
        </p:nvPicPr>
        <p:blipFill>
          <a:blip r:embed="rId3"/>
          <a:srcRect/>
          <a:stretch>
            <a:fillRect/>
          </a:stretch>
        </p:blipFill>
        <p:spPr bwMode="auto">
          <a:xfrm>
            <a:off x="-214" y="973395"/>
            <a:ext cx="9144214" cy="5884606"/>
          </a:xfrm>
          <a:prstGeom prst="rect">
            <a:avLst/>
          </a:prstGeom>
          <a:noFill/>
        </p:spPr>
      </p:pic>
    </p:spTree>
    <p:extLst>
      <p:ext uri="{BB962C8B-B14F-4D97-AF65-F5344CB8AC3E}">
        <p14:creationId xmlns:p14="http://schemas.microsoft.com/office/powerpoint/2010/main" val="386212216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47" y="0"/>
            <a:ext cx="7511473" cy="466164"/>
          </a:xfrm>
        </p:spPr>
        <p:txBody>
          <a:bodyPr>
            <a:normAutofit fontScale="90000"/>
          </a:bodyPr>
          <a:lstStyle/>
          <a:p>
            <a:pPr algn="ctr"/>
            <a:r>
              <a:rPr lang="en-US" b="1" dirty="0" smtClean="0"/>
              <a:t>BINGO</a:t>
            </a:r>
            <a:endParaRPr lang="en-US" b="1" dirty="0"/>
          </a:p>
        </p:txBody>
      </p:sp>
      <p:sp>
        <p:nvSpPr>
          <p:cNvPr id="2050" name="Text Box 2"/>
          <p:cNvSpPr txBox="1">
            <a:spLocks noChangeArrowheads="1"/>
          </p:cNvSpPr>
          <p:nvPr/>
        </p:nvSpPr>
        <p:spPr bwMode="auto">
          <a:xfrm>
            <a:off x="3115974" y="448592"/>
            <a:ext cx="3063154" cy="6524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Karma</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Reincarnation</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Dharma</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The Buddha</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Nirvana</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Confucianism/Legalism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Qin/Han/Tang/Song</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Shi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Huangdi</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Bureaucracy</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Great Wall</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Terra Cotta Army</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Civil Service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Silk roads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Filial Piety</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Foot binding</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Polis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Monarchy</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Direct democracy</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Oligarchy</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Homer</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Socrates/Plato/Aristotle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Alexander the Great</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Hellenistic World</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49" name="Text Box 1"/>
          <p:cNvSpPr txBox="1">
            <a:spLocks noChangeArrowheads="1"/>
          </p:cNvSpPr>
          <p:nvPr/>
        </p:nvSpPr>
        <p:spPr bwMode="auto">
          <a:xfrm>
            <a:off x="6299201" y="129308"/>
            <a:ext cx="2844800" cy="69910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Patricians/Plebeians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Law of Twelve Tables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Republic</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Veto</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Consul</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Legion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Aqueducts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Latin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Julius Caesar</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Augustus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Pax</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Romana</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Constantine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Inflation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Monotheistic Religions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Monotheism</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Torah</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Diaspora</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Bible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Protestantism</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Catholicism</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Orthodox</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Muhammad</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Qur’an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Caliph</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Sunnis/</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Shias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2052" name="Rectangle 4"/>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3" name="Rectangle 5"/>
          <p:cNvSpPr>
            <a:spLocks noChangeArrowheads="1"/>
          </p:cNvSpPr>
          <p:nvPr/>
        </p:nvSpPr>
        <p:spPr bwMode="auto">
          <a:xfrm>
            <a:off x="0" y="2056"/>
            <a:ext cx="657103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Primary source/Secondary source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History/Prehistory</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Paleolithic Era</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Hunter-gatherers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Neolithic Revolution</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Domestication</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Pastoralists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Division of Labor</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Civilization</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Early Civilizations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Cultural diffusion</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Delta</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Monsoons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City-state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Dynasties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Pharaohs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Mandate of Heaven</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Theocracy</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Bureaucracy</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Caste system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Polytheistic</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Confucianism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Hammurabi’s Code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Phoenicians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Ziggurat</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324600" algn="l"/>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Pyramids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12700"/>
            <a:ext cx="9144000" cy="6823710"/>
          </a:xfrm>
          <a:prstGeom prst="rect">
            <a:avLst/>
          </a:prstGeom>
        </p:spPr>
      </p:pic>
      <p:pic>
        <p:nvPicPr>
          <p:cNvPr id="5" name="Picture 4"/>
          <p:cNvPicPr>
            <a:picLocks noChangeAspect="1"/>
          </p:cNvPicPr>
          <p:nvPr/>
        </p:nvPicPr>
        <p:blipFill>
          <a:blip r:embed="rId3"/>
          <a:stretch>
            <a:fillRect/>
          </a:stretch>
        </p:blipFill>
        <p:spPr>
          <a:xfrm>
            <a:off x="0" y="584200"/>
            <a:ext cx="9144000" cy="5669280"/>
          </a:xfrm>
          <a:prstGeom prst="rect">
            <a:avLst/>
          </a:prstGeom>
        </p:spPr>
      </p:pic>
    </p:spTree>
    <p:extLst>
      <p:ext uri="{BB962C8B-B14F-4D97-AF65-F5344CB8AC3E}">
        <p14:creationId xmlns:p14="http://schemas.microsoft.com/office/powerpoint/2010/main" val="2894521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71061"/>
            <a:ext cx="9144000" cy="2679560"/>
          </a:xfrm>
        </p:spPr>
        <p:txBody>
          <a:bodyPr>
            <a:normAutofit lnSpcReduction="10000"/>
          </a:bodyPr>
          <a:lstStyle/>
          <a:p>
            <a:pPr marL="514350" indent="-514350">
              <a:buFont typeface="+mj-lt"/>
              <a:buAutoNum type="alphaUcPeriod" startAt="3"/>
            </a:pPr>
            <a:r>
              <a:rPr lang="en-US" sz="3200" b="1" u="sng" dirty="0"/>
              <a:t>Universal Declaration of Human Rights</a:t>
            </a:r>
            <a:r>
              <a:rPr lang="en-US" sz="3200" dirty="0"/>
              <a:t>- adopted by most countries, created international law protecting human rights</a:t>
            </a:r>
          </a:p>
          <a:p>
            <a:pPr marL="514350" indent="-514350">
              <a:buFont typeface="+mj-lt"/>
              <a:buAutoNum type="alphaUcPeriod" startAt="3"/>
            </a:pPr>
            <a:r>
              <a:rPr lang="en-US" sz="3200" dirty="0"/>
              <a:t>International c</a:t>
            </a:r>
            <a:r>
              <a:rPr lang="en-US" sz="3200" dirty="0" smtClean="0"/>
              <a:t>ourts have </a:t>
            </a:r>
            <a:r>
              <a:rPr lang="en-US" sz="3200" dirty="0"/>
              <a:t>worked to try war criminals but </a:t>
            </a:r>
            <a:r>
              <a:rPr lang="en-US" sz="3200" dirty="0" smtClean="0"/>
              <a:t>have </a:t>
            </a:r>
            <a:r>
              <a:rPr lang="en-US" sz="3200" dirty="0"/>
              <a:t>limited power</a:t>
            </a:r>
          </a:p>
          <a:p>
            <a:endParaRPr lang="en-US" dirty="0"/>
          </a:p>
        </p:txBody>
      </p:sp>
      <p:pic>
        <p:nvPicPr>
          <p:cNvPr id="2050" name="Picture 2" descr="http://depdcblog.files.wordpress.com/2010/1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74422"/>
            <a:ext cx="2381250" cy="33147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humanium.org/en/wp-content/uploads/portail-fr/eleanor-rooseve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3050621"/>
            <a:ext cx="4804865" cy="3630344"/>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File:Public hearing at the ICJ.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7929" y="3233736"/>
            <a:ext cx="2796071" cy="279607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par>
                          <p:cTn id="21" fill="hold">
                            <p:stCondLst>
                              <p:cond delay="0"/>
                            </p:stCondLst>
                            <p:childTnLst>
                              <p:par>
                                <p:cTn id="22" presetID="16" presetClass="entr" presetSubtype="21" fill="hold" nodeType="after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barn(inVertical)">
                                      <p:cBhvr>
                                        <p:cTn id="2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47" y="0"/>
            <a:ext cx="7511473" cy="1046650"/>
          </a:xfrm>
        </p:spPr>
        <p:txBody>
          <a:bodyPr>
            <a:normAutofit/>
          </a:bodyPr>
          <a:lstStyle/>
          <a:p>
            <a:pPr algn="ctr"/>
            <a:r>
              <a:rPr lang="en-US" sz="6000" b="1" dirty="0" smtClean="0"/>
              <a:t>Closure</a:t>
            </a:r>
            <a:endParaRPr lang="en-US" sz="6000" b="1" dirty="0"/>
          </a:p>
        </p:txBody>
      </p:sp>
      <p:sp>
        <p:nvSpPr>
          <p:cNvPr id="3" name="Content Placeholder 2"/>
          <p:cNvSpPr>
            <a:spLocks noGrp="1"/>
          </p:cNvSpPr>
          <p:nvPr>
            <p:ph idx="1"/>
          </p:nvPr>
        </p:nvSpPr>
        <p:spPr>
          <a:xfrm>
            <a:off x="0" y="1342417"/>
            <a:ext cx="9144000" cy="5143401"/>
          </a:xfrm>
        </p:spPr>
        <p:txBody>
          <a:bodyPr>
            <a:normAutofit fontScale="92500" lnSpcReduction="10000"/>
          </a:bodyPr>
          <a:lstStyle/>
          <a:p>
            <a:r>
              <a:rPr lang="en-US" sz="3900" b="1" dirty="0" smtClean="0"/>
              <a:t>What are the elements of a fully developed democracy?</a:t>
            </a:r>
          </a:p>
          <a:p>
            <a:endParaRPr lang="en-US" sz="3900" b="1" dirty="0" smtClean="0"/>
          </a:p>
          <a:p>
            <a:r>
              <a:rPr lang="en-US" sz="3900" b="1" dirty="0" smtClean="0"/>
              <a:t>What are some positive changes due to the growth in international law?</a:t>
            </a:r>
          </a:p>
          <a:p>
            <a:endParaRPr lang="en-US" sz="3900" b="1" dirty="0" smtClean="0"/>
          </a:p>
          <a:p>
            <a:r>
              <a:rPr lang="en-US" sz="3900" b="1" dirty="0" smtClean="0"/>
              <a:t>Why would America choose not to obey the international court of justice?  </a:t>
            </a: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3200" y="1774943"/>
            <a:ext cx="7772400" cy="1654057"/>
          </a:xfrm>
        </p:spPr>
        <p:txBody>
          <a:bodyPr/>
          <a:lstStyle/>
          <a:p>
            <a:r>
              <a:rPr lang="en-US" b="1" smtClean="0">
                <a:solidFill>
                  <a:schemeClr val="tx1"/>
                </a:solidFill>
              </a:rPr>
              <a:t>Globalization</a:t>
            </a:r>
            <a:endParaRPr lang="en-US" b="1" dirty="0">
              <a:solidFill>
                <a:schemeClr val="tx1"/>
              </a:solidFill>
            </a:endParaRPr>
          </a:p>
        </p:txBody>
      </p:sp>
      <p:sp>
        <p:nvSpPr>
          <p:cNvPr id="3" name="Subtitle 2"/>
          <p:cNvSpPr>
            <a:spLocks noGrp="1"/>
          </p:cNvSpPr>
          <p:nvPr>
            <p:ph type="subTitle" idx="1"/>
          </p:nvPr>
        </p:nvSpPr>
        <p:spPr/>
        <p:txBody>
          <a:bodyPr/>
          <a:lstStyle/>
          <a:p>
            <a:endParaRPr lang="en-US" dirty="0"/>
          </a:p>
        </p:txBody>
      </p:sp>
      <p:pic>
        <p:nvPicPr>
          <p:cNvPr id="4" name="Picture 2" descr="http://interdependence.unimelb.edu.au/images/GE-banner-how.jpg"/>
          <p:cNvPicPr>
            <a:picLocks noChangeAspect="1" noChangeArrowheads="1"/>
          </p:cNvPicPr>
          <p:nvPr/>
        </p:nvPicPr>
        <p:blipFill>
          <a:blip r:embed="rId3" cstate="print"/>
          <a:srcRect/>
          <a:stretch>
            <a:fillRect/>
          </a:stretch>
        </p:blipFill>
        <p:spPr bwMode="auto">
          <a:xfrm>
            <a:off x="396393" y="3802611"/>
            <a:ext cx="6477000" cy="2857500"/>
          </a:xfrm>
          <a:prstGeom prst="rect">
            <a:avLst/>
          </a:prstGeom>
          <a:noFill/>
        </p:spPr>
      </p:pic>
      <p:pic>
        <p:nvPicPr>
          <p:cNvPr id="5" name="Picture 2" descr="http://weblogs.baltimoresun.com/news/technology/indianmonk.jpg"/>
          <p:cNvPicPr>
            <a:picLocks noChangeAspect="1" noChangeArrowheads="1"/>
          </p:cNvPicPr>
          <p:nvPr/>
        </p:nvPicPr>
        <p:blipFill>
          <a:blip r:embed="rId4" cstate="print"/>
          <a:srcRect/>
          <a:stretch>
            <a:fillRect/>
          </a:stretch>
        </p:blipFill>
        <p:spPr bwMode="auto">
          <a:xfrm>
            <a:off x="0" y="3429000"/>
            <a:ext cx="2667000" cy="3496068"/>
          </a:xfrm>
          <a:prstGeom prst="rect">
            <a:avLst/>
          </a:prstGeom>
          <a:noFill/>
        </p:spPr>
      </p:pic>
      <p:pic>
        <p:nvPicPr>
          <p:cNvPr id="6" name="Picture 2" descr="http://www.etftrends.com/wp-content/uploads/2010/06/euro2.gif"/>
          <p:cNvPicPr>
            <a:picLocks noChangeAspect="1" noChangeArrowheads="1"/>
          </p:cNvPicPr>
          <p:nvPr/>
        </p:nvPicPr>
        <p:blipFill>
          <a:blip r:embed="rId5" cstate="print"/>
          <a:srcRect/>
          <a:stretch>
            <a:fillRect/>
          </a:stretch>
        </p:blipFill>
        <p:spPr bwMode="auto">
          <a:xfrm>
            <a:off x="-1" y="-27418"/>
            <a:ext cx="4437357" cy="2636657"/>
          </a:xfrm>
          <a:prstGeom prst="rect">
            <a:avLst/>
          </a:prstGeom>
          <a:noFill/>
        </p:spPr>
      </p:pic>
      <p:pic>
        <p:nvPicPr>
          <p:cNvPr id="7" name="Content Placeholder 3" descr="globalizationmickey.gif"/>
          <p:cNvPicPr>
            <a:picLocks noChangeAspect="1"/>
          </p:cNvPicPr>
          <p:nvPr/>
        </p:nvPicPr>
        <p:blipFill>
          <a:blip r:embed="rId6" cstate="print"/>
          <a:srcRect/>
          <a:stretch>
            <a:fillRect/>
          </a:stretch>
        </p:blipFill>
        <p:spPr bwMode="auto">
          <a:xfrm>
            <a:off x="4437357" y="0"/>
            <a:ext cx="4706644" cy="692506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51375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9"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par>
                          <p:cTn id="15" fill="hold">
                            <p:stCondLst>
                              <p:cond delay="3000"/>
                            </p:stCondLst>
                            <p:childTnLst>
                              <p:par>
                                <p:cTn id="16" presetID="50" presetClass="entr" presetSubtype="0" decel="10000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3"/>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par>
                          <p:cTn id="21" fill="hold">
                            <p:stCondLst>
                              <p:cond delay="4000"/>
                            </p:stCondLst>
                            <p:childTnLst>
                              <p:par>
                                <p:cTn id="22" presetID="58" presetClass="entr" presetSubtype="0" accel="10000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strVal val="#ppt_w*2.5"/>
                                          </p:val>
                                        </p:tav>
                                        <p:tav tm="100000">
                                          <p:val>
                                            <p:strVal val="#ppt_w"/>
                                          </p:val>
                                        </p:tav>
                                      </p:tavLst>
                                    </p:anim>
                                    <p:anim calcmode="lin" valueType="num">
                                      <p:cBhvr>
                                        <p:cTn id="25" dur="500" fill="hold"/>
                                        <p:tgtEl>
                                          <p:spTgt spid="6"/>
                                        </p:tgtEl>
                                        <p:attrNameLst>
                                          <p:attrName>ppt_h</p:attrName>
                                        </p:attrNameLst>
                                      </p:cBhvr>
                                      <p:tavLst>
                                        <p:tav tm="0">
                                          <p:val>
                                            <p:strVal val="#ppt_h*0.01"/>
                                          </p:val>
                                        </p:tav>
                                        <p:tav tm="100000">
                                          <p:val>
                                            <p:strVal val="#ppt_h"/>
                                          </p:val>
                                        </p:tav>
                                      </p:tavLst>
                                    </p:anim>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h+1"/>
                                          </p:val>
                                        </p:tav>
                                        <p:tav tm="100000">
                                          <p:val>
                                            <p:strVal val="#ppt_y"/>
                                          </p:val>
                                        </p:tav>
                                      </p:tavLst>
                                    </p:anim>
                                    <p:animEffect transition="in" filter="fade">
                                      <p:cBhvr>
                                        <p:cTn id="28" dur="500"/>
                                        <p:tgtEl>
                                          <p:spTgt spid="6"/>
                                        </p:tgtEl>
                                      </p:cBhvr>
                                    </p:animEffect>
                                  </p:childTnLst>
                                </p:cTn>
                              </p:par>
                            </p:childTnLst>
                          </p:cTn>
                        </p:par>
                        <p:par>
                          <p:cTn id="29" fill="hold">
                            <p:stCondLst>
                              <p:cond delay="4500"/>
                            </p:stCondLst>
                            <p:childTnLst>
                              <p:par>
                                <p:cTn id="30" presetID="50" presetClass="entr" presetSubtype="0" decel="10000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strVal val="#ppt_w+.3"/>
                                          </p:val>
                                        </p:tav>
                                        <p:tav tm="100000">
                                          <p:val>
                                            <p:strVal val="#ppt_w"/>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r>
              <a:rPr lang="en-US" dirty="0">
                <a:effectLst/>
              </a:rPr>
              <a:t>Activity:  News media, looking at how important that part is to US politics and democracy. (Can also talk about propaganda)</a:t>
            </a:r>
          </a:p>
          <a:p>
            <a:r>
              <a:rPr lang="en-US" dirty="0">
                <a:effectLst/>
              </a:rPr>
              <a:t/>
            </a:r>
            <a:br>
              <a:rPr lang="en-US" dirty="0">
                <a:effectLst/>
              </a:rPr>
            </a:br>
            <a:r>
              <a:rPr lang="en-US" dirty="0">
                <a:effectLst/>
              </a:rPr>
              <a:t>Group work: Democracy appreciation?  Groups decide where they would like to eat. Agreement, consensus, deliberation, negotiation: show how they are all part of democracy.</a:t>
            </a:r>
          </a:p>
          <a:p>
            <a:r>
              <a:rPr lang="en-US" dirty="0">
                <a:effectLst/>
              </a:rPr>
              <a:t/>
            </a:r>
            <a:br>
              <a:rPr lang="en-US" dirty="0">
                <a:effectLst/>
              </a:rPr>
            </a:br>
            <a:r>
              <a:rPr lang="en-US" dirty="0">
                <a:effectLst/>
                <a:hlinkClick r:id="rId2"/>
              </a:rPr>
              <a:t>https://</a:t>
            </a:r>
            <a:r>
              <a:rPr lang="en-US" dirty="0" smtClean="0">
                <a:effectLst/>
                <a:hlinkClick r:id="rId2"/>
              </a:rPr>
              <a:t>www.youtube.com/watch?v=dDTBnsqxZ3k</a:t>
            </a:r>
            <a:r>
              <a:rPr lang="en-US" dirty="0" smtClean="0">
                <a:effectLst/>
              </a:rPr>
              <a:t> </a:t>
            </a:r>
          </a:p>
          <a:p>
            <a:endParaRPr lang="en-US" dirty="0">
              <a:effectLst/>
            </a:endParaRPr>
          </a:p>
          <a:p>
            <a:r>
              <a:rPr lang="en-US" dirty="0">
                <a:hlinkClick r:id="rId3"/>
              </a:rPr>
              <a:t>https://</a:t>
            </a:r>
            <a:r>
              <a:rPr lang="en-US" dirty="0" smtClean="0">
                <a:hlinkClick r:id="rId3"/>
              </a:rPr>
              <a:t>www.youtube.com/watch?v=PDT-LN5-Edw</a:t>
            </a:r>
            <a:r>
              <a:rPr lang="en-US" dirty="0" smtClean="0"/>
              <a:t> </a:t>
            </a:r>
            <a:endParaRPr lang="en-US" dirty="0"/>
          </a:p>
        </p:txBody>
      </p:sp>
    </p:spTree>
    <p:extLst>
      <p:ext uri="{BB962C8B-B14F-4D97-AF65-F5344CB8AC3E}">
        <p14:creationId xmlns:p14="http://schemas.microsoft.com/office/powerpoint/2010/main" val="2048366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t>Warm-Up Activity</a:t>
            </a:r>
            <a:endParaRPr lang="en-US" sz="4800" b="1" dirty="0"/>
          </a:p>
        </p:txBody>
      </p:sp>
      <p:sp>
        <p:nvSpPr>
          <p:cNvPr id="3" name="Content Placeholder 2"/>
          <p:cNvSpPr>
            <a:spLocks noGrp="1"/>
          </p:cNvSpPr>
          <p:nvPr>
            <p:ph idx="1"/>
          </p:nvPr>
        </p:nvSpPr>
        <p:spPr>
          <a:xfrm>
            <a:off x="818347" y="1908498"/>
            <a:ext cx="7511472" cy="4041162"/>
          </a:xfrm>
        </p:spPr>
        <p:txBody>
          <a:bodyPr>
            <a:normAutofit/>
          </a:bodyPr>
          <a:lstStyle/>
          <a:p>
            <a:pPr marL="342900" indent="-342900">
              <a:buAutoNum type="arabicPeriod"/>
            </a:pPr>
            <a:r>
              <a:rPr lang="en-US" sz="3200" dirty="0" smtClean="0"/>
              <a:t>Get out the worksheet that you picked up yesterday (graphic organizers)</a:t>
            </a:r>
          </a:p>
          <a:p>
            <a:pPr marL="342900" indent="-342900">
              <a:buAutoNum type="arabicPeriod"/>
            </a:pPr>
            <a:r>
              <a:rPr lang="en-US" sz="3200" dirty="0" smtClean="0"/>
              <a:t>Flip to the side that says “Law Codes”</a:t>
            </a:r>
          </a:p>
          <a:p>
            <a:pPr marL="342900" indent="-342900">
              <a:buAutoNum type="arabicPeriod"/>
            </a:pPr>
            <a:r>
              <a:rPr lang="en-US" sz="3200" dirty="0" smtClean="0"/>
              <a:t>Use your notes, the textbook, and the Law Codes hanging all over the room to fill in this review chart!</a:t>
            </a:r>
            <a:endParaRPr lang="en-US" sz="3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73" y="258618"/>
            <a:ext cx="8525163" cy="1006764"/>
          </a:xfrm>
        </p:spPr>
        <p:txBody>
          <a:bodyPr>
            <a:normAutofit/>
          </a:bodyPr>
          <a:lstStyle/>
          <a:p>
            <a:r>
              <a:rPr lang="en-US" sz="4000" b="1" dirty="0" smtClean="0"/>
              <a:t>Planet Money Makes a T-Shirt</a:t>
            </a:r>
            <a:endParaRPr lang="en-US" sz="4000" b="1" dirty="0"/>
          </a:p>
        </p:txBody>
      </p:sp>
      <p:sp>
        <p:nvSpPr>
          <p:cNvPr id="3" name="Content Placeholder 2"/>
          <p:cNvSpPr>
            <a:spLocks noGrp="1"/>
          </p:cNvSpPr>
          <p:nvPr>
            <p:ph idx="1"/>
          </p:nvPr>
        </p:nvSpPr>
        <p:spPr>
          <a:xfrm>
            <a:off x="818348" y="1025237"/>
            <a:ext cx="7511472" cy="1016000"/>
          </a:xfrm>
        </p:spPr>
        <p:txBody>
          <a:bodyPr/>
          <a:lstStyle/>
          <a:p>
            <a:pPr algn="ctr">
              <a:buNone/>
            </a:pPr>
            <a:r>
              <a:rPr lang="en-US" dirty="0" smtClean="0">
                <a:hlinkClick r:id="rId2"/>
              </a:rPr>
              <a:t>https://www.youtube.com/watch?v=r2Zod7Sd3rQ</a:t>
            </a:r>
            <a:r>
              <a:rPr lang="en-US" dirty="0" smtClean="0"/>
              <a:t> </a:t>
            </a:r>
            <a:endParaRPr lang="en-US" dirty="0"/>
          </a:p>
        </p:txBody>
      </p:sp>
      <p:pic>
        <p:nvPicPr>
          <p:cNvPr id="103426" name="Picture 2" descr="Make Tshirt"/>
          <p:cNvPicPr>
            <a:picLocks noChangeAspect="1" noChangeArrowheads="1"/>
          </p:cNvPicPr>
          <p:nvPr/>
        </p:nvPicPr>
        <p:blipFill>
          <a:blip r:embed="rId3"/>
          <a:srcRect t="3073"/>
          <a:stretch>
            <a:fillRect/>
          </a:stretch>
        </p:blipFill>
        <p:spPr bwMode="auto">
          <a:xfrm>
            <a:off x="-29073" y="2041236"/>
            <a:ext cx="9173073" cy="4816765"/>
          </a:xfrm>
          <a:prstGeom prst="rect">
            <a:avLst/>
          </a:prstGeom>
          <a:noFill/>
        </p:spPr>
      </p:pic>
    </p:spTree>
    <p:extLst>
      <p:ext uri="{BB962C8B-B14F-4D97-AF65-F5344CB8AC3E}">
        <p14:creationId xmlns:p14="http://schemas.microsoft.com/office/powerpoint/2010/main" val="29360741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3-ec.buzzfed.com/static/enhanced/web04/2012/3/22/11/enhanced-buzz-30756-1332429047-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4133"/>
            <a:ext cx="9158069" cy="51138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41867" y="273271"/>
            <a:ext cx="8126621" cy="1312480"/>
          </a:xfrm>
        </p:spPr>
        <p:txBody>
          <a:bodyPr>
            <a:noAutofit/>
          </a:bodyPr>
          <a:lstStyle/>
          <a:p>
            <a:pPr algn="ctr"/>
            <a:r>
              <a:rPr lang="en-US" sz="3600" b="1" dirty="0" smtClean="0"/>
              <a:t>Warm-Up: What can we learn by watching the following clip?</a:t>
            </a:r>
            <a:endParaRPr lang="en-US" sz="3600" b="1" dirty="0"/>
          </a:p>
        </p:txBody>
      </p:sp>
      <p:sp>
        <p:nvSpPr>
          <p:cNvPr id="3" name="Content Placeholder 2"/>
          <p:cNvSpPr>
            <a:spLocks noGrp="1"/>
          </p:cNvSpPr>
          <p:nvPr>
            <p:ph idx="1"/>
          </p:nvPr>
        </p:nvSpPr>
        <p:spPr>
          <a:xfrm>
            <a:off x="0" y="6174607"/>
            <a:ext cx="7511472" cy="683393"/>
          </a:xfrm>
        </p:spPr>
        <p:txBody>
          <a:bodyPr/>
          <a:lstStyle/>
          <a:p>
            <a:pPr marL="0" indent="0">
              <a:buNone/>
            </a:pPr>
            <a:r>
              <a:rPr lang="en-US" dirty="0">
                <a:hlinkClick r:id="rId3"/>
              </a:rPr>
              <a:t>http://www.buzzfeed.com/whitneyjefferson/south-park-takes-on-cash4gold-and-the-home-shoppin#.</a:t>
            </a:r>
            <a:r>
              <a:rPr lang="en-US" dirty="0" smtClean="0">
                <a:hlinkClick r:id="rId3"/>
              </a:rPr>
              <a:t>keJzkNNnm</a:t>
            </a:r>
            <a:r>
              <a:rPr lang="en-US" dirty="0" smtClean="0"/>
              <a:t> </a:t>
            </a:r>
            <a:endParaRPr lang="en-US" dirty="0"/>
          </a:p>
        </p:txBody>
      </p:sp>
    </p:spTree>
    <p:extLst>
      <p:ext uri="{BB962C8B-B14F-4D97-AF65-F5344CB8AC3E}">
        <p14:creationId xmlns:p14="http://schemas.microsoft.com/office/powerpoint/2010/main" val="3211898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533" y="152400"/>
            <a:ext cx="9025468" cy="2325925"/>
          </a:xfrm>
        </p:spPr>
        <p:txBody>
          <a:bodyPr>
            <a:normAutofit fontScale="92500" lnSpcReduction="10000"/>
          </a:bodyPr>
          <a:lstStyle/>
          <a:p>
            <a:pPr marL="0" indent="0" fontAlgn="base">
              <a:buNone/>
            </a:pPr>
            <a:r>
              <a:rPr lang="en-US" sz="3600" b="1" dirty="0" smtClean="0">
                <a:effectLst/>
              </a:rPr>
              <a:t>I. Economic </a:t>
            </a:r>
            <a:r>
              <a:rPr lang="en-US" sz="3600" b="1" dirty="0">
                <a:effectLst/>
              </a:rPr>
              <a:t>Interdependence</a:t>
            </a:r>
          </a:p>
          <a:p>
            <a:pPr marL="0" indent="0" fontAlgn="base">
              <a:buNone/>
            </a:pPr>
            <a:r>
              <a:rPr lang="en-US" sz="3600" b="1" dirty="0" smtClean="0">
                <a:effectLst/>
              </a:rPr>
              <a:t>	A. Globalization – the integration of the world, culture, and ideas as countries rely on others for </a:t>
            </a:r>
            <a:r>
              <a:rPr lang="en-US" sz="3600" b="1" dirty="0">
                <a:effectLst/>
              </a:rPr>
              <a:t>goods, </a:t>
            </a:r>
            <a:r>
              <a:rPr lang="en-US" sz="3600" b="1" dirty="0" smtClean="0">
                <a:effectLst/>
              </a:rPr>
              <a:t>resources</a:t>
            </a:r>
            <a:r>
              <a:rPr lang="en-US" sz="3600" b="1" dirty="0">
                <a:effectLst/>
              </a:rPr>
              <a:t>, and services</a:t>
            </a:r>
          </a:p>
          <a:p>
            <a:pPr marL="0" indent="0">
              <a:buNone/>
            </a:pPr>
            <a:endParaRPr lang="en-US" dirty="0"/>
          </a:p>
        </p:txBody>
      </p:sp>
      <p:pic>
        <p:nvPicPr>
          <p:cNvPr id="2050" name="Picture 2" descr="http://i.ytimg.com/vi/7wacNHCqDqY/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8324"/>
            <a:ext cx="6434667" cy="43796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assets4.bigthink.com/system/idea_thumbnails/44206/headline/U.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594727" y="3308722"/>
            <a:ext cx="4379673" cy="271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6703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082" y="-258970"/>
            <a:ext cx="8765918" cy="3103769"/>
          </a:xfrm>
        </p:spPr>
        <p:txBody>
          <a:bodyPr>
            <a:noAutofit/>
          </a:bodyPr>
          <a:lstStyle/>
          <a:p>
            <a:pPr marL="0" indent="0">
              <a:buNone/>
            </a:pPr>
            <a:r>
              <a:rPr lang="en-US" sz="4000" dirty="0" smtClean="0"/>
              <a:t>B. Hindrances to free trade: tariffs (taxes on imports), subsidies (assistance to domestic industries), government ownership of businesses</a:t>
            </a:r>
            <a:endParaRPr lang="en-US" sz="4000" dirty="0"/>
          </a:p>
        </p:txBody>
      </p:sp>
      <p:pic>
        <p:nvPicPr>
          <p:cNvPr id="2050" name="Picture 2" descr="http://www.servicetransfer.net/images/NC%20Ports.jpg"/>
          <p:cNvPicPr>
            <a:picLocks noChangeAspect="1" noChangeArrowheads="1"/>
          </p:cNvPicPr>
          <p:nvPr/>
        </p:nvPicPr>
        <p:blipFill rotWithShape="1">
          <a:blip r:embed="rId2">
            <a:extLst>
              <a:ext uri="{28A0092B-C50C-407E-A947-70E740481C1C}">
                <a14:useLocalDpi xmlns:a14="http://schemas.microsoft.com/office/drawing/2010/main" val="0"/>
              </a:ext>
            </a:extLst>
          </a:blip>
          <a:srcRect t="6639" b="22831"/>
          <a:stretch/>
        </p:blipFill>
        <p:spPr bwMode="auto">
          <a:xfrm>
            <a:off x="1" y="2558459"/>
            <a:ext cx="9144000" cy="429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795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96018"/>
            <a:ext cx="9144000" cy="3158859"/>
          </a:xfrm>
        </p:spPr>
        <p:txBody>
          <a:bodyPr>
            <a:normAutofit/>
          </a:bodyPr>
          <a:lstStyle/>
          <a:p>
            <a:r>
              <a:rPr lang="en-US" sz="4400" b="1" dirty="0" smtClean="0"/>
              <a:t>Globalization in a Bottle</a:t>
            </a:r>
            <a:endParaRPr lang="en-US" sz="4400" b="1" dirty="0"/>
          </a:p>
        </p:txBody>
      </p:sp>
    </p:spTree>
    <p:extLst>
      <p:ext uri="{BB962C8B-B14F-4D97-AF65-F5344CB8AC3E}">
        <p14:creationId xmlns:p14="http://schemas.microsoft.com/office/powerpoint/2010/main" val="1687255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pPr algn="ctr"/>
            <a:r>
              <a:rPr lang="en-US" dirty="0" smtClean="0"/>
              <a:t>When you hold a </a:t>
            </a:r>
            <a:r>
              <a:rPr lang="en-US" dirty="0"/>
              <a:t>Coca-Cola </a:t>
            </a:r>
            <a:r>
              <a:rPr lang="en-US" dirty="0" smtClean="0"/>
              <a:t>bottle, </a:t>
            </a:r>
            <a:br>
              <a:rPr lang="en-US" dirty="0" smtClean="0"/>
            </a:br>
            <a:r>
              <a:rPr lang="en-US" dirty="0" smtClean="0"/>
              <a:t>is it </a:t>
            </a:r>
            <a:r>
              <a:rPr lang="en-US" dirty="0" smtClean="0">
                <a:solidFill>
                  <a:srgbClr val="FF0000"/>
                </a:solidFill>
              </a:rPr>
              <a:t>art</a:t>
            </a:r>
            <a:r>
              <a:rPr lang="en-US" dirty="0" smtClean="0"/>
              <a:t> </a:t>
            </a:r>
            <a:r>
              <a:rPr lang="en-US" dirty="0"/>
              <a:t>or is </a:t>
            </a:r>
            <a:r>
              <a:rPr lang="en-US" dirty="0" smtClean="0"/>
              <a:t>it </a:t>
            </a:r>
            <a:r>
              <a:rPr lang="en-US" dirty="0" smtClean="0">
                <a:solidFill>
                  <a:srgbClr val="008000"/>
                </a:solidFill>
              </a:rPr>
              <a:t>commerce</a:t>
            </a:r>
            <a:r>
              <a:rPr lang="en-US" dirty="0" smtClean="0"/>
              <a:t>?</a:t>
            </a:r>
            <a:endParaRPr lang="en-US" dirty="0"/>
          </a:p>
        </p:txBody>
      </p:sp>
      <p:pic>
        <p:nvPicPr>
          <p:cNvPr id="4" name="Content Placeholder 3"/>
          <p:cNvPicPr>
            <a:picLocks noGrp="1" noChangeAspect="1"/>
          </p:cNvPicPr>
          <p:nvPr>
            <p:ph idx="1"/>
          </p:nvPr>
        </p:nvPicPr>
        <p:blipFill>
          <a:blip r:embed="rId2"/>
          <a:srcRect t="1115" b="1115"/>
          <a:stretch>
            <a:fillRect/>
          </a:stretch>
        </p:blipFill>
        <p:spPr>
          <a:xfrm>
            <a:off x="457200" y="1867584"/>
            <a:ext cx="8229600" cy="4525963"/>
          </a:xfrm>
        </p:spPr>
      </p:pic>
    </p:spTree>
    <p:extLst>
      <p:ext uri="{BB962C8B-B14F-4D97-AF65-F5344CB8AC3E}">
        <p14:creationId xmlns:p14="http://schemas.microsoft.com/office/powerpoint/2010/main" val="7039721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Thoughts or questions before we begin?</a:t>
            </a:r>
            <a:endParaRPr lang="en-US" dirty="0"/>
          </a:p>
        </p:txBody>
      </p:sp>
      <p:pic>
        <p:nvPicPr>
          <p:cNvPr id="4" name="Content Placeholder 3" descr="Screen Shot 2015-04-16 at 12.01.56 PM.png"/>
          <p:cNvPicPr>
            <a:picLocks noGrp="1" noChangeAspect="1"/>
          </p:cNvPicPr>
          <p:nvPr>
            <p:ph idx="1"/>
          </p:nvPr>
        </p:nvPicPr>
        <p:blipFill>
          <a:blip r:embed="rId2">
            <a:extLst>
              <a:ext uri="{28A0092B-C50C-407E-A947-70E740481C1C}">
                <a14:useLocalDpi xmlns:a14="http://schemas.microsoft.com/office/drawing/2010/main" val="0"/>
              </a:ext>
            </a:extLst>
          </a:blip>
          <a:srcRect l="3627" r="3627"/>
          <a:stretch>
            <a:fillRect/>
          </a:stretch>
        </p:blipFill>
        <p:spPr/>
      </p:pic>
    </p:spTree>
    <p:extLst>
      <p:ext uri="{BB962C8B-B14F-4D97-AF65-F5344CB8AC3E}">
        <p14:creationId xmlns:p14="http://schemas.microsoft.com/office/powerpoint/2010/main" val="463536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200" dirty="0"/>
              <a:t>How did WWII enable Coca-Cola to globalize? </a:t>
            </a:r>
          </a:p>
        </p:txBody>
      </p:sp>
      <p:pic>
        <p:nvPicPr>
          <p:cNvPr id="4" name="Content Placeholder 3"/>
          <p:cNvPicPr>
            <a:picLocks noGrp="1" noChangeAspect="1"/>
          </p:cNvPicPr>
          <p:nvPr>
            <p:ph idx="1"/>
          </p:nvPr>
        </p:nvPicPr>
        <p:blipFill rotWithShape="1">
          <a:blip r:embed="rId2"/>
          <a:srcRect l="-508" r="547"/>
          <a:stretch/>
        </p:blipFill>
        <p:spPr>
          <a:xfrm>
            <a:off x="551397" y="1600200"/>
            <a:ext cx="3559017" cy="4525963"/>
          </a:xfrm>
        </p:spPr>
      </p:pic>
      <p:pic>
        <p:nvPicPr>
          <p:cNvPr id="5" name="Picture 4"/>
          <p:cNvPicPr>
            <a:picLocks noChangeAspect="1"/>
          </p:cNvPicPr>
          <p:nvPr/>
        </p:nvPicPr>
        <p:blipFill>
          <a:blip r:embed="rId3"/>
          <a:stretch>
            <a:fillRect/>
          </a:stretch>
        </p:blipFill>
        <p:spPr>
          <a:xfrm>
            <a:off x="4982560" y="1600199"/>
            <a:ext cx="3611046" cy="4525963"/>
          </a:xfrm>
          <a:prstGeom prst="rect">
            <a:avLst/>
          </a:prstGeom>
        </p:spPr>
      </p:pic>
    </p:spTree>
    <p:extLst>
      <p:ext uri="{BB962C8B-B14F-4D97-AF65-F5344CB8AC3E}">
        <p14:creationId xmlns:p14="http://schemas.microsoft.com/office/powerpoint/2010/main" val="1820242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dirty="0" smtClean="0"/>
              <a:t>EQ: In what ways does a bottle Coca-Cola represent globalization? </a:t>
            </a:r>
            <a:br>
              <a:rPr lang="en-US" dirty="0" smtClean="0"/>
            </a:br>
            <a:r>
              <a:rPr lang="en-US" sz="2200" b="1" i="1" dirty="0" smtClean="0">
                <a:solidFill>
                  <a:srgbClr val="0000FF"/>
                </a:solidFill>
              </a:rPr>
              <a:t>Keep in mind the definitions of globalization. </a:t>
            </a:r>
            <a:r>
              <a:rPr lang="en-US" dirty="0" smtClean="0"/>
              <a:t/>
            </a:r>
            <a:br>
              <a:rPr lang="en-US" dirty="0" smtClean="0"/>
            </a:br>
            <a:endParaRPr lang="en-US" dirty="0"/>
          </a:p>
        </p:txBody>
      </p:sp>
      <p:sp>
        <p:nvSpPr>
          <p:cNvPr id="3" name="Content Placeholder 2"/>
          <p:cNvSpPr>
            <a:spLocks noGrp="1"/>
          </p:cNvSpPr>
          <p:nvPr>
            <p:ph idx="1"/>
          </p:nvPr>
        </p:nvSpPr>
        <p:spPr>
          <a:xfrm>
            <a:off x="0" y="2148211"/>
            <a:ext cx="3352452" cy="2998946"/>
          </a:xfrm>
        </p:spPr>
        <p:txBody>
          <a:bodyPr/>
          <a:lstStyle/>
          <a:p>
            <a:r>
              <a:rPr lang="en-US" dirty="0" smtClean="0"/>
              <a:t>Connectedness</a:t>
            </a:r>
          </a:p>
          <a:p>
            <a:r>
              <a:rPr lang="en-US" dirty="0" smtClean="0"/>
              <a:t>Influence</a:t>
            </a:r>
          </a:p>
          <a:p>
            <a:r>
              <a:rPr lang="en-US" dirty="0" smtClean="0"/>
              <a:t>Politically</a:t>
            </a:r>
          </a:p>
          <a:p>
            <a:r>
              <a:rPr lang="en-US" dirty="0" smtClean="0"/>
              <a:t>Economically</a:t>
            </a:r>
          </a:p>
          <a:p>
            <a:r>
              <a:rPr lang="en-US" dirty="0" smtClean="0"/>
              <a:t>Culturally</a:t>
            </a:r>
            <a:endParaRPr lang="en-US" dirty="0"/>
          </a:p>
        </p:txBody>
      </p:sp>
      <p:pic>
        <p:nvPicPr>
          <p:cNvPr id="6" name="Picture 5"/>
          <p:cNvPicPr>
            <a:picLocks noChangeAspect="1"/>
          </p:cNvPicPr>
          <p:nvPr/>
        </p:nvPicPr>
        <p:blipFill>
          <a:blip r:embed="rId2"/>
          <a:stretch>
            <a:fillRect/>
          </a:stretch>
        </p:blipFill>
        <p:spPr>
          <a:xfrm>
            <a:off x="0" y="1417639"/>
            <a:ext cx="9144000" cy="5440362"/>
          </a:xfrm>
          <a:prstGeom prst="rect">
            <a:avLst/>
          </a:prstGeom>
        </p:spPr>
      </p:pic>
    </p:spTree>
    <p:extLst>
      <p:ext uri="{BB962C8B-B14F-4D97-AF65-F5344CB8AC3E}">
        <p14:creationId xmlns:p14="http://schemas.microsoft.com/office/powerpoint/2010/main" val="12542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7477" y="1"/>
            <a:ext cx="7772400" cy="1031132"/>
          </a:xfrm>
        </p:spPr>
        <p:txBody>
          <a:bodyPr>
            <a:noAutofit/>
          </a:bodyPr>
          <a:lstStyle/>
          <a:p>
            <a:r>
              <a:rPr lang="en-US" sz="6000" b="1" dirty="0" smtClean="0">
                <a:solidFill>
                  <a:schemeClr val="tx1"/>
                </a:solidFill>
              </a:rPr>
              <a:t>Democratization</a:t>
            </a:r>
            <a:endParaRPr lang="en-US" sz="6000" b="1" dirty="0">
              <a:solidFill>
                <a:schemeClr val="tx1"/>
              </a:solidFill>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32456" y="3270250"/>
            <a:ext cx="5402729" cy="3587750"/>
          </a:xfrm>
          <a:prstGeom prst="rect">
            <a:avLst/>
          </a:prstGeom>
        </p:spPr>
      </p:pic>
      <p:pic>
        <p:nvPicPr>
          <p:cNvPr id="7" name="Picture 6" descr="http://aristotleslackey.files.wordpress.com/2010/05/freedom-for-all.jpg"/>
          <p:cNvPicPr>
            <a:picLocks noChangeAspect="1" noChangeArrowheads="1"/>
          </p:cNvPicPr>
          <p:nvPr/>
        </p:nvPicPr>
        <p:blipFill>
          <a:blip r:embed="rId3" cstate="print"/>
          <a:srcRect r="20958"/>
          <a:stretch>
            <a:fillRect/>
          </a:stretch>
        </p:blipFill>
        <p:spPr bwMode="auto">
          <a:xfrm>
            <a:off x="5362899" y="3886200"/>
            <a:ext cx="3781101" cy="3587750"/>
          </a:xfrm>
          <a:prstGeom prst="rect">
            <a:avLst/>
          </a:prstGeom>
          <a:noFill/>
        </p:spPr>
      </p:pic>
      <p:pic>
        <p:nvPicPr>
          <p:cNvPr id="79874" name="Picture 2" descr="http://t1.gstatic.com/images?q=tbn:ANd9GcRmYn7Yis3hVH17teNhQY_aRN1obpsvJx6QE-MpLWYJnOhjgl5G0DEVxLk">
            <a:hlinkClick r:id="rId4"/>
          </p:cNvPr>
          <p:cNvPicPr>
            <a:picLocks noChangeAspect="1" noChangeArrowheads="1"/>
          </p:cNvPicPr>
          <p:nvPr/>
        </p:nvPicPr>
        <p:blipFill>
          <a:blip r:embed="rId5"/>
          <a:srcRect/>
          <a:stretch>
            <a:fillRect/>
          </a:stretch>
        </p:blipFill>
        <p:spPr bwMode="auto">
          <a:xfrm>
            <a:off x="544750" y="1294738"/>
            <a:ext cx="3463352" cy="2591462"/>
          </a:xfrm>
          <a:prstGeom prst="rect">
            <a:avLst/>
          </a:prstGeom>
          <a:noFill/>
        </p:spPr>
      </p:pic>
      <p:pic>
        <p:nvPicPr>
          <p:cNvPr id="79876" name="Picture 4" descr="Demonstrations in Lviv, Ukraine, against President Ynukovych's decision not to sign an association agreement with the European Union (from CNN). ">
            <a:hlinkClick r:id="rId6"/>
          </p:cNvPr>
          <p:cNvPicPr>
            <a:picLocks noChangeAspect="1" noChangeArrowheads="1"/>
          </p:cNvPicPr>
          <p:nvPr/>
        </p:nvPicPr>
        <p:blipFill>
          <a:blip r:embed="rId7"/>
          <a:srcRect/>
          <a:stretch>
            <a:fillRect/>
          </a:stretch>
        </p:blipFill>
        <p:spPr bwMode="auto">
          <a:xfrm>
            <a:off x="4513634" y="1281619"/>
            <a:ext cx="4630366" cy="26045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par>
                          <p:cTn id="14" fill="hold">
                            <p:stCondLst>
                              <p:cond delay="3000"/>
                            </p:stCondLst>
                            <p:childTnLst>
                              <p:par>
                                <p:cTn id="15" presetID="50" presetClass="entr" presetSubtype="0" decel="10000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164" y="888034"/>
            <a:ext cx="9137836" cy="521402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5294"/>
            <a:ext cx="9144000" cy="1143000"/>
          </a:xfrm>
        </p:spPr>
        <p:txBody>
          <a:bodyPr>
            <a:noAutofit/>
          </a:bodyPr>
          <a:lstStyle/>
          <a:p>
            <a:r>
              <a:rPr lang="en-US" sz="2800" dirty="0" smtClean="0"/>
              <a:t>How was Coca-Cola a political/economic/cultural force in…</a:t>
            </a:r>
            <a:br>
              <a:rPr lang="en-US" sz="2800" dirty="0" smtClean="0"/>
            </a:br>
            <a:r>
              <a:rPr lang="en-US" sz="2800" dirty="0" smtClean="0"/>
              <a:t>Europe/The Soviet Bloc?</a:t>
            </a:r>
            <a:br>
              <a:rPr lang="en-US" sz="2800" dirty="0" smtClean="0"/>
            </a:br>
            <a:r>
              <a:rPr lang="en-US" sz="2800" dirty="0" smtClean="0"/>
              <a:t>The Middle East?</a:t>
            </a:r>
            <a:br>
              <a:rPr lang="en-US" sz="2800" dirty="0" smtClean="0"/>
            </a:br>
            <a:endParaRPr lang="en-US" sz="2800" dirty="0"/>
          </a:p>
        </p:txBody>
      </p:sp>
      <p:pic>
        <p:nvPicPr>
          <p:cNvPr id="4" name="Content Placeholder 3"/>
          <p:cNvPicPr>
            <a:picLocks noGrp="1" noChangeAspect="1"/>
          </p:cNvPicPr>
          <p:nvPr>
            <p:ph idx="1"/>
          </p:nvPr>
        </p:nvPicPr>
        <p:blipFill>
          <a:blip r:embed="rId2"/>
          <a:srcRect t="9314" b="9314"/>
          <a:stretch>
            <a:fillRect/>
          </a:stretch>
        </p:blipFill>
        <p:spPr>
          <a:xfrm>
            <a:off x="0" y="1984565"/>
            <a:ext cx="4778774" cy="4525963"/>
          </a:xfrm>
        </p:spPr>
      </p:pic>
      <p:pic>
        <p:nvPicPr>
          <p:cNvPr id="5" name="Picture 4"/>
          <p:cNvPicPr>
            <a:picLocks noChangeAspect="1"/>
          </p:cNvPicPr>
          <p:nvPr/>
        </p:nvPicPr>
        <p:blipFill>
          <a:blip r:embed="rId3"/>
          <a:stretch>
            <a:fillRect/>
          </a:stretch>
        </p:blipFill>
        <p:spPr>
          <a:xfrm>
            <a:off x="5184171" y="1984565"/>
            <a:ext cx="3925223" cy="4525963"/>
          </a:xfrm>
          <a:prstGeom prst="rect">
            <a:avLst/>
          </a:prstGeom>
        </p:spPr>
      </p:pic>
    </p:spTree>
    <p:extLst>
      <p:ext uri="{BB962C8B-B14F-4D97-AF65-F5344CB8AC3E}">
        <p14:creationId xmlns:p14="http://schemas.microsoft.com/office/powerpoint/2010/main" val="8890209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947" y="-670339"/>
            <a:ext cx="8816719" cy="4041162"/>
          </a:xfrm>
        </p:spPr>
        <p:txBody>
          <a:bodyPr>
            <a:normAutofit/>
          </a:bodyPr>
          <a:lstStyle/>
          <a:p>
            <a:pPr marL="0" indent="0" fontAlgn="base">
              <a:buNone/>
            </a:pPr>
            <a:r>
              <a:rPr lang="en-US" sz="3600" dirty="0">
                <a:effectLst/>
              </a:rPr>
              <a:t>C</a:t>
            </a:r>
            <a:r>
              <a:rPr lang="en-US" sz="3600" dirty="0" smtClean="0">
                <a:effectLst/>
              </a:rPr>
              <a:t>. Free Trade Organizations</a:t>
            </a:r>
            <a:endParaRPr lang="en-US" sz="3600" dirty="0">
              <a:effectLst/>
            </a:endParaRPr>
          </a:p>
          <a:p>
            <a:pPr marL="0" indent="0">
              <a:buNone/>
            </a:pPr>
            <a:r>
              <a:rPr lang="en-US" sz="3600" b="1" dirty="0">
                <a:effectLst/>
              </a:rPr>
              <a:t>	</a:t>
            </a:r>
            <a:r>
              <a:rPr lang="en-US" sz="3600" b="1" dirty="0" smtClean="0">
                <a:effectLst/>
              </a:rPr>
              <a:t>1. </a:t>
            </a:r>
            <a:r>
              <a:rPr lang="en-US" sz="3600" b="1" u="sng" dirty="0" smtClean="0">
                <a:effectLst/>
              </a:rPr>
              <a:t>NAFTA</a:t>
            </a:r>
            <a:r>
              <a:rPr lang="en-US" sz="3600" b="1" dirty="0" smtClean="0">
                <a:effectLst/>
              </a:rPr>
              <a:t> - </a:t>
            </a:r>
            <a:r>
              <a:rPr lang="en-US" sz="3600" dirty="0" smtClean="0">
                <a:effectLst/>
              </a:rPr>
              <a:t>North </a:t>
            </a:r>
            <a:r>
              <a:rPr lang="en-US" sz="3600" dirty="0">
                <a:effectLst/>
              </a:rPr>
              <a:t>American Free Trade Agreement between Canada, </a:t>
            </a:r>
            <a:r>
              <a:rPr lang="en-US" sz="3600" dirty="0" smtClean="0">
                <a:effectLst/>
              </a:rPr>
              <a:t>Mexico, and the United States</a:t>
            </a:r>
            <a:endParaRPr lang="en-US" sz="3600" dirty="0"/>
          </a:p>
        </p:txBody>
      </p:sp>
      <p:pic>
        <p:nvPicPr>
          <p:cNvPr id="4" name="Picture 3"/>
          <p:cNvPicPr>
            <a:picLocks noChangeAspect="1"/>
          </p:cNvPicPr>
          <p:nvPr/>
        </p:nvPicPr>
        <p:blipFill>
          <a:blip r:embed="rId2"/>
          <a:stretch>
            <a:fillRect/>
          </a:stretch>
        </p:blipFill>
        <p:spPr>
          <a:xfrm>
            <a:off x="5232400" y="3759027"/>
            <a:ext cx="4040911" cy="3098973"/>
          </a:xfrm>
          <a:prstGeom prst="rect">
            <a:avLst/>
          </a:prstGeom>
        </p:spPr>
      </p:pic>
      <p:pic>
        <p:nvPicPr>
          <p:cNvPr id="3074" name="Picture 2" descr="U.S.-NAFTA Freight by Mode, February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7" y="2621455"/>
            <a:ext cx="5446986" cy="42365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scarbrough-intl.com/wp-content/uploads/2013/06/Nafta-Banne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215" y="2149565"/>
            <a:ext cx="4537955" cy="160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732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1" y="-1"/>
            <a:ext cx="9144001" cy="6858001"/>
          </a:xfrm>
          <a:prstGeom prst="rect">
            <a:avLst/>
          </a:prstGeom>
          <a:noFill/>
          <a:ln w="9525">
            <a:noFill/>
            <a:miter lim="800000"/>
            <a:headEnd/>
            <a:tailEnd/>
          </a:ln>
        </p:spPr>
      </p:pic>
    </p:spTree>
    <p:extLst>
      <p:ext uri="{BB962C8B-B14F-4D97-AF65-F5344CB8AC3E}">
        <p14:creationId xmlns:p14="http://schemas.microsoft.com/office/powerpoint/2010/main" val="79950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etftrends.com/wp-content/uploads/2010/06/euro2.gif"/>
          <p:cNvPicPr>
            <a:picLocks noChangeAspect="1" noChangeArrowheads="1"/>
          </p:cNvPicPr>
          <p:nvPr/>
        </p:nvPicPr>
        <p:blipFill>
          <a:blip r:embed="rId3" cstate="print"/>
          <a:srcRect/>
          <a:stretch>
            <a:fillRect/>
          </a:stretch>
        </p:blipFill>
        <p:spPr bwMode="auto">
          <a:xfrm>
            <a:off x="6238640" y="15907"/>
            <a:ext cx="2924410" cy="2659560"/>
          </a:xfrm>
          <a:prstGeom prst="rect">
            <a:avLst/>
          </a:prstGeom>
          <a:noFill/>
        </p:spPr>
      </p:pic>
      <p:pic>
        <p:nvPicPr>
          <p:cNvPr id="5" name="Picture 2"/>
          <p:cNvPicPr>
            <a:picLocks noChangeAspect="1" noChangeArrowheads="1"/>
          </p:cNvPicPr>
          <p:nvPr/>
        </p:nvPicPr>
        <p:blipFill>
          <a:blip r:embed="rId4" cstate="print"/>
          <a:srcRect/>
          <a:stretch>
            <a:fillRect/>
          </a:stretch>
        </p:blipFill>
        <p:spPr bwMode="auto">
          <a:xfrm>
            <a:off x="3886200" y="2675467"/>
            <a:ext cx="5276850" cy="4182533"/>
          </a:xfrm>
          <a:prstGeom prst="rect">
            <a:avLst/>
          </a:prstGeom>
          <a:noFill/>
          <a:ln w="9525">
            <a:noFill/>
            <a:miter lim="800000"/>
            <a:headEnd/>
            <a:tailEnd/>
          </a:ln>
        </p:spPr>
      </p:pic>
      <p:sp>
        <p:nvSpPr>
          <p:cNvPr id="3" name="Content Placeholder 2"/>
          <p:cNvSpPr>
            <a:spLocks noGrp="1"/>
          </p:cNvSpPr>
          <p:nvPr>
            <p:ph idx="1"/>
          </p:nvPr>
        </p:nvSpPr>
        <p:spPr>
          <a:xfrm>
            <a:off x="-372532" y="-186266"/>
            <a:ext cx="6611171" cy="3290154"/>
          </a:xfrm>
        </p:spPr>
        <p:txBody>
          <a:bodyPr>
            <a:normAutofit/>
          </a:bodyPr>
          <a:lstStyle/>
          <a:p>
            <a:pPr marL="400050" lvl="1" indent="0">
              <a:buNone/>
            </a:pPr>
            <a:r>
              <a:rPr lang="en-US" sz="3000" b="1" u="sng" dirty="0" smtClean="0">
                <a:solidFill>
                  <a:schemeClr val="tx1"/>
                </a:solidFill>
              </a:rPr>
              <a:t>2. European Union</a:t>
            </a:r>
            <a:endParaRPr lang="en-US" sz="3000" dirty="0" smtClean="0">
              <a:solidFill>
                <a:schemeClr val="tx1"/>
              </a:solidFill>
            </a:endParaRPr>
          </a:p>
          <a:p>
            <a:pPr marL="857250" lvl="2" indent="0">
              <a:buNone/>
            </a:pPr>
            <a:r>
              <a:rPr lang="en-US" sz="2800" b="1" dirty="0" smtClean="0">
                <a:effectLst>
                  <a:glow rad="38100">
                    <a:schemeClr val="bg1">
                      <a:lumMod val="50000"/>
                      <a:lumOff val="50000"/>
                      <a:alpha val="20000"/>
                    </a:schemeClr>
                  </a:glow>
                </a:effectLst>
              </a:rPr>
              <a:t>1. Goal to end wars  through a  “Common Market”</a:t>
            </a:r>
          </a:p>
          <a:p>
            <a:pPr marL="857250" lvl="2" indent="0">
              <a:buNone/>
            </a:pPr>
            <a:r>
              <a:rPr lang="en-US" sz="2800" b="1" dirty="0" smtClean="0">
                <a:effectLst>
                  <a:glow rad="38100">
                    <a:schemeClr val="bg1">
                      <a:lumMod val="50000"/>
                      <a:lumOff val="50000"/>
                      <a:alpha val="20000"/>
                    </a:schemeClr>
                  </a:glow>
                </a:effectLst>
              </a:rPr>
              <a:t>2. Most countries now have a common currency (Euro)</a:t>
            </a:r>
          </a:p>
          <a:p>
            <a:endParaRPr lang="en-US" dirty="0"/>
          </a:p>
        </p:txBody>
      </p:sp>
      <p:pic>
        <p:nvPicPr>
          <p:cNvPr id="6" name="Picture 4" descr="File:Enlargement of the European Union 77.gif">
            <a:hlinkClick r:id="rId5"/>
          </p:cNvPr>
          <p:cNvPicPr>
            <a:picLocks noChangeAspect="1" noChangeArrowheads="1" noCrop="1"/>
          </p:cNvPicPr>
          <p:nvPr/>
        </p:nvPicPr>
        <p:blipFill>
          <a:blip r:embed="rId6" cstate="print"/>
          <a:srcRect/>
          <a:stretch>
            <a:fillRect/>
          </a:stretch>
        </p:blipFill>
        <p:spPr bwMode="auto">
          <a:xfrm>
            <a:off x="0" y="2675467"/>
            <a:ext cx="3886200" cy="4182533"/>
          </a:xfrm>
          <a:prstGeom prst="rect">
            <a:avLst/>
          </a:prstGeom>
          <a:noFill/>
        </p:spPr>
      </p:pic>
    </p:spTree>
    <p:custDataLst>
      <p:tags r:id="rId1"/>
    </p:custDataLst>
    <p:extLst>
      <p:ext uri="{BB962C8B-B14F-4D97-AF65-F5344CB8AC3E}">
        <p14:creationId xmlns:p14="http://schemas.microsoft.com/office/powerpoint/2010/main" val="93471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29"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ppt_x</p:attrName>
                                        </p:attrNameLst>
                                      </p:cBhvr>
                                      <p:tavLst>
                                        <p:tav tm="0">
                                          <p:val>
                                            <p:strVal val="#ppt_x-.2"/>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7170"/>
                                        </p:tgtEl>
                                        <p:attrNameLst>
                                          <p:attrName>style.visibility</p:attrName>
                                        </p:attrNameLst>
                                      </p:cBhvr>
                                      <p:to>
                                        <p:strVal val="visible"/>
                                      </p:to>
                                    </p:set>
                                    <p:anim calcmode="lin" valueType="num">
                                      <p:cBhvr>
                                        <p:cTn id="25" dur="500" fill="hold"/>
                                        <p:tgtEl>
                                          <p:spTgt spid="7170"/>
                                        </p:tgtEl>
                                        <p:attrNameLst>
                                          <p:attrName>ppt_w</p:attrName>
                                        </p:attrNameLst>
                                      </p:cBhvr>
                                      <p:tavLst>
                                        <p:tav tm="0">
                                          <p:val>
                                            <p:strVal val="#ppt_w*2.5"/>
                                          </p:val>
                                        </p:tav>
                                        <p:tav tm="100000">
                                          <p:val>
                                            <p:strVal val="#ppt_w"/>
                                          </p:val>
                                        </p:tav>
                                      </p:tavLst>
                                    </p:anim>
                                    <p:anim calcmode="lin" valueType="num">
                                      <p:cBhvr>
                                        <p:cTn id="26" dur="500" fill="hold"/>
                                        <p:tgtEl>
                                          <p:spTgt spid="7170"/>
                                        </p:tgtEl>
                                        <p:attrNameLst>
                                          <p:attrName>ppt_h</p:attrName>
                                        </p:attrNameLst>
                                      </p:cBhvr>
                                      <p:tavLst>
                                        <p:tav tm="0">
                                          <p:val>
                                            <p:strVal val="#ppt_h*0.01"/>
                                          </p:val>
                                        </p:tav>
                                        <p:tav tm="100000">
                                          <p:val>
                                            <p:strVal val="#ppt_h"/>
                                          </p:val>
                                        </p:tav>
                                      </p:tavLst>
                                    </p:anim>
                                    <p:anim calcmode="lin" valueType="num">
                                      <p:cBhvr>
                                        <p:cTn id="27" dur="500" fill="hold"/>
                                        <p:tgtEl>
                                          <p:spTgt spid="7170"/>
                                        </p:tgtEl>
                                        <p:attrNameLst>
                                          <p:attrName>ppt_x</p:attrName>
                                        </p:attrNameLst>
                                      </p:cBhvr>
                                      <p:tavLst>
                                        <p:tav tm="0">
                                          <p:val>
                                            <p:strVal val="#ppt_x"/>
                                          </p:val>
                                        </p:tav>
                                        <p:tav tm="100000">
                                          <p:val>
                                            <p:strVal val="#ppt_x"/>
                                          </p:val>
                                        </p:tav>
                                      </p:tavLst>
                                    </p:anim>
                                    <p:anim calcmode="lin" valueType="num">
                                      <p:cBhvr>
                                        <p:cTn id="28" dur="500" fill="hold"/>
                                        <p:tgtEl>
                                          <p:spTgt spid="7170"/>
                                        </p:tgtEl>
                                        <p:attrNameLst>
                                          <p:attrName>ppt_y</p:attrName>
                                        </p:attrNameLst>
                                      </p:cBhvr>
                                      <p:tavLst>
                                        <p:tav tm="0">
                                          <p:val>
                                            <p:strVal val="#ppt_h+1"/>
                                          </p:val>
                                        </p:tav>
                                        <p:tav tm="100000">
                                          <p:val>
                                            <p:strVal val="#ppt_y"/>
                                          </p:val>
                                        </p:tav>
                                      </p:tavLst>
                                    </p:anim>
                                    <p:animEffect transition="in" filter="fade">
                                      <p:cBhvr>
                                        <p:cTn id="29" dur="500"/>
                                        <p:tgtEl>
                                          <p:spTgt spid="717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80" y="-451807"/>
            <a:ext cx="8528853" cy="2718756"/>
          </a:xfrm>
        </p:spPr>
        <p:txBody>
          <a:bodyPr>
            <a:normAutofit/>
          </a:bodyPr>
          <a:lstStyle/>
          <a:p>
            <a:pPr algn="ctr"/>
            <a:r>
              <a:rPr lang="en-US" sz="3600" b="1" dirty="0" smtClean="0"/>
              <a:t>3. World Trade organization - </a:t>
            </a:r>
            <a:r>
              <a:rPr lang="en-US" sz="3600" dirty="0">
                <a:effectLst/>
              </a:rPr>
              <a:t>Works to regulate global trade and break down trade barriers</a:t>
            </a:r>
            <a:endParaRPr lang="en-US" sz="3600" b="1" dirty="0"/>
          </a:p>
        </p:txBody>
      </p:sp>
      <p:pic>
        <p:nvPicPr>
          <p:cNvPr id="1026" name="Picture 2" descr="http://s3.amazonaws.com/rapgenius/wto-members-fnn-forexnewsn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11867"/>
            <a:ext cx="9144001" cy="504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073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8" name="Picture 10" descr="File:Blank Map Pacific World.svg"/>
          <p:cNvPicPr>
            <a:picLocks noChangeAspect="1" noChangeArrowheads="1"/>
          </p:cNvPicPr>
          <p:nvPr/>
        </p:nvPicPr>
        <p:blipFill>
          <a:blip r:embed="rId2"/>
          <a:srcRect/>
          <a:stretch>
            <a:fillRect/>
          </a:stretch>
        </p:blipFill>
        <p:spPr bwMode="auto">
          <a:xfrm>
            <a:off x="-1" y="160338"/>
            <a:ext cx="9144001" cy="6400800"/>
          </a:xfrm>
          <a:prstGeom prst="rect">
            <a:avLst/>
          </a:prstGeom>
          <a:noFill/>
        </p:spPr>
      </p:pic>
      <p:sp>
        <p:nvSpPr>
          <p:cNvPr id="135172" name="AutoShape 4" descr="http://upload.wikimedia.org/wikipedia/commons/c/c2/Blank_Map_Pacific_World.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5174" name="AutoShape 6" descr="http://upload.wikimedia.org/wikipedia/commons/c/c2/Blank_Map_Pacific_World.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5176" name="AutoShape 8" descr="http://upload.wikimedia.org/wikipedia/commons/c/c2/Blank_Map_Pacific_World.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469961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47" y="231805"/>
            <a:ext cx="7511473" cy="1312480"/>
          </a:xfrm>
        </p:spPr>
        <p:txBody>
          <a:bodyPr>
            <a:normAutofit/>
          </a:bodyPr>
          <a:lstStyle/>
          <a:p>
            <a:pPr algn="ctr"/>
            <a:r>
              <a:rPr lang="en-US" sz="4400" b="1" dirty="0" smtClean="0"/>
              <a:t>A/D of Globalization</a:t>
            </a:r>
            <a:endParaRPr lang="en-US" sz="4400" b="1" dirty="0"/>
          </a:p>
        </p:txBody>
      </p:sp>
      <p:sp>
        <p:nvSpPr>
          <p:cNvPr id="3" name="Content Placeholder 2"/>
          <p:cNvSpPr>
            <a:spLocks noGrp="1"/>
          </p:cNvSpPr>
          <p:nvPr>
            <p:ph idx="1"/>
          </p:nvPr>
        </p:nvSpPr>
        <p:spPr>
          <a:xfrm>
            <a:off x="-131975" y="1524000"/>
            <a:ext cx="9275975" cy="5181600"/>
          </a:xfrm>
        </p:spPr>
        <p:txBody>
          <a:bodyPr>
            <a:normAutofit/>
          </a:bodyPr>
          <a:lstStyle/>
          <a:p>
            <a:pPr algn="ctr"/>
            <a:r>
              <a:rPr lang="en-US" sz="3600" dirty="0" smtClean="0"/>
              <a:t>Look at the following lists of the advantages and disadvantages of globalization</a:t>
            </a:r>
          </a:p>
          <a:p>
            <a:pPr algn="ctr"/>
            <a:r>
              <a:rPr lang="en-US" sz="3600" dirty="0" smtClean="0"/>
              <a:t>For each of the A/D, give it a point value between a 1 and 5</a:t>
            </a:r>
          </a:p>
          <a:p>
            <a:pPr algn="ctr"/>
            <a:r>
              <a:rPr lang="en-US" sz="3200" dirty="0" smtClean="0"/>
              <a:t>Add up the total points for each side to determine if Globalization is a Good/Bad thing!</a:t>
            </a:r>
          </a:p>
          <a:p>
            <a:pPr algn="ctr">
              <a:buNone/>
            </a:pPr>
            <a:endParaRPr lang="en-US" sz="3600" dirty="0"/>
          </a:p>
        </p:txBody>
      </p:sp>
    </p:spTree>
    <p:extLst>
      <p:ext uri="{BB962C8B-B14F-4D97-AF65-F5344CB8AC3E}">
        <p14:creationId xmlns:p14="http://schemas.microsoft.com/office/powerpoint/2010/main" val="34234968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Globalization</a:t>
            </a:r>
            <a:endParaRPr lang="en-US" dirty="0"/>
          </a:p>
        </p:txBody>
      </p:sp>
      <p:sp>
        <p:nvSpPr>
          <p:cNvPr id="3" name="Content Placeholder 2"/>
          <p:cNvSpPr>
            <a:spLocks noGrp="1"/>
          </p:cNvSpPr>
          <p:nvPr>
            <p:ph idx="1"/>
          </p:nvPr>
        </p:nvSpPr>
        <p:spPr>
          <a:xfrm>
            <a:off x="191069" y="2060898"/>
            <a:ext cx="8952931" cy="4041162"/>
          </a:xfrm>
        </p:spPr>
        <p:txBody>
          <a:bodyPr>
            <a:noAutofit/>
          </a:bodyPr>
          <a:lstStyle/>
          <a:p>
            <a:pPr marL="514350" lvl="0" indent="-514350">
              <a:buFont typeface="+mj-lt"/>
              <a:buAutoNum type="arabicPeriod"/>
            </a:pPr>
            <a:r>
              <a:rPr lang="en-US" sz="2800" dirty="0" smtClean="0"/>
              <a:t>Consumers to get much wider variety of products to choose from at lower prices.</a:t>
            </a:r>
          </a:p>
          <a:p>
            <a:pPr marL="514350" lvl="0" indent="-514350">
              <a:buFont typeface="+mj-lt"/>
              <a:buAutoNum type="arabicPeriod"/>
            </a:pPr>
            <a:r>
              <a:rPr lang="en-US" sz="2800" dirty="0" smtClean="0"/>
              <a:t>Companies get access to much wider markets and </a:t>
            </a:r>
            <a:r>
              <a:rPr lang="en-US" sz="3200" dirty="0" smtClean="0"/>
              <a:t>opportunities</a:t>
            </a:r>
            <a:r>
              <a:rPr lang="en-US" sz="2800" dirty="0" smtClean="0"/>
              <a:t> for investment.</a:t>
            </a:r>
          </a:p>
          <a:p>
            <a:pPr marL="514350" lvl="0" indent="-514350">
              <a:buFont typeface="+mj-lt"/>
              <a:buAutoNum type="arabicPeriod"/>
            </a:pPr>
            <a:r>
              <a:rPr lang="en-US" sz="2800" dirty="0" smtClean="0"/>
              <a:t>Stronger trade ties promote understanding and peace among different countries. </a:t>
            </a:r>
          </a:p>
          <a:p>
            <a:pPr marL="514350" lvl="0" indent="-514350">
              <a:buFont typeface="+mj-lt"/>
              <a:buAutoNum type="arabicPeriod"/>
            </a:pPr>
            <a:r>
              <a:rPr lang="en-US" sz="2800" dirty="0" smtClean="0"/>
              <a:t>Reduces international poverty</a:t>
            </a:r>
          </a:p>
          <a:p>
            <a:pPr marL="514350" lvl="0" indent="-514350">
              <a:buFont typeface="+mj-lt"/>
              <a:buAutoNum type="arabicPeriod"/>
            </a:pPr>
            <a:r>
              <a:rPr lang="en-US" sz="2800" dirty="0" smtClean="0"/>
              <a:t>Contributes to the spread of technology</a:t>
            </a:r>
          </a:p>
          <a:p>
            <a:pPr marL="514350" lvl="0" indent="-514350">
              <a:buFont typeface="+mj-lt"/>
              <a:buAutoNum type="arabicPeriod"/>
            </a:pPr>
            <a:r>
              <a:rPr lang="en-US" sz="2800" dirty="0" smtClean="0"/>
              <a:t>Spreads Western values, culture, and democracy.</a:t>
            </a:r>
          </a:p>
        </p:txBody>
      </p:sp>
    </p:spTree>
    <p:extLst>
      <p:ext uri="{BB962C8B-B14F-4D97-AF65-F5344CB8AC3E}">
        <p14:creationId xmlns:p14="http://schemas.microsoft.com/office/powerpoint/2010/main" val="2911704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5400"/>
            <a:ext cx="9144000" cy="4668672"/>
          </a:xfrm>
        </p:spPr>
        <p:txBody>
          <a:bodyPr>
            <a:noAutofit/>
          </a:bodyPr>
          <a:lstStyle/>
          <a:p>
            <a:pPr marL="457200" lvl="0" indent="-457200">
              <a:spcBef>
                <a:spcPts val="0"/>
              </a:spcBef>
              <a:buFont typeface="+mj-lt"/>
              <a:buAutoNum type="arabicPeriod"/>
            </a:pPr>
            <a:r>
              <a:rPr lang="en-US" sz="2800" dirty="0" smtClean="0"/>
              <a:t>Economic depression in one country spread across the globe. </a:t>
            </a:r>
          </a:p>
          <a:p>
            <a:pPr marL="457200" lvl="0" indent="-457200">
              <a:spcBef>
                <a:spcPts val="0"/>
              </a:spcBef>
              <a:buFont typeface="+mj-lt"/>
              <a:buAutoNum type="arabicPeriod"/>
            </a:pPr>
            <a:r>
              <a:rPr lang="en-US" sz="2800" dirty="0" smtClean="0"/>
              <a:t>Stifle development of developing countries because they cannot compete with multinational corporations. </a:t>
            </a:r>
          </a:p>
          <a:p>
            <a:pPr marL="457200" lvl="0" indent="-457200">
              <a:spcBef>
                <a:spcPts val="0"/>
              </a:spcBef>
              <a:buFont typeface="+mj-lt"/>
              <a:buAutoNum type="arabicPeriod"/>
            </a:pPr>
            <a:r>
              <a:rPr lang="en-US" sz="2800" dirty="0" smtClean="0"/>
              <a:t>Makes world culture similar so there is less interest in local culture.</a:t>
            </a:r>
          </a:p>
          <a:p>
            <a:pPr marL="457200" lvl="0" indent="-457200">
              <a:spcBef>
                <a:spcPts val="0"/>
              </a:spcBef>
              <a:buFont typeface="+mj-lt"/>
              <a:buAutoNum type="arabicPeriod"/>
            </a:pPr>
            <a:r>
              <a:rPr lang="en-US" sz="2800" dirty="0" smtClean="0"/>
              <a:t>The environment gets damaged because of lower standards in developing countries. </a:t>
            </a:r>
          </a:p>
          <a:p>
            <a:pPr marL="457200" lvl="0" indent="-457200">
              <a:spcBef>
                <a:spcPts val="0"/>
              </a:spcBef>
              <a:buFont typeface="+mj-lt"/>
              <a:buAutoNum type="arabicPeriod"/>
            </a:pPr>
            <a:r>
              <a:rPr lang="en-US" sz="2800" dirty="0" smtClean="0"/>
              <a:t>Companies face much greater competition may go out of business or outsource labor to other countries.  </a:t>
            </a:r>
          </a:p>
          <a:p>
            <a:pPr marL="457200" lvl="0" indent="-457200">
              <a:spcBef>
                <a:spcPts val="0"/>
              </a:spcBef>
              <a:buFont typeface="+mj-lt"/>
              <a:buAutoNum type="arabicPeriod"/>
            </a:pPr>
            <a:r>
              <a:rPr lang="en-US" sz="2800" dirty="0" smtClean="0"/>
              <a:t>Workers in poor countries have low wages and bad working conditions working for big companies</a:t>
            </a:r>
            <a:endParaRPr lang="en-US" sz="2800" dirty="0"/>
          </a:p>
        </p:txBody>
      </p:sp>
      <p:sp>
        <p:nvSpPr>
          <p:cNvPr id="2" name="Title 1"/>
          <p:cNvSpPr>
            <a:spLocks noGrp="1"/>
          </p:cNvSpPr>
          <p:nvPr>
            <p:ph type="title"/>
          </p:nvPr>
        </p:nvSpPr>
        <p:spPr>
          <a:xfrm>
            <a:off x="954824" y="9164"/>
            <a:ext cx="7511473" cy="482155"/>
          </a:xfrm>
        </p:spPr>
        <p:txBody>
          <a:bodyPr>
            <a:normAutofit fontScale="90000"/>
          </a:bodyPr>
          <a:lstStyle/>
          <a:p>
            <a:r>
              <a:rPr lang="en-US" dirty="0" smtClean="0"/>
              <a:t>Disadvantages of Globalization</a:t>
            </a:r>
            <a:endParaRPr lang="en-US" dirty="0"/>
          </a:p>
        </p:txBody>
      </p:sp>
    </p:spTree>
    <p:extLst>
      <p:ext uri="{BB962C8B-B14F-4D97-AF65-F5344CB8AC3E}">
        <p14:creationId xmlns:p14="http://schemas.microsoft.com/office/powerpoint/2010/main" val="1994488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scontent-iad3-1.xx.fbcdn.net/hphotos-xfp1/v/t1.0-9/12390912_10100706251733102_6717247604754588446_n.jpg?oh=7a7f68ad69c6f9390ce015c7caac1c9e&amp;oe=56FD3F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 y="596018"/>
            <a:ext cx="91440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771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143000"/>
            <a:ext cx="9114184" cy="1492890"/>
          </a:xfrm>
        </p:spPr>
        <p:txBody>
          <a:bodyPr>
            <a:noAutofit/>
          </a:bodyPr>
          <a:lstStyle/>
          <a:p>
            <a:pPr marL="514350" indent="-514350">
              <a:buFont typeface="+mj-lt"/>
              <a:buAutoNum type="alphaUcPeriod"/>
            </a:pPr>
            <a:r>
              <a:rPr lang="en-US" sz="3600" dirty="0"/>
              <a:t>Benefits of Globalization- Cooperation and competition, access to technology and information, Spread of democracy and civil rights</a:t>
            </a:r>
          </a:p>
        </p:txBody>
      </p:sp>
      <p:pic>
        <p:nvPicPr>
          <p:cNvPr id="5" name="Picture 2" descr="http://t0.gstatic.com/images?q=tbn:ANd9GcRZJBWDD1eLoLoSCNPuQTuNQqMqpj3YZDu6AHkuXv8EvRlg3Ux6tg"/>
          <p:cNvPicPr>
            <a:picLocks noChangeAspect="1" noChangeArrowheads="1"/>
          </p:cNvPicPr>
          <p:nvPr/>
        </p:nvPicPr>
        <p:blipFill>
          <a:blip r:embed="rId3" cstate="print"/>
          <a:srcRect/>
          <a:stretch>
            <a:fillRect/>
          </a:stretch>
        </p:blipFill>
        <p:spPr bwMode="auto">
          <a:xfrm>
            <a:off x="0" y="3032533"/>
            <a:ext cx="3977135" cy="3825465"/>
          </a:xfrm>
          <a:prstGeom prst="rect">
            <a:avLst/>
          </a:prstGeom>
          <a:noFill/>
          <a:ln w="9525">
            <a:noFill/>
            <a:miter lim="800000"/>
            <a:headEnd/>
            <a:tailEnd/>
          </a:ln>
        </p:spPr>
      </p:pic>
      <p:sp>
        <p:nvSpPr>
          <p:cNvPr id="8" name="Title 1"/>
          <p:cNvSpPr txBox="1">
            <a:spLocks/>
          </p:cNvSpPr>
          <p:nvPr/>
        </p:nvSpPr>
        <p:spPr>
          <a:xfrm>
            <a:off x="304800" y="0"/>
            <a:ext cx="8229600" cy="85783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mj-lt"/>
                <a:ea typeface="+mj-ea"/>
                <a:cs typeface="+mj-cs"/>
              </a:rPr>
              <a:t>III. Positives vs. Negatives  </a:t>
            </a:r>
            <a:endParaRPr kumimoji="0" lang="en-US" sz="4400" b="0" i="0" u="none" strike="noStrike" kern="1200" cap="none" spc="0" normalizeH="0" baseline="0" noProof="0" dirty="0">
              <a:ln>
                <a:noFill/>
              </a:ln>
              <a:effectLst/>
              <a:uLnTx/>
              <a:uFillTx/>
              <a:latin typeface="+mj-lt"/>
              <a:ea typeface="+mj-ea"/>
              <a:cs typeface="+mj-cs"/>
            </a:endParaRPr>
          </a:p>
        </p:txBody>
      </p:sp>
      <p:pic>
        <p:nvPicPr>
          <p:cNvPr id="9" name="Picture 4" descr="http://www.foreignpolicy.com/files/images/qahiraresized.jpg"/>
          <p:cNvPicPr>
            <a:picLocks noChangeAspect="1" noChangeArrowheads="1"/>
          </p:cNvPicPr>
          <p:nvPr/>
        </p:nvPicPr>
        <p:blipFill>
          <a:blip r:embed="rId4" cstate="print"/>
          <a:srcRect/>
          <a:stretch>
            <a:fillRect/>
          </a:stretch>
        </p:blipFill>
        <p:spPr bwMode="auto">
          <a:xfrm>
            <a:off x="3977134" y="2466796"/>
            <a:ext cx="5166866" cy="4391202"/>
          </a:xfrm>
          <a:prstGeom prst="rect">
            <a:avLst/>
          </a:prstGeom>
          <a:noFill/>
        </p:spPr>
      </p:pic>
      <p:pic>
        <p:nvPicPr>
          <p:cNvPr id="10" name="Picture 2" descr="http://weblogs.baltimoresun.com/news/technology/indianmonk.jpg"/>
          <p:cNvPicPr>
            <a:picLocks noChangeAspect="1" noChangeArrowheads="1"/>
          </p:cNvPicPr>
          <p:nvPr/>
        </p:nvPicPr>
        <p:blipFill>
          <a:blip r:embed="rId5" cstate="print"/>
          <a:srcRect/>
          <a:stretch>
            <a:fillRect/>
          </a:stretch>
        </p:blipFill>
        <p:spPr bwMode="auto">
          <a:xfrm>
            <a:off x="3846137" y="4339382"/>
            <a:ext cx="1793256" cy="2518618"/>
          </a:xfrm>
          <a:prstGeom prst="rect">
            <a:avLst/>
          </a:prstGeom>
          <a:noFill/>
        </p:spPr>
      </p:pic>
    </p:spTree>
    <p:custDataLst>
      <p:tags r:id="rId1"/>
    </p:custDataLst>
    <p:extLst>
      <p:ext uri="{BB962C8B-B14F-4D97-AF65-F5344CB8AC3E}">
        <p14:creationId xmlns:p14="http://schemas.microsoft.com/office/powerpoint/2010/main" val="256193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0-#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3"/>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4" presetClass="entr" presetSubtype="0" accel="10000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strVal val="#ppt_w*0.05"/>
                                          </p:val>
                                        </p:tav>
                                        <p:tav tm="100000">
                                          <p:val>
                                            <p:strVal val="#ppt_w"/>
                                          </p:val>
                                        </p:tav>
                                      </p:tavLst>
                                    </p:anim>
                                    <p:anim calcmode="lin" valueType="num">
                                      <p:cBhvr>
                                        <p:cTn id="32" dur="500" fill="hold"/>
                                        <p:tgtEl>
                                          <p:spTgt spid="9"/>
                                        </p:tgtEl>
                                        <p:attrNameLst>
                                          <p:attrName>ppt_h</p:attrName>
                                        </p:attrNameLst>
                                      </p:cBhvr>
                                      <p:tavLst>
                                        <p:tav tm="0">
                                          <p:val>
                                            <p:strVal val="#ppt_h"/>
                                          </p:val>
                                        </p:tav>
                                        <p:tav tm="100000">
                                          <p:val>
                                            <p:strVal val="#ppt_h"/>
                                          </p:val>
                                        </p:tav>
                                      </p:tavLst>
                                    </p:anim>
                                    <p:anim calcmode="lin" valueType="num">
                                      <p:cBhvr>
                                        <p:cTn id="33" dur="500" fill="hold"/>
                                        <p:tgtEl>
                                          <p:spTgt spid="9"/>
                                        </p:tgtEl>
                                        <p:attrNameLst>
                                          <p:attrName>ppt_x</p:attrName>
                                        </p:attrNameLst>
                                      </p:cBhvr>
                                      <p:tavLst>
                                        <p:tav tm="0">
                                          <p:val>
                                            <p:strVal val="#ppt_x-.2"/>
                                          </p:val>
                                        </p:tav>
                                        <p:tav tm="100000">
                                          <p:val>
                                            <p:strVal val="#ppt_x"/>
                                          </p:val>
                                        </p:tav>
                                      </p:tavLst>
                                    </p:anim>
                                    <p:anim calcmode="lin" valueType="num">
                                      <p:cBhvr>
                                        <p:cTn id="34" dur="500" fill="hold"/>
                                        <p:tgtEl>
                                          <p:spTgt spid="9"/>
                                        </p:tgtEl>
                                        <p:attrNameLst>
                                          <p:attrName>ppt_y</p:attrName>
                                        </p:attrNameLst>
                                      </p:cBhvr>
                                      <p:tavLst>
                                        <p:tav tm="0">
                                          <p:val>
                                            <p:strVal val="#ppt_y"/>
                                          </p:val>
                                        </p:tav>
                                        <p:tav tm="100000">
                                          <p:val>
                                            <p:strVal val="#ppt_y"/>
                                          </p:val>
                                        </p:tav>
                                      </p:tavLst>
                                    </p:anim>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mw2.google.com/mw-panoramio/photos/medium/52965193.jpg"/>
          <p:cNvPicPr>
            <a:picLocks noChangeAspect="1" noChangeArrowheads="1"/>
          </p:cNvPicPr>
          <p:nvPr/>
        </p:nvPicPr>
        <p:blipFill>
          <a:blip r:embed="rId3"/>
          <a:srcRect/>
          <a:stretch>
            <a:fillRect/>
          </a:stretch>
        </p:blipFill>
        <p:spPr bwMode="auto">
          <a:xfrm>
            <a:off x="3299381" y="2116667"/>
            <a:ext cx="5844619" cy="4741333"/>
          </a:xfrm>
          <a:prstGeom prst="rect">
            <a:avLst/>
          </a:prstGeom>
          <a:noFill/>
        </p:spPr>
      </p:pic>
      <p:sp>
        <p:nvSpPr>
          <p:cNvPr id="3" name="Content Placeholder 2"/>
          <p:cNvSpPr>
            <a:spLocks noGrp="1"/>
          </p:cNvSpPr>
          <p:nvPr>
            <p:ph idx="1"/>
          </p:nvPr>
        </p:nvSpPr>
        <p:spPr>
          <a:xfrm>
            <a:off x="-16933" y="-680063"/>
            <a:ext cx="9144000" cy="3592945"/>
          </a:xfrm>
        </p:spPr>
        <p:txBody>
          <a:bodyPr>
            <a:normAutofit/>
          </a:bodyPr>
          <a:lstStyle/>
          <a:p>
            <a:pPr marL="514350" lvl="0" indent="-514350">
              <a:buFont typeface="+mj-lt"/>
              <a:buAutoNum type="alphaUcPeriod" startAt="2"/>
            </a:pPr>
            <a:r>
              <a:rPr lang="en-US" sz="3200" dirty="0"/>
              <a:t>Costs of Globalization- Hurt domestic industries, economic vulnerability, exploitation in poor countries</a:t>
            </a:r>
          </a:p>
        </p:txBody>
      </p:sp>
      <p:pic>
        <p:nvPicPr>
          <p:cNvPr id="6" name="Picture 2"/>
          <p:cNvPicPr>
            <a:picLocks noChangeAspect="1" noChangeArrowheads="1"/>
          </p:cNvPicPr>
          <p:nvPr/>
        </p:nvPicPr>
        <p:blipFill>
          <a:blip r:embed="rId4" cstate="print"/>
          <a:srcRect/>
          <a:stretch>
            <a:fillRect/>
          </a:stretch>
        </p:blipFill>
        <p:spPr bwMode="auto">
          <a:xfrm>
            <a:off x="0" y="2498104"/>
            <a:ext cx="5635416" cy="386086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60403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6978"/>
                                        </p:tgtEl>
                                        <p:attrNameLst>
                                          <p:attrName>style.visibility</p:attrName>
                                        </p:attrNameLst>
                                      </p:cBhvr>
                                      <p:to>
                                        <p:strVal val="visible"/>
                                      </p:to>
                                    </p:set>
                                    <p:animEffect transition="in" filter="fade">
                                      <p:cBhvr>
                                        <p:cTn id="11" dur="2000"/>
                                        <p:tgtEl>
                                          <p:spTgt spid="126978"/>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900" decel="100000" fill="hold"/>
                                        <p:tgtEl>
                                          <p:spTgt spid="6"/>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globalizationmickey.gif"/>
          <p:cNvPicPr>
            <a:picLocks noChangeAspect="1"/>
          </p:cNvPicPr>
          <p:nvPr/>
        </p:nvPicPr>
        <p:blipFill>
          <a:blip r:embed="rId2" cstate="print"/>
          <a:srcRect/>
          <a:stretch>
            <a:fillRect/>
          </a:stretch>
        </p:blipFill>
        <p:spPr bwMode="auto">
          <a:xfrm>
            <a:off x="0" y="0"/>
            <a:ext cx="5083176" cy="6858000"/>
          </a:xfrm>
          <a:prstGeom prst="rect">
            <a:avLst/>
          </a:prstGeom>
          <a:noFill/>
          <a:ln w="9525">
            <a:noFill/>
            <a:miter lim="800000"/>
            <a:headEnd/>
            <a:tailEnd/>
          </a:ln>
        </p:spPr>
      </p:pic>
      <p:pic>
        <p:nvPicPr>
          <p:cNvPr id="5" name="Content Placeholder 3" descr="globalizationjoke.jpg"/>
          <p:cNvPicPr>
            <a:picLocks noChangeAspect="1"/>
          </p:cNvPicPr>
          <p:nvPr/>
        </p:nvPicPr>
        <p:blipFill>
          <a:blip r:embed="rId3" cstate="print"/>
          <a:srcRect/>
          <a:stretch>
            <a:fillRect/>
          </a:stretch>
        </p:blipFill>
        <p:spPr bwMode="auto">
          <a:xfrm>
            <a:off x="4806163" y="771509"/>
            <a:ext cx="4337838" cy="5726275"/>
          </a:xfrm>
          <a:prstGeom prst="rect">
            <a:avLst/>
          </a:prstGeom>
          <a:noFill/>
          <a:ln w="9525">
            <a:noFill/>
            <a:miter lim="800000"/>
            <a:headEnd/>
            <a:tailEnd/>
          </a:ln>
        </p:spPr>
      </p:pic>
    </p:spTree>
    <p:extLst>
      <p:ext uri="{BB962C8B-B14F-4D97-AF65-F5344CB8AC3E}">
        <p14:creationId xmlns:p14="http://schemas.microsoft.com/office/powerpoint/2010/main" val="125064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smtClean="0"/>
              <a:t>Closure</a:t>
            </a:r>
            <a:endParaRPr lang="en-US" sz="6000" b="1" dirty="0"/>
          </a:p>
        </p:txBody>
      </p:sp>
      <p:sp>
        <p:nvSpPr>
          <p:cNvPr id="3" name="Content Placeholder 2"/>
          <p:cNvSpPr>
            <a:spLocks noGrp="1"/>
          </p:cNvSpPr>
          <p:nvPr>
            <p:ph idx="1"/>
          </p:nvPr>
        </p:nvSpPr>
        <p:spPr/>
        <p:txBody>
          <a:bodyPr>
            <a:normAutofit/>
          </a:bodyPr>
          <a:lstStyle/>
          <a:p>
            <a:r>
              <a:rPr lang="en-US" sz="3600" b="1" dirty="0" smtClean="0"/>
              <a:t>Describe two international free trade organizations</a:t>
            </a:r>
          </a:p>
          <a:p>
            <a:r>
              <a:rPr lang="en-US" sz="3600" b="1" dirty="0" smtClean="0"/>
              <a:t>Describe one advantage and one disadvantage of globalization</a:t>
            </a:r>
            <a:endParaRPr lang="en-US" sz="3600" b="1" dirty="0"/>
          </a:p>
        </p:txBody>
      </p:sp>
    </p:spTree>
    <p:extLst>
      <p:ext uri="{BB962C8B-B14F-4D97-AF65-F5344CB8AC3E}">
        <p14:creationId xmlns:p14="http://schemas.microsoft.com/office/powerpoint/2010/main" val="5919280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1"/>
            <a:ext cx="7772400" cy="1236662"/>
          </a:xfrm>
        </p:spPr>
        <p:txBody>
          <a:bodyPr>
            <a:normAutofit/>
          </a:bodyPr>
          <a:lstStyle/>
          <a:p>
            <a:pPr eaLnBrk="1" hangingPunct="1">
              <a:defRPr/>
            </a:pPr>
            <a:r>
              <a:rPr lang="en-US" b="1" dirty="0" smtClean="0">
                <a:latin typeface="+mn-lt"/>
                <a:ea typeface="ＭＳ Ｐゴシック" pitchFamily="-84" charset="-128"/>
              </a:rPr>
              <a:t>Developing Countries</a:t>
            </a:r>
            <a:endParaRPr lang="en-US" dirty="0" smtClean="0">
              <a:latin typeface="+mn-lt"/>
              <a:ea typeface="ＭＳ Ｐゴシック" pitchFamily="-84" charset="-128"/>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1627" y="3632200"/>
            <a:ext cx="4300537"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194" y="0"/>
            <a:ext cx="4187970" cy="282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940" y="3495675"/>
            <a:ext cx="3265487"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97223" cy="282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231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7"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500"/>
                            </p:stCondLst>
                            <p:childTnLst>
                              <p:par>
                                <p:cTn id="17" presetID="50" presetClass="entr" presetSubtype="0" decel="10000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3"/>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par>
                          <p:cTn id="22" fill="hold" nodeType="afterGroup">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3500"/>
                            </p:stCondLst>
                            <p:childTnLst>
                              <p:par>
                                <p:cTn id="29" presetID="37"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347" y="332181"/>
            <a:ext cx="7511473" cy="1312480"/>
          </a:xfrm>
        </p:spPr>
        <p:txBody>
          <a:bodyPr>
            <a:normAutofit fontScale="90000"/>
          </a:bodyPr>
          <a:lstStyle/>
          <a:p>
            <a:pPr algn="ctr"/>
            <a:r>
              <a:rPr lang="en-US" dirty="0"/>
              <a:t>List in your notebook all of the countries in the world that you would consider to be part of the “Third World”.</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http://factsanddetails.com/media/2/20120514-Primary_La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341" y="1429809"/>
            <a:ext cx="7225483" cy="54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7564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hebackbencher.co.uk/wp-content/uploads/2013/09/Third-Wor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710" y="1168400"/>
            <a:ext cx="8284748" cy="52832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05622" y="71085"/>
            <a:ext cx="7511473" cy="1312480"/>
          </a:xfrm>
        </p:spPr>
        <p:txBody>
          <a:bodyPr/>
          <a:lstStyle/>
          <a:p>
            <a:pPr algn="ctr"/>
            <a:r>
              <a:rPr lang="en-US" sz="4000" dirty="0" smtClean="0"/>
              <a:t>Third World</a:t>
            </a:r>
            <a:r>
              <a:rPr lang="en-US" sz="4400" dirty="0" smtClean="0"/>
              <a:t>??</a:t>
            </a:r>
            <a:endParaRPr lang="en-US" dirty="0"/>
          </a:p>
        </p:txBody>
      </p:sp>
      <p:sp>
        <p:nvSpPr>
          <p:cNvPr id="3" name="Content Placeholder 2"/>
          <p:cNvSpPr>
            <a:spLocks noGrp="1"/>
          </p:cNvSpPr>
          <p:nvPr>
            <p:ph idx="1"/>
          </p:nvPr>
        </p:nvSpPr>
        <p:spPr>
          <a:xfrm>
            <a:off x="818348" y="6428607"/>
            <a:ext cx="7511472" cy="429393"/>
          </a:xfrm>
        </p:spPr>
        <p:txBody>
          <a:bodyPr/>
          <a:lstStyle/>
          <a:p>
            <a:pPr marL="0" indent="0" algn="ctr">
              <a:buNone/>
            </a:pPr>
            <a:r>
              <a:rPr lang="en-US" dirty="0">
                <a:hlinkClick r:id="rId3"/>
              </a:rPr>
              <a:t>https://</a:t>
            </a:r>
            <a:r>
              <a:rPr lang="en-US" dirty="0" smtClean="0">
                <a:hlinkClick r:id="rId3"/>
              </a:rPr>
              <a:t>www.youtube.com/watch?v=X1xBpBaBbrA</a:t>
            </a:r>
            <a:r>
              <a:rPr lang="en-US" dirty="0" smtClean="0"/>
              <a:t>  </a:t>
            </a:r>
            <a:endParaRPr lang="en-US" dirty="0"/>
          </a:p>
        </p:txBody>
      </p:sp>
    </p:spTree>
    <p:extLst>
      <p:ext uri="{BB962C8B-B14F-4D97-AF65-F5344CB8AC3E}">
        <p14:creationId xmlns:p14="http://schemas.microsoft.com/office/powerpoint/2010/main" val="35190126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60" y="443618"/>
            <a:ext cx="7511473" cy="1312480"/>
          </a:xfrm>
        </p:spPr>
        <p:txBody>
          <a:bodyPr>
            <a:normAutofit/>
          </a:bodyPr>
          <a:lstStyle/>
          <a:p>
            <a:pPr algn="ctr"/>
            <a:r>
              <a:rPr lang="en-US" sz="4000" dirty="0" smtClean="0"/>
              <a:t>get out your cell phones!</a:t>
            </a:r>
            <a:endParaRPr lang="en-US" sz="4000" dirty="0"/>
          </a:p>
        </p:txBody>
      </p:sp>
      <p:sp>
        <p:nvSpPr>
          <p:cNvPr id="3" name="Content Placeholder 2"/>
          <p:cNvSpPr>
            <a:spLocks noGrp="1"/>
          </p:cNvSpPr>
          <p:nvPr>
            <p:ph idx="1"/>
          </p:nvPr>
        </p:nvSpPr>
        <p:spPr>
          <a:xfrm>
            <a:off x="304801" y="960232"/>
            <a:ext cx="8652932" cy="4830968"/>
          </a:xfrm>
        </p:spPr>
        <p:txBody>
          <a:bodyPr>
            <a:noAutofit/>
          </a:bodyPr>
          <a:lstStyle/>
          <a:p>
            <a:pPr marL="0" indent="0">
              <a:buNone/>
            </a:pPr>
            <a:endParaRPr lang="en-US" sz="3200" dirty="0" smtClean="0"/>
          </a:p>
          <a:p>
            <a:pPr marL="0" indent="0">
              <a:buNone/>
            </a:pPr>
            <a:r>
              <a:rPr lang="en-US" sz="4000" dirty="0" smtClean="0"/>
              <a:t>2. Now, using what you just saw in the video (and your technology) to determine just how many countries that you listed would fall into the category of “Third World” as designated by the United Nations.</a:t>
            </a:r>
            <a:endParaRPr lang="en-US" sz="4000" dirty="0"/>
          </a:p>
        </p:txBody>
      </p:sp>
    </p:spTree>
    <p:extLst>
      <p:ext uri="{BB962C8B-B14F-4D97-AF65-F5344CB8AC3E}">
        <p14:creationId xmlns:p14="http://schemas.microsoft.com/office/powerpoint/2010/main" val="18481243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51605528"/>
              </p:ext>
            </p:extLst>
          </p:nvPr>
        </p:nvGraphicFramePr>
        <p:xfrm>
          <a:off x="1733265" y="11"/>
          <a:ext cx="5713104" cy="6884228"/>
        </p:xfrm>
        <a:graphic>
          <a:graphicData uri="http://schemas.openxmlformats.org/drawingml/2006/table">
            <a:tbl>
              <a:tblPr/>
              <a:tblGrid>
                <a:gridCol w="197827"/>
                <a:gridCol w="2600339"/>
                <a:gridCol w="116772"/>
                <a:gridCol w="197827"/>
                <a:gridCol w="2600339"/>
              </a:tblGrid>
              <a:tr h="276041">
                <a:tc>
                  <a:txBody>
                    <a:bodyPr/>
                    <a:lstStyle/>
                    <a:p>
                      <a:pPr algn="l" rtl="0"/>
                      <a:endParaRPr lang="en-US" sz="800" dirty="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2"/>
                        </a:rPr>
                        <a:t>Afghanistan</a:t>
                      </a:r>
                      <a:endParaRPr lang="en-US" sz="1400" dirty="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3"/>
                        </a:rPr>
                        <a:t>Madagascar</a:t>
                      </a:r>
                      <a:endParaRPr lang="en-US" sz="1400">
                        <a:effectLst/>
                      </a:endParaRPr>
                    </a:p>
                  </a:txBody>
                  <a:tcPr marL="20438" marR="20438" marT="20438" marB="20438" anchor="ctr">
                    <a:lnL>
                      <a:noFill/>
                    </a:lnL>
                    <a:lnR>
                      <a:noFill/>
                    </a:lnR>
                    <a:lnT>
                      <a:noFill/>
                    </a:lnT>
                    <a:lnB>
                      <a:noFill/>
                    </a:lnB>
                    <a:solidFill>
                      <a:srgbClr val="F3F3F3"/>
                    </a:solidFill>
                  </a:tcPr>
                </a:tc>
              </a:tr>
              <a:tr h="276041">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4"/>
                        </a:rPr>
                        <a:t>Angola</a:t>
                      </a:r>
                      <a:endParaRPr lang="en-US" sz="1400" dirty="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5"/>
                        </a:rPr>
                        <a:t>Malawi</a:t>
                      </a:r>
                      <a:endParaRPr lang="en-US" sz="1400">
                        <a:effectLst/>
                      </a:endParaRPr>
                    </a:p>
                  </a:txBody>
                  <a:tcPr marL="20438" marR="20438" marT="20438" marB="20438" anchor="ctr">
                    <a:lnL>
                      <a:noFill/>
                    </a:lnL>
                    <a:lnR>
                      <a:noFill/>
                    </a:lnR>
                    <a:lnT>
                      <a:noFill/>
                    </a:lnT>
                    <a:lnB>
                      <a:noFill/>
                    </a:lnB>
                    <a:solidFill>
                      <a:srgbClr val="F3F3F3"/>
                    </a:solidFill>
                  </a:tcPr>
                </a:tc>
              </a:tr>
              <a:tr h="276041">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6"/>
                        </a:rPr>
                        <a:t>Bangladesh</a:t>
                      </a:r>
                      <a:endParaRPr lang="en-US" sz="140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7"/>
                        </a:rPr>
                        <a:t>Mali</a:t>
                      </a:r>
                      <a:endParaRPr lang="en-US" sz="1400">
                        <a:effectLst/>
                      </a:endParaRPr>
                    </a:p>
                  </a:txBody>
                  <a:tcPr marL="20438" marR="20438" marT="20438" marB="20438" anchor="ctr">
                    <a:lnL>
                      <a:noFill/>
                    </a:lnL>
                    <a:lnR>
                      <a:noFill/>
                    </a:lnR>
                    <a:lnT>
                      <a:noFill/>
                    </a:lnT>
                    <a:lnB>
                      <a:noFill/>
                    </a:lnB>
                    <a:solidFill>
                      <a:srgbClr val="F3F3F3"/>
                    </a:solidFill>
                  </a:tcPr>
                </a:tc>
              </a:tr>
              <a:tr h="276041">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8"/>
                        </a:rPr>
                        <a:t>Benin</a:t>
                      </a:r>
                      <a:endParaRPr lang="en-US" sz="1400" dirty="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9"/>
                        </a:rPr>
                        <a:t>Mauritania</a:t>
                      </a:r>
                      <a:endParaRPr lang="en-US" sz="1400">
                        <a:effectLst/>
                      </a:endParaRPr>
                    </a:p>
                  </a:txBody>
                  <a:tcPr marL="20438" marR="20438" marT="20438" marB="20438" anchor="ctr">
                    <a:lnL>
                      <a:noFill/>
                    </a:lnL>
                    <a:lnR>
                      <a:noFill/>
                    </a:lnR>
                    <a:lnT>
                      <a:noFill/>
                    </a:lnT>
                    <a:lnB>
                      <a:noFill/>
                    </a:lnB>
                    <a:solidFill>
                      <a:srgbClr val="F3F3F3"/>
                    </a:solidFill>
                  </a:tcPr>
                </a:tc>
              </a:tr>
              <a:tr h="276041">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10"/>
                        </a:rPr>
                        <a:t>Bhutan</a:t>
                      </a:r>
                      <a:endParaRPr lang="en-US" sz="1400" dirty="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11"/>
                        </a:rPr>
                        <a:t>Mozambique</a:t>
                      </a:r>
                      <a:endParaRPr lang="en-US" sz="1400">
                        <a:effectLst/>
                      </a:endParaRPr>
                    </a:p>
                  </a:txBody>
                  <a:tcPr marL="20438" marR="20438" marT="20438" marB="20438" anchor="ctr">
                    <a:lnL>
                      <a:noFill/>
                    </a:lnL>
                    <a:lnR>
                      <a:noFill/>
                    </a:lnR>
                    <a:lnT>
                      <a:noFill/>
                    </a:lnT>
                    <a:lnB>
                      <a:noFill/>
                    </a:lnB>
                    <a:solidFill>
                      <a:srgbClr val="F3F3F3"/>
                    </a:solidFill>
                  </a:tcPr>
                </a:tc>
              </a:tr>
              <a:tr h="276041">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12"/>
                        </a:rPr>
                        <a:t>Burkina Faso</a:t>
                      </a:r>
                      <a:endParaRPr lang="en-US" sz="1400" dirty="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13"/>
                        </a:rPr>
                        <a:t>Myanmar</a:t>
                      </a:r>
                      <a:endParaRPr lang="en-US" sz="1400">
                        <a:effectLst/>
                      </a:endParaRPr>
                    </a:p>
                  </a:txBody>
                  <a:tcPr marL="20438" marR="20438" marT="20438" marB="20438" anchor="ctr">
                    <a:lnL>
                      <a:noFill/>
                    </a:lnL>
                    <a:lnR>
                      <a:noFill/>
                    </a:lnR>
                    <a:lnT>
                      <a:noFill/>
                    </a:lnT>
                    <a:lnB>
                      <a:noFill/>
                    </a:lnB>
                    <a:solidFill>
                      <a:srgbClr val="F3F3F3"/>
                    </a:solidFill>
                  </a:tcPr>
                </a:tc>
              </a:tr>
              <a:tr h="276041">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14"/>
                        </a:rPr>
                        <a:t>Burundi</a:t>
                      </a:r>
                      <a:endParaRPr lang="en-US" sz="140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15"/>
                        </a:rPr>
                        <a:t>Nepal</a:t>
                      </a:r>
                      <a:endParaRPr lang="en-US" sz="1400">
                        <a:effectLst/>
                      </a:endParaRPr>
                    </a:p>
                  </a:txBody>
                  <a:tcPr marL="20438" marR="20438" marT="20438" marB="20438" anchor="ctr">
                    <a:lnL>
                      <a:noFill/>
                    </a:lnL>
                    <a:lnR>
                      <a:noFill/>
                    </a:lnR>
                    <a:lnT>
                      <a:noFill/>
                    </a:lnT>
                    <a:lnB>
                      <a:noFill/>
                    </a:lnB>
                    <a:solidFill>
                      <a:srgbClr val="F3F3F3"/>
                    </a:solidFill>
                  </a:tcPr>
                </a:tc>
              </a:tr>
              <a:tr h="260926">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16"/>
                        </a:rPr>
                        <a:t>Cambodia</a:t>
                      </a:r>
                      <a:endParaRPr lang="en-US" sz="140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17"/>
                        </a:rPr>
                        <a:t>Niger</a:t>
                      </a:r>
                      <a:endParaRPr lang="en-US" sz="1400">
                        <a:effectLst/>
                      </a:endParaRPr>
                    </a:p>
                  </a:txBody>
                  <a:tcPr marL="20438" marR="20438" marT="20438" marB="20438" anchor="ctr">
                    <a:lnL>
                      <a:noFill/>
                    </a:lnL>
                    <a:lnR>
                      <a:noFill/>
                    </a:lnR>
                    <a:lnT>
                      <a:noFill/>
                    </a:lnT>
                    <a:lnB>
                      <a:noFill/>
                    </a:lnB>
                    <a:solidFill>
                      <a:srgbClr val="F3F3F3"/>
                    </a:solidFill>
                  </a:tcPr>
                </a:tc>
              </a:tr>
              <a:tr h="276041">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18"/>
                        </a:rPr>
                        <a:t>Central African Republic</a:t>
                      </a:r>
                      <a:endParaRPr lang="en-US" sz="140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19"/>
                        </a:rPr>
                        <a:t>Rwanda</a:t>
                      </a:r>
                      <a:endParaRPr lang="en-US" sz="1400">
                        <a:effectLst/>
                      </a:endParaRPr>
                    </a:p>
                  </a:txBody>
                  <a:tcPr marL="20438" marR="20438" marT="20438" marB="20438" anchor="ctr">
                    <a:lnL>
                      <a:noFill/>
                    </a:lnL>
                    <a:lnR>
                      <a:noFill/>
                    </a:lnR>
                    <a:lnT>
                      <a:noFill/>
                    </a:lnT>
                    <a:lnB>
                      <a:noFill/>
                    </a:lnB>
                    <a:solidFill>
                      <a:srgbClr val="F3F3F3"/>
                    </a:solidFill>
                  </a:tcPr>
                </a:tc>
              </a:tr>
              <a:tr h="276041">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20"/>
                        </a:rPr>
                        <a:t>Chad</a:t>
                      </a:r>
                      <a:endParaRPr lang="en-US" sz="140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21"/>
                        </a:rPr>
                        <a:t>Samoa</a:t>
                      </a:r>
                      <a:endParaRPr lang="en-US" sz="1400">
                        <a:effectLst/>
                      </a:endParaRPr>
                    </a:p>
                  </a:txBody>
                  <a:tcPr marL="20438" marR="20438" marT="20438" marB="20438" anchor="ctr">
                    <a:lnL>
                      <a:noFill/>
                    </a:lnL>
                    <a:lnR>
                      <a:noFill/>
                    </a:lnR>
                    <a:lnT>
                      <a:noFill/>
                    </a:lnT>
                    <a:lnB>
                      <a:noFill/>
                    </a:lnB>
                    <a:solidFill>
                      <a:srgbClr val="F3F3F3"/>
                    </a:solidFill>
                  </a:tcPr>
                </a:tc>
              </a:tr>
              <a:tr h="256800">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22"/>
                        </a:rPr>
                        <a:t>Comoros</a:t>
                      </a:r>
                      <a:endParaRPr lang="en-US" sz="140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23"/>
                        </a:rPr>
                        <a:t>Sao Tome and Principe</a:t>
                      </a:r>
                      <a:endParaRPr lang="en-US" sz="1400">
                        <a:effectLst/>
                      </a:endParaRPr>
                    </a:p>
                  </a:txBody>
                  <a:tcPr marL="20438" marR="20438" marT="20438" marB="20438" anchor="ctr">
                    <a:lnL>
                      <a:noFill/>
                    </a:lnL>
                    <a:lnR>
                      <a:noFill/>
                    </a:lnR>
                    <a:lnT>
                      <a:noFill/>
                    </a:lnT>
                    <a:lnB>
                      <a:noFill/>
                    </a:lnB>
                    <a:solidFill>
                      <a:srgbClr val="F3F3F3"/>
                    </a:solidFill>
                  </a:tcPr>
                </a:tc>
              </a:tr>
              <a:tr h="472312">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24"/>
                        </a:rPr>
                        <a:t>Congo (Democratic Republic of the)</a:t>
                      </a:r>
                      <a:endParaRPr lang="en-US" sz="1400" dirty="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25"/>
                        </a:rPr>
                        <a:t>Senegal</a:t>
                      </a:r>
                      <a:endParaRPr lang="en-US" sz="1400" dirty="0">
                        <a:effectLst/>
                      </a:endParaRPr>
                    </a:p>
                  </a:txBody>
                  <a:tcPr marL="20438" marR="20438" marT="20438" marB="20438" anchor="ctr">
                    <a:lnL>
                      <a:noFill/>
                    </a:lnL>
                    <a:lnR>
                      <a:noFill/>
                    </a:lnR>
                    <a:lnT>
                      <a:noFill/>
                    </a:lnT>
                    <a:lnB>
                      <a:noFill/>
                    </a:lnB>
                    <a:solidFill>
                      <a:srgbClr val="F3F3F3"/>
                    </a:solidFill>
                  </a:tcPr>
                </a:tc>
              </a:tr>
              <a:tr h="256800">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26"/>
                        </a:rPr>
                        <a:t>Djibouti</a:t>
                      </a:r>
                      <a:endParaRPr lang="en-US" sz="1400" dirty="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27"/>
                        </a:rPr>
                        <a:t>Sierra Leone</a:t>
                      </a:r>
                      <a:endParaRPr lang="en-US" sz="1400">
                        <a:effectLst/>
                      </a:endParaRPr>
                    </a:p>
                  </a:txBody>
                  <a:tcPr marL="20438" marR="20438" marT="20438" marB="20438" anchor="ctr">
                    <a:lnL>
                      <a:noFill/>
                    </a:lnL>
                    <a:lnR>
                      <a:noFill/>
                    </a:lnR>
                    <a:lnT>
                      <a:noFill/>
                    </a:lnT>
                    <a:lnB>
                      <a:noFill/>
                    </a:lnB>
                    <a:solidFill>
                      <a:srgbClr val="F3F3F3"/>
                    </a:solidFill>
                  </a:tcPr>
                </a:tc>
              </a:tr>
              <a:tr h="276041">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28"/>
                        </a:rPr>
                        <a:t>Equatorial Guinea</a:t>
                      </a:r>
                      <a:endParaRPr lang="en-US" sz="1400" dirty="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29"/>
                        </a:rPr>
                        <a:t>Solomon Islands</a:t>
                      </a:r>
                      <a:endParaRPr lang="en-US" sz="1400">
                        <a:effectLst/>
                      </a:endParaRPr>
                    </a:p>
                  </a:txBody>
                  <a:tcPr marL="20438" marR="20438" marT="20438" marB="20438" anchor="ctr">
                    <a:lnL>
                      <a:noFill/>
                    </a:lnL>
                    <a:lnR>
                      <a:noFill/>
                    </a:lnR>
                    <a:lnT>
                      <a:noFill/>
                    </a:lnT>
                    <a:lnB>
                      <a:noFill/>
                    </a:lnB>
                    <a:solidFill>
                      <a:srgbClr val="F3F3F3"/>
                    </a:solidFill>
                  </a:tcPr>
                </a:tc>
              </a:tr>
              <a:tr h="260926">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30"/>
                        </a:rPr>
                        <a:t>Eritrea</a:t>
                      </a:r>
                      <a:endParaRPr lang="en-US" sz="140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dirty="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31"/>
                        </a:rPr>
                        <a:t>Somalia</a:t>
                      </a:r>
                      <a:endParaRPr lang="en-US" sz="1400">
                        <a:effectLst/>
                      </a:endParaRPr>
                    </a:p>
                  </a:txBody>
                  <a:tcPr marL="20438" marR="20438" marT="20438" marB="20438" anchor="ctr">
                    <a:lnL>
                      <a:noFill/>
                    </a:lnL>
                    <a:lnR>
                      <a:noFill/>
                    </a:lnR>
                    <a:lnT>
                      <a:noFill/>
                    </a:lnT>
                    <a:lnB>
                      <a:noFill/>
                    </a:lnB>
                    <a:solidFill>
                      <a:srgbClr val="F3F3F3"/>
                    </a:solidFill>
                  </a:tcPr>
                </a:tc>
              </a:tr>
              <a:tr h="276041">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32"/>
                        </a:rPr>
                        <a:t>Ethiopia</a:t>
                      </a:r>
                      <a:endParaRPr lang="en-US" sz="140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dirty="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33"/>
                        </a:rPr>
                        <a:t>Sudan</a:t>
                      </a:r>
                      <a:endParaRPr lang="en-US" sz="1400">
                        <a:effectLst/>
                      </a:endParaRPr>
                    </a:p>
                  </a:txBody>
                  <a:tcPr marL="20438" marR="20438" marT="20438" marB="20438" anchor="ctr">
                    <a:lnL>
                      <a:noFill/>
                    </a:lnL>
                    <a:lnR>
                      <a:noFill/>
                    </a:lnR>
                    <a:lnT>
                      <a:noFill/>
                    </a:lnT>
                    <a:lnB>
                      <a:noFill/>
                    </a:lnB>
                    <a:solidFill>
                      <a:srgbClr val="F3F3F3"/>
                    </a:solidFill>
                  </a:tcPr>
                </a:tc>
              </a:tr>
              <a:tr h="276041">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34"/>
                        </a:rPr>
                        <a:t>Gambia</a:t>
                      </a:r>
                      <a:endParaRPr lang="en-US" sz="140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35"/>
                        </a:rPr>
                        <a:t>Timor-Leste</a:t>
                      </a:r>
                      <a:endParaRPr lang="en-US" sz="1400" dirty="0">
                        <a:effectLst/>
                      </a:endParaRPr>
                    </a:p>
                  </a:txBody>
                  <a:tcPr marL="20438" marR="20438" marT="20438" marB="20438" anchor="ctr">
                    <a:lnL>
                      <a:noFill/>
                    </a:lnL>
                    <a:lnR>
                      <a:noFill/>
                    </a:lnR>
                    <a:lnT>
                      <a:noFill/>
                    </a:lnT>
                    <a:lnB>
                      <a:noFill/>
                    </a:lnB>
                    <a:solidFill>
                      <a:srgbClr val="F3F3F3"/>
                    </a:solidFill>
                  </a:tcPr>
                </a:tc>
              </a:tr>
              <a:tr h="276041">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36"/>
                        </a:rPr>
                        <a:t>Guinea</a:t>
                      </a:r>
                      <a:endParaRPr lang="en-US" sz="140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37"/>
                        </a:rPr>
                        <a:t>Togo</a:t>
                      </a:r>
                      <a:endParaRPr lang="en-US" sz="1400" dirty="0">
                        <a:effectLst/>
                      </a:endParaRPr>
                    </a:p>
                  </a:txBody>
                  <a:tcPr marL="20438" marR="20438" marT="20438" marB="20438" anchor="ctr">
                    <a:lnL>
                      <a:noFill/>
                    </a:lnL>
                    <a:lnR>
                      <a:noFill/>
                    </a:lnR>
                    <a:lnT>
                      <a:noFill/>
                    </a:lnT>
                    <a:lnB>
                      <a:noFill/>
                    </a:lnB>
                    <a:solidFill>
                      <a:srgbClr val="F3F3F3"/>
                    </a:solidFill>
                  </a:tcPr>
                </a:tc>
              </a:tr>
              <a:tr h="260926">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38"/>
                        </a:rPr>
                        <a:t>Guinea-Bissau</a:t>
                      </a:r>
                      <a:endParaRPr lang="en-US" sz="140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39"/>
                        </a:rPr>
                        <a:t>Tuvalu</a:t>
                      </a:r>
                      <a:endParaRPr lang="en-US" sz="1400" dirty="0">
                        <a:effectLst/>
                      </a:endParaRPr>
                    </a:p>
                  </a:txBody>
                  <a:tcPr marL="20438" marR="20438" marT="20438" marB="20438" anchor="ctr">
                    <a:lnL>
                      <a:noFill/>
                    </a:lnL>
                    <a:lnR>
                      <a:noFill/>
                    </a:lnR>
                    <a:lnT>
                      <a:noFill/>
                    </a:lnT>
                    <a:lnB>
                      <a:noFill/>
                    </a:lnB>
                    <a:solidFill>
                      <a:srgbClr val="F3F3F3"/>
                    </a:solidFill>
                  </a:tcPr>
                </a:tc>
              </a:tr>
              <a:tr h="276041">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40"/>
                        </a:rPr>
                        <a:t>Haiti</a:t>
                      </a:r>
                      <a:endParaRPr lang="en-US" sz="140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41"/>
                        </a:rPr>
                        <a:t>Uganda</a:t>
                      </a:r>
                      <a:endParaRPr lang="en-US" sz="1400" dirty="0">
                        <a:effectLst/>
                      </a:endParaRPr>
                    </a:p>
                  </a:txBody>
                  <a:tcPr marL="20438" marR="20438" marT="20438" marB="20438" anchor="ctr">
                    <a:lnL>
                      <a:noFill/>
                    </a:lnL>
                    <a:lnR>
                      <a:noFill/>
                    </a:lnR>
                    <a:lnT>
                      <a:noFill/>
                    </a:lnT>
                    <a:lnB>
                      <a:noFill/>
                    </a:lnB>
                    <a:solidFill>
                      <a:srgbClr val="F3F3F3"/>
                    </a:solidFill>
                  </a:tcPr>
                </a:tc>
              </a:tr>
              <a:tr h="260926">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42"/>
                        </a:rPr>
                        <a:t>Kiribati</a:t>
                      </a:r>
                      <a:endParaRPr lang="en-US" sz="140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43"/>
                        </a:rPr>
                        <a:t>United Rep. of Tanzania</a:t>
                      </a:r>
                      <a:endParaRPr lang="en-US" sz="1400" dirty="0">
                        <a:effectLst/>
                      </a:endParaRPr>
                    </a:p>
                  </a:txBody>
                  <a:tcPr marL="20438" marR="20438" marT="20438" marB="20438" anchor="ctr">
                    <a:lnL>
                      <a:noFill/>
                    </a:lnL>
                    <a:lnR>
                      <a:noFill/>
                    </a:lnR>
                    <a:lnT>
                      <a:noFill/>
                    </a:lnT>
                    <a:lnB>
                      <a:noFill/>
                    </a:lnB>
                    <a:solidFill>
                      <a:srgbClr val="F3F3F3"/>
                    </a:solidFill>
                  </a:tcPr>
                </a:tc>
              </a:tr>
              <a:tr h="472312">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44"/>
                        </a:rPr>
                        <a:t>Lao People's Democratic Rep.</a:t>
                      </a:r>
                      <a:endParaRPr lang="en-US" sz="1400" dirty="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45"/>
                        </a:rPr>
                        <a:t>Vanuatu</a:t>
                      </a:r>
                      <a:endParaRPr lang="en-US" sz="1400" dirty="0">
                        <a:effectLst/>
                      </a:endParaRPr>
                    </a:p>
                  </a:txBody>
                  <a:tcPr marL="20438" marR="20438" marT="20438" marB="20438" anchor="ctr">
                    <a:lnL>
                      <a:noFill/>
                    </a:lnL>
                    <a:lnR>
                      <a:noFill/>
                    </a:lnR>
                    <a:lnT>
                      <a:noFill/>
                    </a:lnT>
                    <a:lnB>
                      <a:noFill/>
                    </a:lnB>
                    <a:solidFill>
                      <a:srgbClr val="F3F3F3"/>
                    </a:solidFill>
                  </a:tcPr>
                </a:tc>
              </a:tr>
              <a:tr h="256800">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46"/>
                        </a:rPr>
                        <a:t>Lesotho</a:t>
                      </a:r>
                      <a:endParaRPr lang="en-US" sz="1400" dirty="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47"/>
                        </a:rPr>
                        <a:t>Yemen</a:t>
                      </a:r>
                      <a:endParaRPr lang="en-US" sz="1400" dirty="0">
                        <a:effectLst/>
                      </a:endParaRPr>
                    </a:p>
                  </a:txBody>
                  <a:tcPr marL="20438" marR="20438" marT="20438" marB="20438" anchor="ctr">
                    <a:lnL>
                      <a:noFill/>
                    </a:lnL>
                    <a:lnR>
                      <a:noFill/>
                    </a:lnR>
                    <a:lnT>
                      <a:noFill/>
                    </a:lnT>
                    <a:lnB>
                      <a:noFill/>
                    </a:lnB>
                    <a:solidFill>
                      <a:srgbClr val="F3F3F3"/>
                    </a:solidFill>
                  </a:tcPr>
                </a:tc>
              </a:tr>
              <a:tr h="260926">
                <a:tc>
                  <a:txBody>
                    <a:bodyPr/>
                    <a:lstStyle/>
                    <a:p>
                      <a:pPr algn="l" rtl="0"/>
                      <a:endParaRPr lang="en-US" sz="8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a:solidFill>
                            <a:srgbClr val="486DA8"/>
                          </a:solidFill>
                          <a:effectLst/>
                          <a:hlinkClick r:id="rId48"/>
                        </a:rPr>
                        <a:t>Liberia</a:t>
                      </a:r>
                      <a:endParaRPr lang="en-US" sz="1400">
                        <a:effectLst/>
                      </a:endParaRPr>
                    </a:p>
                  </a:txBody>
                  <a:tcPr marL="20438" marR="20438" marT="20438" marB="20438" anchor="ctr">
                    <a:lnL>
                      <a:noFill/>
                    </a:lnL>
                    <a:lnR>
                      <a:noFill/>
                    </a:lnR>
                    <a:lnT>
                      <a:noFill/>
                    </a:lnT>
                    <a:lnB>
                      <a:noFill/>
                    </a:lnB>
                    <a:solidFill>
                      <a:srgbClr val="F3F3F3"/>
                    </a:solidFill>
                  </a:tcPr>
                </a:tc>
                <a:tc>
                  <a:txBody>
                    <a:bodyPr/>
                    <a:lstStyle/>
                    <a:p>
                      <a:endParaRPr lang="en-US" sz="1400"/>
                    </a:p>
                  </a:txBody>
                  <a:tcPr marL="20438" marR="20438" marT="20438" marB="20438" anchor="ctr">
                    <a:lnL>
                      <a:noFill/>
                    </a:lnL>
                    <a:lnR>
                      <a:noFill/>
                    </a:lnR>
                    <a:lnT>
                      <a:noFill/>
                    </a:lnT>
                    <a:lnB>
                      <a:noFill/>
                    </a:lnB>
                    <a:solidFill>
                      <a:srgbClr val="F3F3F3"/>
                    </a:solidFill>
                  </a:tcPr>
                </a:tc>
                <a:tc>
                  <a:txBody>
                    <a:bodyPr/>
                    <a:lstStyle/>
                    <a:p>
                      <a:pPr algn="l" rtl="0"/>
                      <a:endParaRPr lang="en-US" sz="1400">
                        <a:effectLst/>
                      </a:endParaRPr>
                    </a:p>
                  </a:txBody>
                  <a:tcPr marL="20438" marR="20438" marT="20438" marB="20438" anchor="ctr">
                    <a:lnL>
                      <a:noFill/>
                    </a:lnL>
                    <a:lnR>
                      <a:noFill/>
                    </a:lnR>
                    <a:lnT>
                      <a:noFill/>
                    </a:lnT>
                    <a:lnB>
                      <a:noFill/>
                    </a:lnB>
                    <a:solidFill>
                      <a:srgbClr val="F3F3F3"/>
                    </a:solidFill>
                  </a:tcPr>
                </a:tc>
                <a:tc>
                  <a:txBody>
                    <a:bodyPr/>
                    <a:lstStyle/>
                    <a:p>
                      <a:pPr algn="l" rtl="0"/>
                      <a:r>
                        <a:rPr lang="en-US" sz="1400" u="none" strike="noStrike" dirty="0">
                          <a:solidFill>
                            <a:srgbClr val="486DA8"/>
                          </a:solidFill>
                          <a:effectLst/>
                          <a:hlinkClick r:id="rId49"/>
                        </a:rPr>
                        <a:t>Zambia</a:t>
                      </a:r>
                      <a:endParaRPr lang="en-US" sz="1400" dirty="0">
                        <a:effectLst/>
                      </a:endParaRPr>
                    </a:p>
                  </a:txBody>
                  <a:tcPr marL="20438" marR="20438" marT="20438" marB="20438" anchor="ctr">
                    <a:lnL>
                      <a:noFill/>
                    </a:lnL>
                    <a:lnR>
                      <a:noFill/>
                    </a:lnR>
                    <a:lnT>
                      <a:noFill/>
                    </a:lnT>
                    <a:lnB>
                      <a:noFill/>
                    </a:lnB>
                    <a:solidFill>
                      <a:srgbClr val="F3F3F3"/>
                    </a:solidFill>
                  </a:tcPr>
                </a:tc>
              </a:tr>
            </a:tbl>
          </a:graphicData>
        </a:graphic>
      </p:graphicFrame>
      <p:pic>
        <p:nvPicPr>
          <p:cNvPr id="3073" name="Picture 1" descr="Afghanistan"/>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adagasca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ngola"/>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lawi"/>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Bangladesh"/>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li"/>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Benin"/>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uritania"/>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Bhutan"/>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ozambique"/>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Burkina Faso"/>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yanmar"/>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Burundi"/>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Nepal"/>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Cambodia"/>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Nige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descr="Central African Republic"/>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Rwanda"/>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19" descr="Chad"/>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Samoa"/>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descr="Comoros"/>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Sao Tome and Principe"/>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23" descr="Congo (Democratic Republic of the)"/>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Senegal"/>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25" descr=" Djibouti "/>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Sierra Leone"/>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Equatorial Guinea"/>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Solomon Islands"/>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descr="Eritrea"/>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Somalia"/>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31" descr="Ethiopia"/>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Sudan"/>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05" name="Picture 33" descr="Gambia"/>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Timor-Leste"/>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07" name="Picture 35" descr="Guinea"/>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Togo"/>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09" name="Picture 37" descr="Guinea-Bissau"/>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Tuvalu"/>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11" name="Picture 39" descr="Haiti"/>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Uganda"/>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13" name="Picture 41" descr="Kiribati"/>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United Rep. of Tanzania"/>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15" name="Picture 43" descr="Lao People's Democratic Rep."/>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Vanuatu"/>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pic>
        <p:nvPicPr>
          <p:cNvPr id="3117" name="Picture 45" descr="Lesotho"/>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2952750" y="2006600"/>
            <a:ext cx="228600" cy="11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6022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327" y="38893"/>
            <a:ext cx="7511473" cy="775583"/>
          </a:xfrm>
        </p:spPr>
        <p:txBody>
          <a:bodyPr>
            <a:normAutofit/>
          </a:bodyPr>
          <a:lstStyle/>
          <a:p>
            <a:pPr eaLnBrk="1" hangingPunct="1">
              <a:defRPr/>
            </a:pPr>
            <a:r>
              <a:rPr lang="en-US" dirty="0" smtClean="0">
                <a:latin typeface="+mn-lt"/>
                <a:ea typeface="ＭＳ Ｐゴシック" pitchFamily="-84" charset="-128"/>
              </a:rPr>
              <a:t>I. What is a Developing Country?</a:t>
            </a:r>
          </a:p>
        </p:txBody>
      </p:sp>
      <p:sp>
        <p:nvSpPr>
          <p:cNvPr id="3" name="Content Placeholder 2"/>
          <p:cNvSpPr>
            <a:spLocks noGrp="1"/>
          </p:cNvSpPr>
          <p:nvPr>
            <p:ph idx="1"/>
          </p:nvPr>
        </p:nvSpPr>
        <p:spPr>
          <a:xfrm>
            <a:off x="-457200" y="814476"/>
            <a:ext cx="9601200" cy="1403349"/>
          </a:xfrm>
        </p:spPr>
        <p:txBody>
          <a:bodyPr>
            <a:noAutofit/>
          </a:bodyPr>
          <a:lstStyle/>
          <a:p>
            <a:pPr marL="971550" lvl="1" indent="-514350" eaLnBrk="1" hangingPunct="1">
              <a:buFont typeface="Harlow Solid Italic" panose="04030604020F02020D02" pitchFamily="82" charset="0"/>
              <a:buAutoNum type="alphaUcPeriod"/>
            </a:pPr>
            <a:r>
              <a:rPr lang="en-US" sz="3200" b="1" u="sng" dirty="0" smtClean="0"/>
              <a:t>Developing Country</a:t>
            </a:r>
            <a:r>
              <a:rPr lang="en-US" sz="3200" dirty="0" smtClean="0"/>
              <a:t>- low standard of living with a low income, infrastructure, health</a:t>
            </a:r>
            <a:endParaRPr lang="en-US" sz="4000" dirty="0" smtClean="0"/>
          </a:p>
          <a:p>
            <a:pPr eaLnBrk="1" hangingPunct="1"/>
            <a:endParaRPr lang="en-US" sz="1600" dirty="0" smtClean="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05050"/>
            <a:ext cx="39624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1600" y="2514600"/>
            <a:ext cx="523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195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2"/>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s://scontent-iad3-1.xx.fbcdn.net/hphotos-xpa1/v/t1.0-9/944961_10100711372036972_6547118770480346191_n.jpg?oh=62e5490a79997619a800f89155f1be9b&amp;oe=56FB7D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431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3700"/>
            <a:ext cx="9144000" cy="606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3085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36513"/>
            <a:ext cx="8229600" cy="954087"/>
          </a:xfrm>
        </p:spPr>
        <p:txBody>
          <a:bodyPr/>
          <a:lstStyle/>
          <a:p>
            <a:pPr>
              <a:defRPr/>
            </a:pPr>
            <a:r>
              <a:rPr lang="en-US" dirty="0" smtClean="0">
                <a:latin typeface="+mn-lt"/>
                <a:ea typeface="ＭＳ Ｐゴシック" pitchFamily="-84" charset="-128"/>
              </a:rPr>
              <a:t>Kowloon Walled City</a:t>
            </a:r>
          </a:p>
        </p:txBody>
      </p:sp>
      <p:pic>
        <p:nvPicPr>
          <p:cNvPr id="512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841375"/>
            <a:ext cx="9117012"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5173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US" smtClean="0"/>
          </a:p>
        </p:txBody>
      </p:sp>
      <p:sp>
        <p:nvSpPr>
          <p:cNvPr id="6147" name="Content Placeholder 2"/>
          <p:cNvSpPr>
            <a:spLocks noGrp="1"/>
          </p:cNvSpPr>
          <p:nvPr>
            <p:ph idx="1"/>
          </p:nvPr>
        </p:nvSpPr>
        <p:spPr/>
        <p:txBody>
          <a:bodyPr/>
          <a:lstStyle/>
          <a:p>
            <a:endParaRPr lang="en-US" smtClean="0"/>
          </a:p>
        </p:txBody>
      </p:sp>
      <p:pic>
        <p:nvPicPr>
          <p:cNvPr id="2050" name="Picture 2" descr="http://whenonearth.net/wp-content/uploads/2014/09/Kowloon-Walled-C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2718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lang="en-US" smtClean="0"/>
          </a:p>
        </p:txBody>
      </p:sp>
      <p:sp>
        <p:nvSpPr>
          <p:cNvPr id="7171" name="Content Placeholder 2"/>
          <p:cNvSpPr>
            <a:spLocks noGrp="1"/>
          </p:cNvSpPr>
          <p:nvPr>
            <p:ph idx="1"/>
          </p:nvPr>
        </p:nvSpPr>
        <p:spPr/>
        <p:txBody>
          <a:bodyPr/>
          <a:lstStyle/>
          <a:p>
            <a:endParaRPr lang="en-US" smtClean="0"/>
          </a:p>
        </p:txBody>
      </p:sp>
      <p:pic>
        <p:nvPicPr>
          <p:cNvPr id="7172" name="Picture 2" descr="The city, lit up during the night, was the scene of the 1993 movie Crime Story starring Jackie Chan and includes real scenes of buildings explo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533400"/>
            <a:ext cx="91821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4060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A largely unregulated space, the Walled City grew massive as residents built new structures directly on top of existing stru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4" y="950940"/>
            <a:ext cx="9157544"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6980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smtClean="0"/>
          </a:p>
        </p:txBody>
      </p:sp>
      <p:sp>
        <p:nvSpPr>
          <p:cNvPr id="8195" name="Content Placeholder 2"/>
          <p:cNvSpPr>
            <a:spLocks noGrp="1"/>
          </p:cNvSpPr>
          <p:nvPr>
            <p:ph idx="1"/>
          </p:nvPr>
        </p:nvSpPr>
        <p:spPr/>
        <p:txBody>
          <a:bodyPr/>
          <a:lstStyle/>
          <a:p>
            <a:endParaRPr lang="en-US" smtClean="0"/>
          </a:p>
        </p:txBody>
      </p:sp>
      <p:pic>
        <p:nvPicPr>
          <p:cNvPr id="8196" name="Picture 2" descr="Food processors admitted they had moved into the city to benefit from the low rents and to seek refuge from the jurisdiction of government health and sanitation insp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457200"/>
            <a:ext cx="91821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3939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smtClean="0"/>
          </a:p>
        </p:txBody>
      </p:sp>
      <p:pic>
        <p:nvPicPr>
          <p:cNvPr id="92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9525"/>
            <a:ext cx="5110163"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304800"/>
            <a:ext cx="486886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16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69455"/>
            <a:ext cx="8534400" cy="1699850"/>
          </a:xfrm>
        </p:spPr>
        <p:txBody>
          <a:bodyPr>
            <a:normAutofit fontScale="92500" lnSpcReduction="10000"/>
          </a:bodyPr>
          <a:lstStyle/>
          <a:p>
            <a:pPr marL="514350" lvl="1" indent="-514350" eaLnBrk="1" hangingPunct="1">
              <a:buFont typeface="Harlow Solid Italic" panose="04030604020F02020D02" pitchFamily="82" charset="0"/>
              <a:buAutoNum type="alphaUcPeriod" startAt="2"/>
            </a:pPr>
            <a:r>
              <a:rPr lang="en-US" sz="3900" dirty="0" smtClean="0"/>
              <a:t>Most developing countries are in Africa, Asia, and South America and were once imperialized</a:t>
            </a:r>
            <a:endParaRPr lang="en-US" sz="3000" dirty="0" smtClean="0"/>
          </a:p>
          <a:p>
            <a:pPr eaLnBrk="1" hangingPunct="1"/>
            <a:endParaRPr lang="en-US" dirty="0" smtClean="0"/>
          </a:p>
        </p:txBody>
      </p:sp>
      <p:pic>
        <p:nvPicPr>
          <p:cNvPr id="102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51125"/>
            <a:ext cx="90868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econguru.com/wp-content/uploads/2008/10/gdp_nominal_per_capita_world_map_imf_200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1604"/>
            <a:ext cx="9144000"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371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62" y="0"/>
            <a:ext cx="92629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500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4602"/>
            <a:ext cx="9130214" cy="689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27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524" y="-60222"/>
            <a:ext cx="7511473" cy="1312480"/>
          </a:xfrm>
        </p:spPr>
        <p:txBody>
          <a:bodyPr>
            <a:normAutofit/>
          </a:bodyPr>
          <a:lstStyle/>
          <a:p>
            <a:pPr lvl="0"/>
            <a:r>
              <a:rPr lang="en-US" sz="4000" b="1" dirty="0" smtClean="0">
                <a:solidFill>
                  <a:schemeClr val="tx1"/>
                </a:solidFill>
              </a:rPr>
              <a:t>I. </a:t>
            </a:r>
            <a:r>
              <a:rPr lang="en-US" sz="4000" b="1" dirty="0">
                <a:solidFill>
                  <a:schemeClr val="tx1"/>
                </a:solidFill>
              </a:rPr>
              <a:t>Changes to </a:t>
            </a:r>
            <a:r>
              <a:rPr lang="en-US" sz="4000" b="1" dirty="0" smtClean="0">
                <a:solidFill>
                  <a:schemeClr val="tx1"/>
                </a:solidFill>
              </a:rPr>
              <a:t>Democracy</a:t>
            </a:r>
            <a:endParaRPr lang="en-US" sz="4000" b="1" dirty="0">
              <a:solidFill>
                <a:schemeClr val="tx1"/>
              </a:solidFill>
            </a:endParaRPr>
          </a:p>
        </p:txBody>
      </p:sp>
      <p:sp>
        <p:nvSpPr>
          <p:cNvPr id="3" name="Content Placeholder 2"/>
          <p:cNvSpPr>
            <a:spLocks noGrp="1"/>
          </p:cNvSpPr>
          <p:nvPr>
            <p:ph idx="1"/>
          </p:nvPr>
        </p:nvSpPr>
        <p:spPr>
          <a:xfrm>
            <a:off x="-286604" y="599430"/>
            <a:ext cx="9335069" cy="1879979"/>
          </a:xfrm>
        </p:spPr>
        <p:txBody>
          <a:bodyPr/>
          <a:lstStyle/>
          <a:p>
            <a:pPr marL="971550" lvl="1" indent="-514350">
              <a:buFont typeface="+mj-lt"/>
              <a:buAutoNum type="alphaUcPeriod"/>
            </a:pPr>
            <a:r>
              <a:rPr lang="en-US" sz="2800" dirty="0" smtClean="0"/>
              <a:t>After </a:t>
            </a:r>
            <a:r>
              <a:rPr lang="en-US" sz="2800" dirty="0"/>
              <a:t>WWII, many countries embraced democracy</a:t>
            </a:r>
          </a:p>
          <a:p>
            <a:endParaRPr lang="en-US" dirty="0"/>
          </a:p>
        </p:txBody>
      </p:sp>
      <p:pic>
        <p:nvPicPr>
          <p:cNvPr id="5" name="Picture 4"/>
          <p:cNvPicPr>
            <a:picLocks noChangeAspect="1"/>
          </p:cNvPicPr>
          <p:nvPr/>
        </p:nvPicPr>
        <p:blipFill>
          <a:blip r:embed="rId2"/>
          <a:stretch>
            <a:fillRect/>
          </a:stretch>
        </p:blipFill>
        <p:spPr>
          <a:xfrm>
            <a:off x="0" y="1911910"/>
            <a:ext cx="8830101" cy="4194298"/>
          </a:xfrm>
          <a:prstGeom prst="rect">
            <a:avLst/>
          </a:prstGeom>
        </p:spPr>
      </p:pic>
      <p:pic>
        <p:nvPicPr>
          <p:cNvPr id="6" name="Picture 5"/>
          <p:cNvPicPr>
            <a:picLocks noChangeAspect="1"/>
          </p:cNvPicPr>
          <p:nvPr/>
        </p:nvPicPr>
        <p:blipFill>
          <a:blip r:embed="rId3"/>
          <a:stretch>
            <a:fillRect/>
          </a:stretch>
        </p:blipFill>
        <p:spPr>
          <a:xfrm>
            <a:off x="74084" y="1947100"/>
            <a:ext cx="9144000" cy="4343400"/>
          </a:xfrm>
          <a:prstGeom prst="rect">
            <a:avLst/>
          </a:prstGeom>
          <a:solidFill>
            <a:schemeClr val="bg1"/>
          </a:solidFill>
        </p:spPr>
      </p:pic>
      <p:pic>
        <p:nvPicPr>
          <p:cNvPr id="7" name="Picture 6"/>
          <p:cNvPicPr>
            <a:picLocks noChangeAspect="1"/>
          </p:cNvPicPr>
          <p:nvPr/>
        </p:nvPicPr>
        <p:blipFill>
          <a:blip r:embed="rId4"/>
          <a:stretch>
            <a:fillRect/>
          </a:stretch>
        </p:blipFill>
        <p:spPr>
          <a:xfrm>
            <a:off x="0" y="1911910"/>
            <a:ext cx="9218084" cy="4378590"/>
          </a:xfrm>
          <a:prstGeom prst="rect">
            <a:avLst/>
          </a:prstGeom>
          <a:solidFill>
            <a:schemeClr val="bg1"/>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563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3" y="0"/>
            <a:ext cx="9196193" cy="536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Content Placeholder 2"/>
          <p:cNvSpPr>
            <a:spLocks noGrp="1"/>
          </p:cNvSpPr>
          <p:nvPr>
            <p:ph idx="1"/>
          </p:nvPr>
        </p:nvSpPr>
        <p:spPr>
          <a:xfrm>
            <a:off x="0" y="5747015"/>
            <a:ext cx="9144000" cy="758296"/>
          </a:xfrm>
        </p:spPr>
        <p:txBody>
          <a:bodyPr>
            <a:noAutofit/>
          </a:bodyPr>
          <a:lstStyle/>
          <a:p>
            <a:pPr marL="514350" indent="-514350">
              <a:buFont typeface="Harlow Solid Italic" panose="04030604020F02020D02" pitchFamily="82" charset="0"/>
              <a:buAutoNum type="alphaUcPeriod" startAt="3"/>
            </a:pPr>
            <a:r>
              <a:rPr lang="en-US" sz="2800" dirty="0" smtClean="0"/>
              <a:t> Developing counties are growing very rapidly </a:t>
            </a:r>
          </a:p>
        </p:txBody>
      </p:sp>
    </p:spTree>
    <p:extLst>
      <p:ext uri="{BB962C8B-B14F-4D97-AF65-F5344CB8AC3E}">
        <p14:creationId xmlns:p14="http://schemas.microsoft.com/office/powerpoint/2010/main" val="3496218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91370"/>
            <a:ext cx="8822266" cy="1312480"/>
          </a:xfrm>
        </p:spPr>
        <p:txBody>
          <a:bodyPr rtlCol="0">
            <a:normAutofit/>
          </a:bodyPr>
          <a:lstStyle/>
          <a:p>
            <a:pPr algn="ctr" eaLnBrk="1" fontAlgn="auto" hangingPunct="1">
              <a:spcAft>
                <a:spcPts val="0"/>
              </a:spcAft>
              <a:defRPr/>
            </a:pPr>
            <a:r>
              <a:rPr lang="en-US" dirty="0" smtClean="0">
                <a:latin typeface="+mn-lt"/>
                <a:ea typeface="+mj-ea"/>
                <a:cs typeface="+mj-cs"/>
              </a:rPr>
              <a:t>II. </a:t>
            </a:r>
            <a:r>
              <a:rPr lang="en-US" dirty="0">
                <a:latin typeface="+mn-lt"/>
                <a:ea typeface="+mj-ea"/>
                <a:cs typeface="+mj-cs"/>
              </a:rPr>
              <a:t>Conflicts in Developing Countries </a:t>
            </a:r>
          </a:p>
        </p:txBody>
      </p:sp>
      <p:sp>
        <p:nvSpPr>
          <p:cNvPr id="3" name="Content Placeholder 2"/>
          <p:cNvSpPr>
            <a:spLocks noGrp="1"/>
          </p:cNvSpPr>
          <p:nvPr>
            <p:ph idx="1"/>
          </p:nvPr>
        </p:nvSpPr>
        <p:spPr>
          <a:xfrm>
            <a:off x="0" y="891071"/>
            <a:ext cx="9144000" cy="1758628"/>
          </a:xfrm>
        </p:spPr>
        <p:txBody>
          <a:bodyPr>
            <a:normAutofit/>
          </a:bodyPr>
          <a:lstStyle/>
          <a:p>
            <a:pPr marL="514350" indent="-514350" eaLnBrk="1" hangingPunct="1">
              <a:buFont typeface="Harlow Solid Italic" panose="04030604020F02020D02" pitchFamily="82" charset="0"/>
              <a:buAutoNum type="alphaUcPeriod"/>
            </a:pPr>
            <a:r>
              <a:rPr lang="en-US" sz="3000" b="1" u="sng" dirty="0" smtClean="0"/>
              <a:t>Apartheid</a:t>
            </a:r>
            <a:r>
              <a:rPr lang="en-US" sz="3000" dirty="0" smtClean="0"/>
              <a:t>- racial segregation ended in 1994 in South Africa; sparked significant internal resistance and violence</a:t>
            </a:r>
          </a:p>
        </p:txBody>
      </p:sp>
      <p:pic>
        <p:nvPicPr>
          <p:cNvPr id="2050" name="Picture 2" descr="http://upload.wikimedia.org/wikipedia/commons/8/81/DurbanSign1989.jpg"/>
          <p:cNvPicPr>
            <a:picLocks noChangeAspect="1" noChangeArrowheads="1"/>
          </p:cNvPicPr>
          <p:nvPr/>
        </p:nvPicPr>
        <p:blipFill>
          <a:blip r:embed="rId2">
            <a:extLst>
              <a:ext uri="{28A0092B-C50C-407E-A947-70E740481C1C}">
                <a14:useLocalDpi xmlns:a14="http://schemas.microsoft.com/office/drawing/2010/main" val="0"/>
              </a:ext>
            </a:extLst>
          </a:blip>
          <a:srcRect t="15620" b="12190"/>
          <a:stretch>
            <a:fillRect/>
          </a:stretch>
        </p:blipFill>
        <p:spPr bwMode="auto">
          <a:xfrm>
            <a:off x="5493544" y="2130587"/>
            <a:ext cx="3071813" cy="26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http://localislekker.files.wordpress.com/2013/02/apartheid.jpg?w=5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49699"/>
            <a:ext cx="5341143" cy="365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http://3.bp.blogspot.com/-ZNzo1rTInJY/TcfMmJX9B1I/AAAAAAAAANM/QLxbXAHoxFo/s1600/IMGP241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344" y="4078288"/>
            <a:ext cx="4200525"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5542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p:cTn id="23" dur="1000" fill="hold"/>
                                        <p:tgtEl>
                                          <p:spTgt spid="2054"/>
                                        </p:tgtEl>
                                        <p:attrNameLst>
                                          <p:attrName>ppt_w</p:attrName>
                                        </p:attrNameLst>
                                      </p:cBhvr>
                                      <p:tavLst>
                                        <p:tav tm="0">
                                          <p:val>
                                            <p:fltVal val="0"/>
                                          </p:val>
                                        </p:tav>
                                        <p:tav tm="100000">
                                          <p:val>
                                            <p:strVal val="#ppt_w"/>
                                          </p:val>
                                        </p:tav>
                                      </p:tavLst>
                                    </p:anim>
                                    <p:anim calcmode="lin" valueType="num">
                                      <p:cBhvr>
                                        <p:cTn id="24" dur="1000" fill="hold"/>
                                        <p:tgtEl>
                                          <p:spTgt spid="2054"/>
                                        </p:tgtEl>
                                        <p:attrNameLst>
                                          <p:attrName>ppt_h</p:attrName>
                                        </p:attrNameLst>
                                      </p:cBhvr>
                                      <p:tavLst>
                                        <p:tav tm="0">
                                          <p:val>
                                            <p:fltVal val="0"/>
                                          </p:val>
                                        </p:tav>
                                        <p:tav tm="100000">
                                          <p:val>
                                            <p:strVal val="#ppt_h"/>
                                          </p:val>
                                        </p:tav>
                                      </p:tavLst>
                                    </p:anim>
                                    <p:anim calcmode="lin" valueType="num">
                                      <p:cBhvr>
                                        <p:cTn id="25" dur="1000" fill="hold"/>
                                        <p:tgtEl>
                                          <p:spTgt spid="2054"/>
                                        </p:tgtEl>
                                        <p:attrNameLst>
                                          <p:attrName>style.rotation</p:attrName>
                                        </p:attrNameLst>
                                      </p:cBhvr>
                                      <p:tavLst>
                                        <p:tav tm="0">
                                          <p:val>
                                            <p:fltVal val="90"/>
                                          </p:val>
                                        </p:tav>
                                        <p:tav tm="100000">
                                          <p:val>
                                            <p:fltVal val="0"/>
                                          </p:val>
                                        </p:tav>
                                      </p:tavLst>
                                    </p:anim>
                                    <p:animEffect transition="in" filter="fade">
                                      <p:cBhvr>
                                        <p:cTn id="26" dur="1000"/>
                                        <p:tgtEl>
                                          <p:spTgt spid="205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p:cTn id="31" dur="500" fill="hold"/>
                                        <p:tgtEl>
                                          <p:spTgt spid="2056"/>
                                        </p:tgtEl>
                                        <p:attrNameLst>
                                          <p:attrName>ppt_w</p:attrName>
                                        </p:attrNameLst>
                                      </p:cBhvr>
                                      <p:tavLst>
                                        <p:tav tm="0">
                                          <p:val>
                                            <p:fltVal val="0"/>
                                          </p:val>
                                        </p:tav>
                                        <p:tav tm="100000">
                                          <p:val>
                                            <p:strVal val="#ppt_w"/>
                                          </p:val>
                                        </p:tav>
                                      </p:tavLst>
                                    </p:anim>
                                    <p:anim calcmode="lin" valueType="num">
                                      <p:cBhvr>
                                        <p:cTn id="32" dur="500" fill="hold"/>
                                        <p:tgtEl>
                                          <p:spTgt spid="2056"/>
                                        </p:tgtEl>
                                        <p:attrNameLst>
                                          <p:attrName>ppt_h</p:attrName>
                                        </p:attrNameLst>
                                      </p:cBhvr>
                                      <p:tavLst>
                                        <p:tav tm="0">
                                          <p:val>
                                            <p:fltVal val="0"/>
                                          </p:val>
                                        </p:tav>
                                        <p:tav tm="100000">
                                          <p:val>
                                            <p:strVal val="#ppt_h"/>
                                          </p:val>
                                        </p:tav>
                                      </p:tavLst>
                                    </p:anim>
                                    <p:animEffect transition="in" filter="fade">
                                      <p:cBhvr>
                                        <p:cTn id="33"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3.bp.blogspot.com/_Wb7gmBhM3z4/SqJZ7B_mklI/AAAAAAAACF0/JVuJRwqGEbo/s400/fidel+nel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63922"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906622" cy="2677656"/>
          </a:xfrm>
          <a:prstGeom prst="rect">
            <a:avLst/>
          </a:prstGeom>
          <a:noFill/>
        </p:spPr>
        <p:txBody>
          <a:bodyPr wrap="square" rtlCol="0">
            <a:spAutoFit/>
          </a:bodyPr>
          <a:lstStyle/>
          <a:p>
            <a:r>
              <a:rPr lang="en-US" sz="2400" b="1" dirty="0" smtClean="0">
                <a:solidFill>
                  <a:schemeClr val="bg1"/>
                </a:solidFill>
              </a:rPr>
              <a:t>Get out your article and questions about Nelson Mandela! </a:t>
            </a:r>
            <a:endParaRPr lang="en-US" sz="2400" b="1" dirty="0">
              <a:solidFill>
                <a:schemeClr val="bg1"/>
              </a:solidFill>
            </a:endParaRPr>
          </a:p>
        </p:txBody>
      </p:sp>
    </p:spTree>
    <p:extLst>
      <p:ext uri="{BB962C8B-B14F-4D97-AF65-F5344CB8AC3E}">
        <p14:creationId xmlns:p14="http://schemas.microsoft.com/office/powerpoint/2010/main" val="41935877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73" y="16934"/>
            <a:ext cx="9518121" cy="1642534"/>
          </a:xfrm>
        </p:spPr>
        <p:txBody>
          <a:bodyPr/>
          <a:lstStyle/>
          <a:p>
            <a:pPr marL="914400" lvl="1" indent="-514350" eaLnBrk="1" hangingPunct="1">
              <a:buFont typeface="Harlow Solid Italic" panose="04030604020F02020D02" pitchFamily="82" charset="0"/>
              <a:buAutoNum type="alphaUcPeriod" startAt="2"/>
            </a:pPr>
            <a:r>
              <a:rPr lang="en-US" sz="2800" b="1" u="sng" dirty="0" smtClean="0"/>
              <a:t>Rwandan Genocide</a:t>
            </a:r>
            <a:r>
              <a:rPr lang="en-US" sz="2800" dirty="0" smtClean="0"/>
              <a:t> (1994)- Ethnic conflict in which over ½ a million killed Tutsis by the Hutus</a:t>
            </a:r>
          </a:p>
          <a:p>
            <a:pPr marL="400050" lvl="1" indent="0">
              <a:buNone/>
            </a:pPr>
            <a:r>
              <a:rPr lang="en-US" sz="1400" dirty="0" smtClean="0">
                <a:hlinkClick r:id="rId2"/>
              </a:rPr>
              <a:t>https://www.youtube.com/watch?v=SG9rpAY3ITc</a:t>
            </a:r>
            <a:r>
              <a:rPr lang="en-US" sz="1400" dirty="0"/>
              <a:t>      </a:t>
            </a:r>
            <a:r>
              <a:rPr lang="en-US" sz="1400" dirty="0">
                <a:hlinkClick r:id="rId3"/>
              </a:rPr>
              <a:t>https://</a:t>
            </a:r>
            <a:r>
              <a:rPr lang="en-US" sz="1400" dirty="0" smtClean="0">
                <a:hlinkClick r:id="rId3"/>
              </a:rPr>
              <a:t>www.youtube.com/watch?v=6TOSq9a8Hc8</a:t>
            </a:r>
            <a:r>
              <a:rPr lang="en-US" sz="1400" dirty="0" smtClean="0"/>
              <a:t> </a:t>
            </a:r>
          </a:p>
          <a:p>
            <a:pPr eaLnBrk="1" hangingPunct="1"/>
            <a:endParaRPr lang="en-US" dirty="0" smtClean="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45227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422650"/>
            <a:ext cx="54864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parish-without-borders.net/cditt/jp/africasuffering.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447800"/>
            <a:ext cx="41910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7" descr="http://www.rnw.nl/data/files/imagecache/must_carry/images/lead/UNinDR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00600"/>
            <a:ext cx="40528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100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6" name="Picture 4" descr="File:Ntrama Church Alt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88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7456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upload.wikimedia.org/wikipedia/commons/7/74/Rwanda2_Claj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766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17705"/>
            <a:ext cx="8915400" cy="1600200"/>
          </a:xfrm>
        </p:spPr>
        <p:txBody>
          <a:bodyPr/>
          <a:lstStyle/>
          <a:p>
            <a:pPr marL="114300" lvl="1" indent="-514350" eaLnBrk="1" hangingPunct="1">
              <a:buFont typeface="Harlow Solid Italic" panose="04030604020F02020D02" pitchFamily="82" charset="0"/>
              <a:buAutoNum type="alphaUcPeriod" startAt="3"/>
            </a:pPr>
            <a:r>
              <a:rPr lang="en-US" sz="3200" b="1" u="sng" dirty="0" smtClean="0"/>
              <a:t>Genocide in Darfur</a:t>
            </a:r>
            <a:r>
              <a:rPr lang="en-US" sz="3200" dirty="0" smtClean="0"/>
              <a:t> (2003)- rebellion against the government, 2.5 million displaced and around 400,000 killed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5740"/>
            <a:ext cx="42672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313" y="3031067"/>
            <a:ext cx="5486687" cy="379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817905"/>
            <a:ext cx="3048000" cy="225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6128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14267" r="6707"/>
          <a:stretch>
            <a:fillRect/>
          </a:stretch>
        </p:blipFill>
        <p:spPr bwMode="auto">
          <a:xfrm>
            <a:off x="3871608" y="0"/>
            <a:ext cx="5272392" cy="6873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2" descr="http://2.bp.blogspot.com/-tMhPS0JrNLE/UCq4yA_7JJI/AAAAAAAAAIo/S1ppMIXzDQI/s1600/darfur-genocide1.jpg"/>
          <p:cNvPicPr>
            <a:picLocks noChangeAspect="1" noChangeArrowheads="1"/>
          </p:cNvPicPr>
          <p:nvPr/>
        </p:nvPicPr>
        <p:blipFill>
          <a:blip r:embed="rId3"/>
          <a:srcRect l="12165" r="46078"/>
          <a:stretch>
            <a:fillRect/>
          </a:stretch>
        </p:blipFill>
        <p:spPr bwMode="auto">
          <a:xfrm>
            <a:off x="0" y="-15308"/>
            <a:ext cx="3871608" cy="6873307"/>
          </a:xfrm>
          <a:prstGeom prst="rect">
            <a:avLst/>
          </a:prstGeom>
          <a:noFill/>
        </p:spPr>
      </p:pic>
    </p:spTree>
    <p:extLst>
      <p:ext uri="{BB962C8B-B14F-4D97-AF65-F5344CB8AC3E}">
        <p14:creationId xmlns:p14="http://schemas.microsoft.com/office/powerpoint/2010/main" val="140242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upload.wikimedia.org/wikipedia/commons/4/46/Darfur_report_-_Page_7_Imag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151120" cy="688729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upload.wikimedia.org/wikipedia/commons/thumb/1/15/Save_Darfur_sign_from_New_York.jpg/640px-Save_Darfur_sign_from_New_Yo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041" y="617219"/>
            <a:ext cx="4074126" cy="56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693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07" y="268470"/>
            <a:ext cx="2388253" cy="3580199"/>
          </a:xfrm>
        </p:spPr>
        <p:txBody>
          <a:bodyPr/>
          <a:lstStyle/>
          <a:p>
            <a:r>
              <a:rPr lang="en-US" dirty="0">
                <a:hlinkClick r:id="rId2"/>
              </a:rPr>
              <a:t>https://</a:t>
            </a:r>
            <a:r>
              <a:rPr lang="en-US" dirty="0" smtClean="0">
                <a:hlinkClick r:id="rId2"/>
              </a:rPr>
              <a:t>www.youtube.com/watch?v=fJ3t8qBrQTo</a:t>
            </a:r>
            <a:r>
              <a:rPr lang="en-US" dirty="0" smtClean="0"/>
              <a:t> </a:t>
            </a:r>
            <a:endParaRPr lang="en-US" dirty="0"/>
          </a:p>
        </p:txBody>
      </p:sp>
      <p:sp>
        <p:nvSpPr>
          <p:cNvPr id="3" name="Content Placeholder 2"/>
          <p:cNvSpPr>
            <a:spLocks noGrp="1"/>
          </p:cNvSpPr>
          <p:nvPr>
            <p:ph idx="1"/>
          </p:nvPr>
        </p:nvSpPr>
        <p:spPr>
          <a:xfrm>
            <a:off x="0" y="2265615"/>
            <a:ext cx="2537860" cy="4041162"/>
          </a:xfrm>
        </p:spPr>
        <p:txBody>
          <a:bodyPr>
            <a:normAutofit/>
          </a:bodyPr>
          <a:lstStyle/>
          <a:p>
            <a:r>
              <a:rPr lang="en-US" sz="2000" dirty="0">
                <a:hlinkClick r:id="rId3"/>
              </a:rPr>
              <a:t>https://</a:t>
            </a:r>
            <a:r>
              <a:rPr lang="en-US" sz="2000" dirty="0" smtClean="0">
                <a:hlinkClick r:id="rId3"/>
              </a:rPr>
              <a:t>www.youtube.com/watch?v=rxXhB1J1-UU</a:t>
            </a:r>
            <a:r>
              <a:rPr lang="en-US" sz="2000" dirty="0" smtClean="0"/>
              <a:t> </a:t>
            </a:r>
            <a:endParaRPr lang="en-US" sz="2000" dirty="0"/>
          </a:p>
        </p:txBody>
      </p:sp>
      <p:pic>
        <p:nvPicPr>
          <p:cNvPr id="4" name="Picture 3"/>
          <p:cNvPicPr>
            <a:picLocks noChangeAspect="1"/>
          </p:cNvPicPr>
          <p:nvPr/>
        </p:nvPicPr>
        <p:blipFill>
          <a:blip r:embed="rId4"/>
          <a:stretch>
            <a:fillRect/>
          </a:stretch>
        </p:blipFill>
        <p:spPr>
          <a:xfrm>
            <a:off x="2537860" y="0"/>
            <a:ext cx="6606140" cy="6921956"/>
          </a:xfrm>
          <a:prstGeom prst="rect">
            <a:avLst/>
          </a:prstGeom>
        </p:spPr>
      </p:pic>
    </p:spTree>
    <p:extLst>
      <p:ext uri="{BB962C8B-B14F-4D97-AF65-F5344CB8AC3E}">
        <p14:creationId xmlns:p14="http://schemas.microsoft.com/office/powerpoint/2010/main" val="394654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dirty="0" smtClean="0"/>
              <a:t>Closure</a:t>
            </a:r>
            <a:endParaRPr lang="en-US" sz="7200" b="1" dirty="0"/>
          </a:p>
        </p:txBody>
      </p:sp>
      <p:sp>
        <p:nvSpPr>
          <p:cNvPr id="3" name="Content Placeholder 2"/>
          <p:cNvSpPr>
            <a:spLocks noGrp="1"/>
          </p:cNvSpPr>
          <p:nvPr>
            <p:ph idx="1"/>
          </p:nvPr>
        </p:nvSpPr>
        <p:spPr>
          <a:xfrm>
            <a:off x="0" y="1908498"/>
            <a:ext cx="9144000" cy="4348264"/>
          </a:xfrm>
        </p:spPr>
        <p:txBody>
          <a:bodyPr>
            <a:normAutofit/>
          </a:bodyPr>
          <a:lstStyle/>
          <a:p>
            <a:pPr algn="ctr">
              <a:buNone/>
            </a:pPr>
            <a:r>
              <a:rPr lang="en-US" sz="5400" dirty="0" smtClean="0"/>
              <a:t>What do you believe are long-term solutions to problems of poverty in developing countries?</a:t>
            </a:r>
            <a:endParaRPr lang="en-US" sz="54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rcacharya.files.wordpress.com/2013/06/environment-1.jpg"/>
          <p:cNvPicPr>
            <a:picLocks noChangeAspect="1" noChangeArrowheads="1"/>
          </p:cNvPicPr>
          <p:nvPr/>
        </p:nvPicPr>
        <p:blipFill>
          <a:blip r:embed="rId2"/>
          <a:srcRect/>
          <a:stretch>
            <a:fillRect/>
          </a:stretch>
        </p:blipFill>
        <p:spPr bwMode="auto">
          <a:xfrm>
            <a:off x="0" y="-73698"/>
            <a:ext cx="9144000" cy="6921019"/>
          </a:xfrm>
          <a:prstGeom prst="rect">
            <a:avLst/>
          </a:prstGeom>
          <a:noFill/>
        </p:spPr>
      </p:pic>
      <p:sp>
        <p:nvSpPr>
          <p:cNvPr id="2" name="Title 1"/>
          <p:cNvSpPr>
            <a:spLocks noGrp="1"/>
          </p:cNvSpPr>
          <p:nvPr>
            <p:ph type="title"/>
          </p:nvPr>
        </p:nvSpPr>
        <p:spPr>
          <a:xfrm>
            <a:off x="0" y="311285"/>
            <a:ext cx="9144000" cy="1513392"/>
          </a:xfrm>
        </p:spPr>
        <p:txBody>
          <a:bodyPr>
            <a:normAutofit/>
          </a:bodyPr>
          <a:lstStyle/>
          <a:p>
            <a:pPr algn="ctr"/>
            <a:r>
              <a:rPr lang="en-US" dirty="0" smtClean="0"/>
              <a:t/>
            </a:r>
            <a:br>
              <a:rPr lang="en-US" dirty="0" smtClean="0"/>
            </a:br>
            <a:r>
              <a:rPr lang="en-US" sz="5300" b="1" dirty="0" smtClean="0"/>
              <a:t>Environmental   Issues….</a:t>
            </a:r>
            <a:endParaRPr lang="en-US" b="1"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t>Warm Up….</a:t>
            </a:r>
            <a:endParaRPr lang="en-US" sz="5400" dirty="0"/>
          </a:p>
        </p:txBody>
      </p:sp>
      <p:sp>
        <p:nvSpPr>
          <p:cNvPr id="3" name="Content Placeholder 2"/>
          <p:cNvSpPr>
            <a:spLocks noGrp="1"/>
          </p:cNvSpPr>
          <p:nvPr>
            <p:ph idx="1"/>
          </p:nvPr>
        </p:nvSpPr>
        <p:spPr/>
        <p:txBody>
          <a:bodyPr/>
          <a:lstStyle/>
          <a:p>
            <a:pPr marL="0" indent="0">
              <a:buNone/>
            </a:pPr>
            <a:r>
              <a:rPr lang="en-US" dirty="0" smtClean="0"/>
              <a:t>1. </a:t>
            </a:r>
            <a:r>
              <a:rPr lang="en-US" sz="4400" dirty="0" smtClean="0"/>
              <a:t>What would happen if international trade and travel was cut off?  How would this affect our economy and Environment?</a:t>
            </a:r>
          </a:p>
          <a:p>
            <a:pPr marL="0" indent="0">
              <a:buNone/>
            </a:pPr>
            <a:endParaRPr lang="en-US" dirty="0" smtClean="0"/>
          </a:p>
        </p:txBody>
      </p:sp>
    </p:spTree>
    <p:extLst>
      <p:ext uri="{BB962C8B-B14F-4D97-AF65-F5344CB8AC3E}">
        <p14:creationId xmlns:p14="http://schemas.microsoft.com/office/powerpoint/2010/main" val="5047016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8002" name="Picture 2" descr="http://upload.wikimedia.org/wikipedia/commons/e/ed/Robert_Sorlie_and_Iditarod_team_near_Nome.jpg"/>
          <p:cNvPicPr>
            <a:picLocks noChangeAspect="1" noChangeArrowheads="1"/>
          </p:cNvPicPr>
          <p:nvPr/>
        </p:nvPicPr>
        <p:blipFill>
          <a:blip r:embed="rId2"/>
          <a:srcRect/>
          <a:stretch>
            <a:fillRect/>
          </a:stretch>
        </p:blipFill>
        <p:spPr bwMode="auto">
          <a:xfrm>
            <a:off x="-34187" y="0"/>
            <a:ext cx="9178187" cy="68580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2098" name="Picture 2" descr="http://www.supercoolpets.com/pictures/Iditarod_2014.jpg"/>
          <p:cNvPicPr>
            <a:picLocks noChangeAspect="1" noChangeArrowheads="1"/>
          </p:cNvPicPr>
          <p:nvPr/>
        </p:nvPicPr>
        <p:blipFill>
          <a:blip r:embed="rId2"/>
          <a:srcRect/>
          <a:stretch>
            <a:fillRect/>
          </a:stretch>
        </p:blipFill>
        <p:spPr bwMode="auto">
          <a:xfrm>
            <a:off x="0" y="0"/>
            <a:ext cx="9168497" cy="68580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6978" name="Picture 2" descr="http://rack.0.mshcdn.com/media/ZgkyMDE0LzAzLzExLzZjL2lkaXRhcm9kNC5kMzhhZi5qcGcKcAl0aHVtYgkxNDQweDEwMDA-CmUJanBn/714a8419/4fb/iditarod-4.jpg"/>
          <p:cNvPicPr>
            <a:picLocks noChangeAspect="1" noChangeArrowheads="1"/>
          </p:cNvPicPr>
          <p:nvPr/>
        </p:nvPicPr>
        <p:blipFill>
          <a:blip r:embed="rId2"/>
          <a:srcRect/>
          <a:stretch>
            <a:fillRect/>
          </a:stretch>
        </p:blipFill>
        <p:spPr bwMode="auto">
          <a:xfrm>
            <a:off x="0" y="257429"/>
            <a:ext cx="9218687" cy="610206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rack.1.mshcdn.com/media/ZgkyMDE0LzAzLzExL2UyL2lkaXRhcm9kNS4wMDRiYi5qcGcKcAl0aHVtYgkxNDQweDEwMDA-CmUJanBn/e9d59ed9/4b1/iditarod-5.jpg"/>
          <p:cNvPicPr>
            <a:picLocks noChangeAspect="1" noChangeArrowheads="1"/>
          </p:cNvPicPr>
          <p:nvPr/>
        </p:nvPicPr>
        <p:blipFill>
          <a:blip r:embed="rId2"/>
          <a:srcRect/>
          <a:stretch>
            <a:fillRect/>
          </a:stretch>
        </p:blipFill>
        <p:spPr bwMode="auto">
          <a:xfrm>
            <a:off x="0" y="-423420"/>
            <a:ext cx="9348826" cy="82296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1074" name="Picture 2" descr="http://bloximages.newyork1.vip.townnews.com/newsminer.com/content/tncms/assets/v3/editorial/5/c0/5c0862ba-a3f5-11e3-b647-001a4bcf6878/531662bbba91a.image.jpg"/>
          <p:cNvPicPr>
            <a:picLocks noChangeAspect="1" noChangeArrowheads="1"/>
          </p:cNvPicPr>
          <p:nvPr/>
        </p:nvPicPr>
        <p:blipFill>
          <a:blip r:embed="rId2"/>
          <a:srcRect/>
          <a:stretch>
            <a:fillRect/>
          </a:stretch>
        </p:blipFill>
        <p:spPr bwMode="auto">
          <a:xfrm>
            <a:off x="0" y="0"/>
            <a:ext cx="9188982" cy="68580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22" name="Picture 2" descr="http://www.gazettenet.com/csp/mediapool/sites/dt.common.streams.StreamServer.cls?STREAMOID=HRSfpsqWsMuvVvn4A0RhM8$daE2N3K4ZzOUsqbU5sYt4uDIIOnc4ekH8Wi4C5ZO5WCsjLu883Ygn4B49Lvm9bPe2QeMKQdVeZmXF$9l$4uCZ8QDXhaHEp3rvzXRJFdy0KqPHLoMevcTLo3h8xh70Y6N_U_CryOsw6FTOdKL_jpQ-&amp;CONTENTTYPE=image/jpeg"/>
          <p:cNvPicPr>
            <a:picLocks noChangeAspect="1" noChangeArrowheads="1"/>
          </p:cNvPicPr>
          <p:nvPr/>
        </p:nvPicPr>
        <p:blipFill>
          <a:blip r:embed="rId2"/>
          <a:srcRect/>
          <a:stretch>
            <a:fillRect/>
          </a:stretch>
        </p:blipFill>
        <p:spPr bwMode="auto">
          <a:xfrm>
            <a:off x="0" y="596018"/>
            <a:ext cx="9140847" cy="5717309"/>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trbimg.com/img-51ab753e/turbine/os-spill-jpg-20130602/600/600x3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480"/>
            <a:ext cx="912049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41772" y="2094876"/>
            <a:ext cx="5734852" cy="876924"/>
          </a:xfrm>
        </p:spPr>
        <p:txBody>
          <a:bodyPr/>
          <a:lstStyle/>
          <a:p>
            <a:r>
              <a:rPr lang="en-US" dirty="0">
                <a:hlinkClick r:id="rId3"/>
              </a:rPr>
              <a:t>https://</a:t>
            </a:r>
            <a:r>
              <a:rPr lang="en-US" dirty="0" smtClean="0">
                <a:hlinkClick r:id="rId3"/>
              </a:rPr>
              <a:t>www.youtube.com/watch?v=9u0EL_u4nvw</a:t>
            </a:r>
            <a:r>
              <a:rPr lang="en-US" dirty="0" smtClean="0"/>
              <a:t> </a:t>
            </a:r>
            <a:endParaRPr lang="en-US" dirty="0"/>
          </a:p>
        </p:txBody>
      </p:sp>
    </p:spTree>
    <p:extLst>
      <p:ext uri="{BB962C8B-B14F-4D97-AF65-F5344CB8AC3E}">
        <p14:creationId xmlns:p14="http://schemas.microsoft.com/office/powerpoint/2010/main" val="851652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133" y="58564"/>
            <a:ext cx="9584267" cy="2176635"/>
          </a:xfrm>
        </p:spPr>
        <p:txBody>
          <a:bodyPr>
            <a:normAutofit/>
          </a:bodyPr>
          <a:lstStyle/>
          <a:p>
            <a:pPr marL="971550" lvl="1" indent="-514350">
              <a:buFont typeface="+mj-lt"/>
              <a:buAutoNum type="alphaUcPeriod" startAt="2"/>
            </a:pPr>
            <a:r>
              <a:rPr lang="en-US" sz="3200" dirty="0"/>
              <a:t>After the Cold War, most countries have some elections but not all have </a:t>
            </a:r>
            <a:r>
              <a:rPr lang="en-US" sz="3200" dirty="0" smtClean="0"/>
              <a:t>protected individual freedoms</a:t>
            </a:r>
          </a:p>
          <a:p>
            <a:endParaRPr lang="en-US" dirty="0"/>
          </a:p>
        </p:txBody>
      </p:sp>
      <p:pic>
        <p:nvPicPr>
          <p:cNvPr id="4" name="Picture 6" descr="http://larussophobe.files.wordpress.com/2011/09/vladimir-putin-polar-bears.jpg"/>
          <p:cNvPicPr>
            <a:picLocks noChangeAspect="1" noChangeArrowheads="1"/>
          </p:cNvPicPr>
          <p:nvPr/>
        </p:nvPicPr>
        <p:blipFill>
          <a:blip r:embed="rId2" cstate="print"/>
          <a:srcRect/>
          <a:stretch>
            <a:fillRect/>
          </a:stretch>
        </p:blipFill>
        <p:spPr bwMode="auto">
          <a:xfrm>
            <a:off x="4572001" y="1985806"/>
            <a:ext cx="4445876" cy="4872193"/>
          </a:xfrm>
          <a:prstGeom prst="rect">
            <a:avLst/>
          </a:prstGeom>
          <a:noFill/>
        </p:spPr>
      </p:pic>
      <p:pic>
        <p:nvPicPr>
          <p:cNvPr id="6" name="Picture 4" descr="http://0.tqn.com/d/politicalhumor/1/0/e/z/3/China-and-Democracy.jpg"/>
          <p:cNvPicPr>
            <a:picLocks noChangeAspect="1" noChangeArrowheads="1"/>
          </p:cNvPicPr>
          <p:nvPr/>
        </p:nvPicPr>
        <p:blipFill rotWithShape="1">
          <a:blip r:embed="rId3" cstate="print"/>
          <a:srcRect l="5341" t="2517" r="27889" b="17450"/>
          <a:stretch/>
        </p:blipFill>
        <p:spPr bwMode="auto">
          <a:xfrm>
            <a:off x="-5505" y="1985807"/>
            <a:ext cx="4577506" cy="487219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churchandstate.org.uk/wordpressRM/wp-content/uploads/2013/01/pic-of-the-day.jpg"/>
          <p:cNvPicPr>
            <a:picLocks noChangeAspect="1" noChangeArrowheads="1"/>
          </p:cNvPicPr>
          <p:nvPr/>
        </p:nvPicPr>
        <p:blipFill>
          <a:blip r:embed="rId2"/>
          <a:srcRect/>
          <a:stretch>
            <a:fillRect/>
          </a:stretch>
        </p:blipFill>
        <p:spPr bwMode="auto">
          <a:xfrm>
            <a:off x="0" y="1"/>
            <a:ext cx="9144000" cy="6858000"/>
          </a:xfrm>
          <a:prstGeom prst="rect">
            <a:avLst/>
          </a:prstGeom>
          <a:noFill/>
        </p:spPr>
      </p:pic>
      <p:sp>
        <p:nvSpPr>
          <p:cNvPr id="3" name="Content Placeholder 2"/>
          <p:cNvSpPr>
            <a:spLocks noGrp="1"/>
          </p:cNvSpPr>
          <p:nvPr>
            <p:ph idx="1"/>
          </p:nvPr>
        </p:nvSpPr>
        <p:spPr>
          <a:xfrm>
            <a:off x="0" y="0"/>
            <a:ext cx="9144000" cy="2431915"/>
          </a:xfrm>
          <a:solidFill>
            <a:srgbClr val="000000">
              <a:alpha val="60000"/>
            </a:srgbClr>
          </a:solidFill>
        </p:spPr>
        <p:txBody>
          <a:bodyPr>
            <a:normAutofit/>
          </a:bodyPr>
          <a:lstStyle/>
          <a:p>
            <a:pPr lvl="0">
              <a:buNone/>
            </a:pPr>
            <a:r>
              <a:rPr lang="en-US" sz="3200" b="1" dirty="0" smtClean="0"/>
              <a:t>I. Environmental Problems</a:t>
            </a:r>
          </a:p>
          <a:p>
            <a:pPr lvl="1">
              <a:buNone/>
            </a:pPr>
            <a:r>
              <a:rPr lang="en-US" sz="3200" b="1" dirty="0" smtClean="0"/>
              <a:t>A. Over-Population – the world population has doubled in the last 50 years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www.abc.net.au/news/image/3782522-3x2-940x6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82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71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i.dailymail.co.uk/i/pix/2012/01/17/article-2087901-0F7F207800000578-985_634x4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8" y="-34603"/>
            <a:ext cx="9100202" cy="6892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14201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http://3.bp.blogspot.com/-BJ5DFx0CEpE/TxbDy2wHENI/AAAAAAAABA4/YfMYub2AypM/s1600/img_606X341_indonesia-surf-train-no-comment-18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6" y="441960"/>
            <a:ext cx="9127104" cy="610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2903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1378" name="Picture 2" descr="http://lh5.ggpht.com/-yLSdn-x--pI/UCPeXGVldgI/AAAAAAAAbpI/ctI05UQBFxA/crowded-swimming-pools-3%25255B7%25255D.jpg?imgmax=800"/>
          <p:cNvPicPr>
            <a:picLocks noChangeAspect="1" noChangeArrowheads="1"/>
          </p:cNvPicPr>
          <p:nvPr/>
        </p:nvPicPr>
        <p:blipFill>
          <a:blip r:embed="rId2"/>
          <a:srcRect/>
          <a:stretch>
            <a:fillRect/>
          </a:stretch>
        </p:blipFill>
        <p:spPr bwMode="auto">
          <a:xfrm>
            <a:off x="0" y="0"/>
            <a:ext cx="9148059" cy="6858000"/>
          </a:xfrm>
          <a:prstGeom prst="rect">
            <a:avLst/>
          </a:prstGeom>
          <a:noFill/>
        </p:spPr>
      </p:pic>
      <p:sp>
        <p:nvSpPr>
          <p:cNvPr id="5" name="Rectangle 4"/>
          <p:cNvSpPr/>
          <p:nvPr/>
        </p:nvSpPr>
        <p:spPr>
          <a:xfrm>
            <a:off x="818347" y="0"/>
            <a:ext cx="6039653" cy="369332"/>
          </a:xfrm>
          <a:prstGeom prst="rect">
            <a:avLst/>
          </a:prstGeom>
        </p:spPr>
        <p:txBody>
          <a:bodyPr wrap="square">
            <a:spAutoFit/>
          </a:bodyPr>
          <a:lstStyle/>
          <a:p>
            <a:r>
              <a:rPr lang="en-US" dirty="0" smtClean="0">
                <a:hlinkClick r:id="rId3"/>
              </a:rPr>
              <a:t>https://www.youtube.com/watch?v=inA-36YRV0Y</a:t>
            </a:r>
            <a:r>
              <a:rPr lang="en-US" dirty="0" smtClean="0"/>
              <a:t> </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61481"/>
            <a:ext cx="9144000" cy="4041162"/>
          </a:xfrm>
        </p:spPr>
        <p:txBody>
          <a:bodyPr>
            <a:normAutofit fontScale="92500"/>
          </a:bodyPr>
          <a:lstStyle/>
          <a:p>
            <a:endParaRPr lang="en-US" sz="4300" dirty="0" smtClean="0"/>
          </a:p>
          <a:p>
            <a:pPr lvl="1" fontAlgn="base">
              <a:buNone/>
            </a:pPr>
            <a:r>
              <a:rPr lang="en-US" sz="3900" dirty="0" smtClean="0"/>
              <a:t>B. Climate Change- burning of fossil fuels and forests causes greenhouse gases to be trapped in the atmosphere, leading to global warming</a:t>
            </a:r>
          </a:p>
          <a:p>
            <a:pPr lvl="1" fontAlgn="base">
              <a:buNone/>
            </a:pPr>
            <a:r>
              <a:rPr lang="en-US" sz="3900" dirty="0" smtClean="0"/>
              <a:t>C. Pollution- air, water, and soil</a:t>
            </a:r>
          </a:p>
          <a:p>
            <a:pPr>
              <a:buNone/>
            </a:pPr>
            <a:endParaRPr lang="en-US" dirty="0"/>
          </a:p>
        </p:txBody>
      </p:sp>
      <p:pic>
        <p:nvPicPr>
          <p:cNvPr id="1026" name="Picture 2" descr="http://www.epa.gov/climatechange/images/basics/factorysmoke.jpg"/>
          <p:cNvPicPr>
            <a:picLocks noChangeAspect="1" noChangeArrowheads="1"/>
          </p:cNvPicPr>
          <p:nvPr/>
        </p:nvPicPr>
        <p:blipFill>
          <a:blip r:embed="rId2"/>
          <a:srcRect/>
          <a:stretch>
            <a:fillRect/>
          </a:stretch>
        </p:blipFill>
        <p:spPr bwMode="auto">
          <a:xfrm>
            <a:off x="3929974" y="3161256"/>
            <a:ext cx="5214026" cy="3696744"/>
          </a:xfrm>
          <a:prstGeom prst="rect">
            <a:avLst/>
          </a:prstGeom>
          <a:noFill/>
        </p:spPr>
      </p:pic>
      <p:pic>
        <p:nvPicPr>
          <p:cNvPr id="1028" name="Picture 4" descr="http://indiapollutionproject.weebly.com/uploads/2/5/4/2/25429340/6860711_orig.jpg"/>
          <p:cNvPicPr>
            <a:picLocks noChangeAspect="1" noChangeArrowheads="1"/>
          </p:cNvPicPr>
          <p:nvPr/>
        </p:nvPicPr>
        <p:blipFill>
          <a:blip r:embed="rId3"/>
          <a:srcRect/>
          <a:stretch>
            <a:fillRect/>
          </a:stretch>
        </p:blipFill>
        <p:spPr bwMode="auto">
          <a:xfrm>
            <a:off x="155576" y="3379681"/>
            <a:ext cx="4883352" cy="3049953"/>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31133"/>
          </a:xfrm>
        </p:spPr>
        <p:txBody>
          <a:bodyPr>
            <a:normAutofit/>
          </a:bodyPr>
          <a:lstStyle/>
          <a:p>
            <a:r>
              <a:rPr lang="en-US" sz="2400" dirty="0" smtClean="0">
                <a:hlinkClick r:id="rId2"/>
              </a:rPr>
              <a:t>http://southpark.cc.com/clips/103844/we-didnt-listen</a:t>
            </a:r>
            <a:r>
              <a:rPr lang="en-US" sz="2400" dirty="0" smtClean="0"/>
              <a:t> </a:t>
            </a:r>
            <a:endParaRPr lang="en-US" sz="2400" dirty="0"/>
          </a:p>
        </p:txBody>
      </p:sp>
      <p:sp>
        <p:nvSpPr>
          <p:cNvPr id="3" name="Content Placeholder 2"/>
          <p:cNvSpPr>
            <a:spLocks noGrp="1"/>
          </p:cNvSpPr>
          <p:nvPr>
            <p:ph idx="1"/>
          </p:nvPr>
        </p:nvSpPr>
        <p:spPr/>
        <p:txBody>
          <a:bodyPr/>
          <a:lstStyle/>
          <a:p>
            <a:endParaRPr lang="en-US"/>
          </a:p>
        </p:txBody>
      </p:sp>
      <p:pic>
        <p:nvPicPr>
          <p:cNvPr id="159746" name="Picture 2" descr="http://3.images.southparkstudios.com/blogs/southparkstudios.com/files/2014/01/0908-global-warming3.jpg?quality=0.8"/>
          <p:cNvPicPr>
            <a:picLocks noChangeAspect="1" noChangeArrowheads="1"/>
          </p:cNvPicPr>
          <p:nvPr/>
        </p:nvPicPr>
        <p:blipFill>
          <a:blip r:embed="rId3"/>
          <a:srcRect/>
          <a:stretch>
            <a:fillRect/>
          </a:stretch>
        </p:blipFill>
        <p:spPr bwMode="auto">
          <a:xfrm>
            <a:off x="0" y="1031133"/>
            <a:ext cx="9144000" cy="5826868"/>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eforestation in Malaysian Borneo"/>
          <p:cNvPicPr>
            <a:picLocks noChangeAspect="1" noChangeArrowheads="1"/>
          </p:cNvPicPr>
          <p:nvPr/>
        </p:nvPicPr>
        <p:blipFill>
          <a:blip r:embed="rId2"/>
          <a:srcRect/>
          <a:stretch>
            <a:fillRect/>
          </a:stretch>
        </p:blipFill>
        <p:spPr bwMode="auto">
          <a:xfrm>
            <a:off x="0" y="0"/>
            <a:ext cx="9144000" cy="6991350"/>
          </a:xfrm>
          <a:prstGeom prst="rect">
            <a:avLst/>
          </a:prstGeom>
          <a:noFill/>
        </p:spPr>
      </p:pic>
      <p:sp>
        <p:nvSpPr>
          <p:cNvPr id="3" name="Content Placeholder 2"/>
          <p:cNvSpPr>
            <a:spLocks noGrp="1"/>
          </p:cNvSpPr>
          <p:nvPr>
            <p:ph idx="1"/>
          </p:nvPr>
        </p:nvSpPr>
        <p:spPr>
          <a:xfrm>
            <a:off x="-628074" y="1"/>
            <a:ext cx="9772073" cy="2801566"/>
          </a:xfrm>
          <a:solidFill>
            <a:srgbClr val="000000">
              <a:alpha val="56863"/>
            </a:srgbClr>
          </a:solidFill>
        </p:spPr>
        <p:txBody>
          <a:bodyPr/>
          <a:lstStyle/>
          <a:p>
            <a:pPr lvl="2">
              <a:buNone/>
            </a:pPr>
            <a:r>
              <a:rPr lang="en-US" sz="3200" b="1" u="sng" dirty="0" smtClean="0"/>
              <a:t>D. Deforestation</a:t>
            </a:r>
            <a:r>
              <a:rPr lang="en-US" sz="3200" dirty="0" smtClean="0"/>
              <a:t>- clear-cutting of forests causes erosion and flooding</a:t>
            </a:r>
          </a:p>
          <a:p>
            <a:pPr lvl="2">
              <a:buNone/>
            </a:pPr>
            <a:r>
              <a:rPr lang="en-US" sz="3200" dirty="0" smtClean="0"/>
              <a:t>E. Desertification (desert spreading) is caused by overgrazing</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9144001" cy="1902691"/>
          </a:xfrm>
        </p:spPr>
        <p:txBody>
          <a:bodyPr>
            <a:normAutofit fontScale="92500"/>
          </a:bodyPr>
          <a:lstStyle/>
          <a:p>
            <a:pPr marL="285750" lvl="1">
              <a:buNone/>
            </a:pPr>
            <a:r>
              <a:rPr lang="en-US" sz="2800" b="1" u="sng" dirty="0" smtClean="0"/>
              <a:t>F. Ozone Depletion</a:t>
            </a:r>
            <a:r>
              <a:rPr lang="en-US" sz="2800" dirty="0" smtClean="0"/>
              <a:t>- </a:t>
            </a:r>
            <a:r>
              <a:rPr lang="en-US" sz="3600" dirty="0" smtClean="0"/>
              <a:t>Ozone breaks down causing thinning in the Ozone layers causing UV to penetrate the earth’s surface</a:t>
            </a:r>
            <a:endParaRPr lang="en-US" sz="2800" dirty="0" smtClean="0"/>
          </a:p>
          <a:p>
            <a:pPr>
              <a:buNone/>
            </a:pPr>
            <a:endParaRPr lang="en-US" dirty="0"/>
          </a:p>
        </p:txBody>
      </p:sp>
      <p:pic>
        <p:nvPicPr>
          <p:cNvPr id="37894" name="Picture 6" descr="The Ozone Layer"/>
          <p:cNvPicPr>
            <a:picLocks noChangeAspect="1" noChangeArrowheads="1"/>
          </p:cNvPicPr>
          <p:nvPr/>
        </p:nvPicPr>
        <p:blipFill>
          <a:blip r:embed="rId2"/>
          <a:srcRect/>
          <a:stretch>
            <a:fillRect/>
          </a:stretch>
        </p:blipFill>
        <p:spPr bwMode="auto">
          <a:xfrm>
            <a:off x="1023666" y="1725827"/>
            <a:ext cx="7478308" cy="5132173"/>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1378" name="Picture 2" descr="how to monitor air pollution"/>
          <p:cNvPicPr>
            <a:picLocks noChangeAspect="1" noChangeArrowheads="1"/>
          </p:cNvPicPr>
          <p:nvPr/>
        </p:nvPicPr>
        <p:blipFill>
          <a:blip r:embed="rId2"/>
          <a:srcRect/>
          <a:stretch>
            <a:fillRect/>
          </a:stretch>
        </p:blipFill>
        <p:spPr bwMode="auto">
          <a:xfrm>
            <a:off x="59766" y="-77466"/>
            <a:ext cx="9084234" cy="693546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2" descr="http://www.philosophyoffreedom.com/files/how-iran-works1.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747098" cy="6858000"/>
          </a:xfrm>
        </p:spPr>
        <p:txBody>
          <a:bodyPr>
            <a:normAutofit lnSpcReduction="10000"/>
          </a:bodyPr>
          <a:lstStyle/>
          <a:p>
            <a:pPr lvl="1">
              <a:buNone/>
            </a:pPr>
            <a:r>
              <a:rPr lang="en-US" sz="4000" dirty="0" smtClean="0"/>
              <a:t>G. Plants and animals are becoming extinct at a faster rate</a:t>
            </a:r>
          </a:p>
          <a:p>
            <a:pPr lvl="1">
              <a:buNone/>
            </a:pPr>
            <a:r>
              <a:rPr lang="en-US" sz="4000" dirty="0" smtClean="0"/>
              <a:t>H. Commercial fishing destroys the ocean environment (overfishing)</a:t>
            </a:r>
          </a:p>
          <a:p>
            <a:pPr>
              <a:buNone/>
            </a:pPr>
            <a:r>
              <a:rPr lang="en-US" sz="2800" dirty="0" smtClean="0"/>
              <a:t>	</a:t>
            </a:r>
            <a:endParaRPr lang="en-US" sz="2800" dirty="0"/>
          </a:p>
        </p:txBody>
      </p:sp>
      <p:pic>
        <p:nvPicPr>
          <p:cNvPr id="35842" name="Picture 2" descr="http://upload.wikimedia.org/wikipedia/commons/thumb/4/4b/Acinoyx_jubatus_venaticus.jpg/220px-Acinoyx_jubatus_venaticus.jpg">
            <a:hlinkClick r:id="rId2"/>
          </p:cNvPr>
          <p:cNvPicPr>
            <a:picLocks noChangeAspect="1" noChangeArrowheads="1"/>
          </p:cNvPicPr>
          <p:nvPr/>
        </p:nvPicPr>
        <p:blipFill>
          <a:blip r:embed="rId3"/>
          <a:srcRect/>
          <a:stretch>
            <a:fillRect/>
          </a:stretch>
        </p:blipFill>
        <p:spPr bwMode="auto">
          <a:xfrm>
            <a:off x="4747098" y="38099"/>
            <a:ext cx="4396902" cy="3505849"/>
          </a:xfrm>
          <a:prstGeom prst="rect">
            <a:avLst/>
          </a:prstGeom>
          <a:noFill/>
        </p:spPr>
      </p:pic>
      <p:pic>
        <p:nvPicPr>
          <p:cNvPr id="35844" name="Picture 4" descr="http://upload.wikimedia.org/wikipedia/commons/thumb/7/79/Japan_Factory_Ship_Nisshin_Maru_Whaling_Mother_and_Calf.jpg/300px-Japan_Factory_Ship_Nisshin_Maru_Whaling_Mother_and_Calf.jpg">
            <a:hlinkClick r:id="rId4"/>
          </p:cNvPr>
          <p:cNvPicPr>
            <a:picLocks noChangeAspect="1" noChangeArrowheads="1"/>
          </p:cNvPicPr>
          <p:nvPr/>
        </p:nvPicPr>
        <p:blipFill>
          <a:blip r:embed="rId5"/>
          <a:srcRect/>
          <a:stretch>
            <a:fillRect/>
          </a:stretch>
        </p:blipFill>
        <p:spPr bwMode="auto">
          <a:xfrm>
            <a:off x="4221804" y="3543948"/>
            <a:ext cx="4922196" cy="3314052"/>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toco.distractify.com/postimage/201409/44/4964da83d8a848deafd6a366e29505da_65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666" y="0"/>
            <a:ext cx="509451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1851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descr="http://toco.distractify.com/postimage/201409/44/dabce51461c61dfc00e9e3dea0747a30_65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757" y="-1485900"/>
            <a:ext cx="6191250" cy="834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3448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toco.distractify.com/postimage/201409/44/6220487307bee26ec4af570511f8259f_65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7478"/>
            <a:ext cx="9097433" cy="502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7531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toco.distractify.com/postimage/201409/44/5dccfa246c7efdabd2a5a42a18620156_65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20" y="0"/>
            <a:ext cx="917222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7848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http://toco.distractify.com/postimage/201409/44/29699be4828c98e003fd0d108ef6b127_65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509"/>
            <a:ext cx="9076288" cy="6102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22279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toco.distractify.com/postimage/201409/44/5c199e7348f9104446225e5f5777799c_65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429" y="0"/>
            <a:ext cx="50945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8086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toco.distractify.com/postimage/201409/44/11a42781d0d83e0de6a25c6b984f6106_650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 y="397163"/>
            <a:ext cx="9245545" cy="6102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5399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http://toco.distractify.com/postimage/201409/44/33792df1e5457baaa374d6fb74def266_650x.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904" y="0"/>
            <a:ext cx="68264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7603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descr="http://indosurflife.com/wp-content/uploads/2012/04/whaling.jpg"/>
          <p:cNvPicPr>
            <a:picLocks noChangeAspect="1" noChangeArrowheads="1"/>
          </p:cNvPicPr>
          <p:nvPr/>
        </p:nvPicPr>
        <p:blipFill>
          <a:blip r:embed="rId2"/>
          <a:srcRect/>
          <a:stretch>
            <a:fillRect/>
          </a:stretch>
        </p:blipFill>
        <p:spPr bwMode="auto">
          <a:xfrm>
            <a:off x="0" y="0"/>
            <a:ext cx="9146264" cy="6858000"/>
          </a:xfrm>
          <a:prstGeom prst="rect">
            <a:avLst/>
          </a:prstGeo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7744</TotalTime>
  <Words>2357</Words>
  <Application>Microsoft Office PowerPoint</Application>
  <PresentationFormat>On-screen Show (4:3)</PresentationFormat>
  <Paragraphs>427</Paragraphs>
  <Slides>159</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159</vt:i4>
      </vt:variant>
    </vt:vector>
  </HeadingPairs>
  <TitlesOfParts>
    <vt:vector size="170" baseType="lpstr">
      <vt:lpstr>ＭＳ ゴシック</vt:lpstr>
      <vt:lpstr>MS PGothic</vt:lpstr>
      <vt:lpstr>MS PGothic</vt:lpstr>
      <vt:lpstr>Arial</vt:lpstr>
      <vt:lpstr>Calibri</vt:lpstr>
      <vt:lpstr>Century Gothic</vt:lpstr>
      <vt:lpstr>Harlow Solid Italic</vt:lpstr>
      <vt:lpstr>Rockwell Extra Bold</vt:lpstr>
      <vt:lpstr>Teen Light</vt:lpstr>
      <vt:lpstr>Times New Roman</vt:lpstr>
      <vt:lpstr>Mesh</vt:lpstr>
      <vt:lpstr>Warm Up</vt:lpstr>
      <vt:lpstr>PowerPoint Presentation</vt:lpstr>
      <vt:lpstr>Democratization</vt:lpstr>
      <vt:lpstr>PowerPoint Presentation</vt:lpstr>
      <vt:lpstr>PowerPoint Presentation</vt:lpstr>
      <vt:lpstr>I. Changes to Democracy</vt:lpstr>
      <vt:lpstr>https://www.youtube.com/watch?v=fJ3t8qBrQTo </vt:lpstr>
      <vt:lpstr>PowerPoint Presentation</vt:lpstr>
      <vt:lpstr>PowerPoint Presentation</vt:lpstr>
      <vt:lpstr>PowerPoint Presentation</vt:lpstr>
      <vt:lpstr>PowerPoint Presentation</vt:lpstr>
      <vt:lpstr>PowerPoint Presentation</vt:lpstr>
      <vt:lpstr>II. International Law</vt:lpstr>
      <vt:lpstr>PowerPoint Presentation</vt:lpstr>
      <vt:lpstr>PowerPoint Presentation</vt:lpstr>
      <vt:lpstr>PowerPoint Presentation</vt:lpstr>
      <vt:lpstr>PowerPoint Presentation</vt:lpstr>
      <vt:lpstr>Closure</vt:lpstr>
      <vt:lpstr>Globalization</vt:lpstr>
      <vt:lpstr>Warm-Up Activity</vt:lpstr>
      <vt:lpstr>Planet Money Makes a T-Shirt</vt:lpstr>
      <vt:lpstr>Warm-Up: What can we learn by watching the following clip?</vt:lpstr>
      <vt:lpstr>PowerPoint Presentation</vt:lpstr>
      <vt:lpstr>PowerPoint Presentation</vt:lpstr>
      <vt:lpstr>Globalization in a Bottle</vt:lpstr>
      <vt:lpstr>When you hold a Coca-Cola bottle,  is it art or is it commerce?</vt:lpstr>
      <vt:lpstr>Thoughts or questions before we begin?</vt:lpstr>
      <vt:lpstr>How did WWII enable Coca-Cola to globalize? </vt:lpstr>
      <vt:lpstr>EQ: In what ways does a bottle Coca-Cola represent globalization?  Keep in mind the definitions of globalization.  </vt:lpstr>
      <vt:lpstr>PowerPoint Presentation</vt:lpstr>
      <vt:lpstr>How was Coca-Cola a political/economic/cultural force in… Europe/The Soviet Bloc? The Middle East? </vt:lpstr>
      <vt:lpstr>PowerPoint Presentation</vt:lpstr>
      <vt:lpstr>PowerPoint Presentation</vt:lpstr>
      <vt:lpstr>PowerPoint Presentation</vt:lpstr>
      <vt:lpstr>3. World Trade organization - Works to regulate global trade and break down trade barriers</vt:lpstr>
      <vt:lpstr>PowerPoint Presentation</vt:lpstr>
      <vt:lpstr>A/D of Globalization</vt:lpstr>
      <vt:lpstr>Advantages of Globalization</vt:lpstr>
      <vt:lpstr>Disadvantages of Globalization</vt:lpstr>
      <vt:lpstr>PowerPoint Presentation</vt:lpstr>
      <vt:lpstr>PowerPoint Presentation</vt:lpstr>
      <vt:lpstr>PowerPoint Presentation</vt:lpstr>
      <vt:lpstr>Closure</vt:lpstr>
      <vt:lpstr>Developing Countries</vt:lpstr>
      <vt:lpstr>List in your notebook all of the countries in the world that you would consider to be part of the “Third World”. </vt:lpstr>
      <vt:lpstr>Third World??</vt:lpstr>
      <vt:lpstr>get out your cell phones!</vt:lpstr>
      <vt:lpstr>PowerPoint Presentation</vt:lpstr>
      <vt:lpstr>I. What is a Developing Country?</vt:lpstr>
      <vt:lpstr>PowerPoint Presentation</vt:lpstr>
      <vt:lpstr>Kowloon Walled 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Conflicts in Developing Countries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Closure</vt:lpstr>
      <vt:lpstr> Environmental   Issues….</vt:lpstr>
      <vt:lpstr>Warm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http://southpark.cc.com/clips/103844/we-didnt-listen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Nasty Videos….</vt:lpstr>
      <vt:lpstr>II. Possible Solutions</vt:lpstr>
      <vt:lpstr>Closure…</vt:lpstr>
      <vt:lpstr>What do you know? – Bell Work</vt:lpstr>
      <vt:lpstr>What Can I Bring on an Airplane?</vt:lpstr>
      <vt:lpstr>PowerPoint Presentation</vt:lpstr>
      <vt:lpstr>PowerPoint Presentation</vt:lpstr>
      <vt:lpstr>Before you were born…flying was easy….</vt:lpstr>
      <vt:lpstr>Terrorism</vt:lpstr>
      <vt:lpstr>I.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useful definitions…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ISIS</vt:lpstr>
      <vt:lpstr>https://www.youtube.com/watch?v=bsCZzpmbEcs </vt:lpstr>
      <vt:lpstr>Discussion Questions – Answer on a separate sheet of paper to turn in.</vt:lpstr>
      <vt:lpstr>Discussion Questions – Answer on a separate sheet of paper to turn in.</vt:lpstr>
      <vt:lpstr>PowerPoint Presentation</vt:lpstr>
      <vt:lpstr>II. War on Terrorism</vt:lpstr>
      <vt:lpstr>PowerPoint Presentation</vt:lpstr>
      <vt:lpstr>PowerPoint Presentation</vt:lpstr>
      <vt:lpstr>PowerPoint Presentation</vt:lpstr>
      <vt:lpstr>Closure</vt:lpstr>
      <vt:lpstr>Technology</vt:lpstr>
      <vt:lpstr>I. Communication</vt:lpstr>
      <vt:lpstr>PowerPoint Presentation</vt:lpstr>
      <vt:lpstr>PowerPoint Presentation</vt:lpstr>
      <vt:lpstr>PowerPoint Presentation</vt:lpstr>
      <vt:lpstr>PowerPoint Presentation</vt:lpstr>
      <vt:lpstr>II. Medical</vt:lpstr>
      <vt:lpstr>PowerPoint Presentation</vt:lpstr>
      <vt:lpstr>III. Transportation</vt:lpstr>
      <vt:lpstr>Riders per day: 15.600 Max speed: 55mph total length when completed: 31 miles</vt:lpstr>
      <vt:lpstr>Riders per day:  175,000+ Max speed: 156 mph total length when completed: 413 miles</vt:lpstr>
      <vt:lpstr>Ticket Out</vt:lpstr>
      <vt:lpstr>Extra Credit</vt:lpstr>
      <vt:lpstr>This is a Model U.N. Summit…</vt:lpstr>
      <vt:lpstr>PowerPoint Presentation</vt:lpstr>
      <vt:lpstr>Your task: Create a resolution, put forth by your country, that explains how your country would handle an outbreak of the  Zombie virus!</vt:lpstr>
      <vt:lpstr>Planet Money Makes a T-Shirt</vt:lpstr>
      <vt:lpstr>https://www.youtube.com/watch?v=bsCZzpmbEcs </vt:lpstr>
      <vt:lpstr>BINGO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Warm Up</dc:title>
  <dc:creator>Elizabeth Hairgrove</dc:creator>
  <cp:lastModifiedBy>Marwitz, Keith A.</cp:lastModifiedBy>
  <cp:revision>449</cp:revision>
  <dcterms:created xsi:type="dcterms:W3CDTF">2013-01-01T17:22:36Z</dcterms:created>
  <dcterms:modified xsi:type="dcterms:W3CDTF">2016-01-04T11:38:14Z</dcterms:modified>
</cp:coreProperties>
</file>