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56"/>
  </p:notesMasterIdLst>
  <p:sldIdLst>
    <p:sldId id="320" r:id="rId2"/>
    <p:sldId id="321" r:id="rId3"/>
    <p:sldId id="256" r:id="rId4"/>
    <p:sldId id="305" r:id="rId5"/>
    <p:sldId id="276" r:id="rId6"/>
    <p:sldId id="287" r:id="rId7"/>
    <p:sldId id="288" r:id="rId8"/>
    <p:sldId id="312" r:id="rId9"/>
    <p:sldId id="313" r:id="rId10"/>
    <p:sldId id="314" r:id="rId11"/>
    <p:sldId id="315" r:id="rId12"/>
    <p:sldId id="316" r:id="rId13"/>
    <p:sldId id="424" r:id="rId14"/>
    <p:sldId id="317" r:id="rId15"/>
    <p:sldId id="318" r:id="rId16"/>
    <p:sldId id="257" r:id="rId17"/>
    <p:sldId id="275" r:id="rId18"/>
    <p:sldId id="289" r:id="rId19"/>
    <p:sldId id="404" r:id="rId20"/>
    <p:sldId id="290" r:id="rId21"/>
    <p:sldId id="258" r:id="rId22"/>
    <p:sldId id="319" r:id="rId23"/>
    <p:sldId id="259" r:id="rId24"/>
    <p:sldId id="328" r:id="rId25"/>
    <p:sldId id="329" r:id="rId26"/>
    <p:sldId id="291" r:id="rId27"/>
    <p:sldId id="292" r:id="rId28"/>
    <p:sldId id="293" r:id="rId29"/>
    <p:sldId id="294" r:id="rId30"/>
    <p:sldId id="295" r:id="rId31"/>
    <p:sldId id="425" r:id="rId32"/>
    <p:sldId id="426" r:id="rId33"/>
    <p:sldId id="341" r:id="rId34"/>
    <p:sldId id="343" r:id="rId35"/>
    <p:sldId id="344" r:id="rId36"/>
    <p:sldId id="438" r:id="rId37"/>
    <p:sldId id="345" r:id="rId38"/>
    <p:sldId id="346" r:id="rId39"/>
    <p:sldId id="296" r:id="rId40"/>
    <p:sldId id="297" r:id="rId41"/>
    <p:sldId id="260" r:id="rId42"/>
    <p:sldId id="261" r:id="rId43"/>
    <p:sldId id="347" r:id="rId44"/>
    <p:sldId id="348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262" r:id="rId53"/>
    <p:sldId id="322" r:id="rId54"/>
    <p:sldId id="353" r:id="rId55"/>
    <p:sldId id="263" r:id="rId56"/>
    <p:sldId id="349" r:id="rId57"/>
    <p:sldId id="374" r:id="rId58"/>
    <p:sldId id="445" r:id="rId59"/>
    <p:sldId id="264" r:id="rId60"/>
    <p:sldId id="350" r:id="rId61"/>
    <p:sldId id="351" r:id="rId62"/>
    <p:sldId id="352" r:id="rId63"/>
    <p:sldId id="309" r:id="rId64"/>
    <p:sldId id="310" r:id="rId65"/>
    <p:sldId id="311" r:id="rId66"/>
    <p:sldId id="265" r:id="rId67"/>
    <p:sldId id="266" r:id="rId68"/>
    <p:sldId id="267" r:id="rId69"/>
    <p:sldId id="354" r:id="rId70"/>
    <p:sldId id="355" r:id="rId71"/>
    <p:sldId id="306" r:id="rId72"/>
    <p:sldId id="307" r:id="rId73"/>
    <p:sldId id="356" r:id="rId74"/>
    <p:sldId id="308" r:id="rId75"/>
    <p:sldId id="357" r:id="rId76"/>
    <p:sldId id="407" r:id="rId77"/>
    <p:sldId id="439" r:id="rId78"/>
    <p:sldId id="440" r:id="rId79"/>
    <p:sldId id="441" r:id="rId80"/>
    <p:sldId id="442" r:id="rId81"/>
    <p:sldId id="443" r:id="rId82"/>
    <p:sldId id="437" r:id="rId83"/>
    <p:sldId id="436" r:id="rId84"/>
    <p:sldId id="268" r:id="rId85"/>
    <p:sldId id="358" r:id="rId86"/>
    <p:sldId id="359" r:id="rId87"/>
    <p:sldId id="431" r:id="rId88"/>
    <p:sldId id="432" r:id="rId89"/>
    <p:sldId id="435" r:id="rId90"/>
    <p:sldId id="417" r:id="rId91"/>
    <p:sldId id="434" r:id="rId92"/>
    <p:sldId id="433" r:id="rId93"/>
    <p:sldId id="414" r:id="rId94"/>
    <p:sldId id="415" r:id="rId95"/>
    <p:sldId id="444" r:id="rId96"/>
    <p:sldId id="429" r:id="rId97"/>
    <p:sldId id="419" r:id="rId98"/>
    <p:sldId id="420" r:id="rId99"/>
    <p:sldId id="421" r:id="rId100"/>
    <p:sldId id="422" r:id="rId101"/>
    <p:sldId id="423" r:id="rId102"/>
    <p:sldId id="271" r:id="rId103"/>
    <p:sldId id="375" r:id="rId104"/>
    <p:sldId id="378" r:id="rId105"/>
    <p:sldId id="376" r:id="rId106"/>
    <p:sldId id="377" r:id="rId107"/>
    <p:sldId id="272" r:id="rId108"/>
    <p:sldId id="379" r:id="rId109"/>
    <p:sldId id="324" r:id="rId110"/>
    <p:sldId id="325" r:id="rId111"/>
    <p:sldId id="406" r:id="rId112"/>
    <p:sldId id="327" r:id="rId113"/>
    <p:sldId id="277" r:id="rId114"/>
    <p:sldId id="278" r:id="rId115"/>
    <p:sldId id="279" r:id="rId116"/>
    <p:sldId id="280" r:id="rId117"/>
    <p:sldId id="281" r:id="rId118"/>
    <p:sldId id="282" r:id="rId119"/>
    <p:sldId id="283" r:id="rId120"/>
    <p:sldId id="284" r:id="rId121"/>
    <p:sldId id="381" r:id="rId122"/>
    <p:sldId id="382" r:id="rId123"/>
    <p:sldId id="285" r:id="rId124"/>
    <p:sldId id="286" r:id="rId125"/>
    <p:sldId id="380" r:id="rId126"/>
    <p:sldId id="273" r:id="rId127"/>
    <p:sldId id="367" r:id="rId128"/>
    <p:sldId id="384" r:id="rId129"/>
    <p:sldId id="383" r:id="rId130"/>
    <p:sldId id="368" r:id="rId131"/>
    <p:sldId id="372" r:id="rId132"/>
    <p:sldId id="371" r:id="rId133"/>
    <p:sldId id="385" r:id="rId134"/>
    <p:sldId id="386" r:id="rId135"/>
    <p:sldId id="387" r:id="rId136"/>
    <p:sldId id="388" r:id="rId137"/>
    <p:sldId id="389" r:id="rId138"/>
    <p:sldId id="390" r:id="rId139"/>
    <p:sldId id="402" r:id="rId140"/>
    <p:sldId id="274" r:id="rId141"/>
    <p:sldId id="391" r:id="rId142"/>
    <p:sldId id="363" r:id="rId143"/>
    <p:sldId id="364" r:id="rId144"/>
    <p:sldId id="365" r:id="rId145"/>
    <p:sldId id="392" r:id="rId146"/>
    <p:sldId id="400" r:id="rId147"/>
    <p:sldId id="393" r:id="rId148"/>
    <p:sldId id="394" r:id="rId149"/>
    <p:sldId id="395" r:id="rId150"/>
    <p:sldId id="397" r:id="rId151"/>
    <p:sldId id="398" r:id="rId152"/>
    <p:sldId id="399" r:id="rId153"/>
    <p:sldId id="366" r:id="rId154"/>
    <p:sldId id="430" r:id="rId1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730F5-E720-4757-B6A5-0FF9D6A31177}" type="datetimeFigureOut">
              <a:rPr lang="en-US" smtClean="0"/>
              <a:pPr/>
              <a:t>12/10/2015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CBB8B-31AA-43C7-891A-5550FFFAC8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4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C24A12-B665-4BF8-B717-FA2DFB75C61C}" type="slidenum">
              <a:rPr lang="en-US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1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42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93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27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0507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07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75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2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491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2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1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0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6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16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92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42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381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file:///\\localhost\upload.wikimedia.org\wikipedia\commons\c\ca\Bundesarchiv_B_145_Bild-F051673-0059,_Adolf_Hitler_und_Eva_Braun_auf_dem_Berghof.jpg" TargetMode="Externa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timelifeblog.files.wordpress.com/2013/04/post_00164287.jpg" TargetMode="External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hyperlink" Target="file:///\\localhost\upload.wikimedia.org\wikipedia\commons\0\05\Bundesarchiv_Bild_183-1987-0724-502,_Obersalzberg,_Besuch_Familie_Goebbels_bei_Hitler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9od_W8lMtA" TargetMode="External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ZWSMoE3A5DI" TargetMode="External"/><Relationship Id="rId4" Type="http://schemas.openxmlformats.org/officeDocument/2006/relationships/hyperlink" Target="https://www.youtube.com/watch?v=aMYYEsKvHvk" TargetMode="Externa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hyperlink" Target="http://www.google.com/url?q=http://bohemiancolumnist.blogspot.com/2012/09/atomic-shadows-of-hirosima.html&amp;sa=U&amp;ei=w_dxU4OUOYXD8gGjgoGACg&amp;ved=0CDoQ9QEwBg&amp;sig2=af3FKX-7gEngLUFARpCEbg&amp;usg=AFQjCNHEGZlut1C1kFCCWBZQd_7CXibuBA" TargetMode="Externa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hyperlink" Target="http://www.google.com/url?q=http://crystaltrulove.wordpress.com/2012/09/14/after-the-bomb/&amp;sa=U&amp;ei=w_dxU4OUOYXD8gGjgoGACg&amp;ved=0CEoQ9QEwDg&amp;sig2=r-AN0k2M_RWIpsDRo5NMqw&amp;usg=AFQjCNF1VxD81XR9jzEOYYHK2tR2Zhqiug" TargetMode="Externa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hyperlink" Target="http://www.atomicheritage.org/mediawiki/images/2/25/Nuclear_Comparison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uclearsecrecy.com/nukemap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hyperlink" Target="http://en.wikipedia.org/wiki/File:Nuremberg_Trials_retouched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hyperlink" Target="http://www.google.com/url?q=http://en.wikipedia.org/wiki/File:Small_Flag_of_the_United_Nations_ZP.svg&amp;sa=U&amp;ei=EflxU-3ZMsqa8QG4mYDAAw&amp;ved=0CC4Q9QEwAA&amp;sig2=g5TMzBu7KzySHrbm53vb1Q&amp;usg=AFQjCNGJI0dpwxgs-IUAkxaQlzXregv0zQ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hyperlink" Target="http://en.wikipedia.org/wiki/File:Defendants_in_the_dock_at_nuremberg_trials.jpg" TargetMode="Externa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//upload.wikimedia.org/wikipedia/commons/8/87/Second_World_War_Europe.pn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a/a0/Bundesarchiv_Bild_101III-Zschaeckel-206-35,_Schlacht_um_Kursk,_Panzer_VI_(Tiger_I)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hyperlink" Target="http://en.wikipedia.org/wiki/File:Bundesarchiv_Bild_101I-139-1112-17,_Heinz_Guderian.jpg" TargetMode="Externa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youtube.com/watch?v=GekL9hk6QNw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youtube.com/watch?feature=player_embedded&amp;v=1uynmApjhWI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en.wikipedia.org/wiki/File:Tehran_Conference,_1943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static.newworldencyclopedia.org/c/c3/21May-4June1940-Fall_Gelb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hyperlink" Target="https://www.newworldencyclopedia.org/entry/File:British_prisoners_at_Dunkerque,_France.jp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Hs2coAzLJ8" TargetMode="External"/><Relationship Id="rId2" Type="http://schemas.openxmlformats.org/officeDocument/2006/relationships/hyperlink" Target="https://www.youtube.com/watch?v=D8bCuNiJ-N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xtlcrIkIbI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en.wikipedia.org/wiki/File:War_Industry_in_Britain_during_the_First_World_War_Q84077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hyperlink" Target="http://en.wikipedia.org/wiki/File:Churchill_V_sign_HU_55521.jpg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en.wikipedia.org/wiki/File:Battle_of_britain_air_observer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hyperlink" Target="http://en.wikipedia.org/wiki/File:Bundesarchiv_Bild_141-0678,_Flugzeuge_Heinkel_He_111.jpg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en.wikipedia.org/wiki/File:Bombing_of_London.jpg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Hs2coAzLJ8" TargetMode="External"/><Relationship Id="rId2" Type="http://schemas.openxmlformats.org/officeDocument/2006/relationships/hyperlink" Target="https://www.youtube.com/watch?v=D8bCuNiJ-N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xtlcrIkIbI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youtube.com/watch?v=8yOBCGwMpe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hyperlink" Target="http://en.wikipedia.org/wiki/File:Bundesarchiv_Bild_183-W0506-316,_Russland,_Kampf_um_Stalingrad,_Siegesflagge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//upload.wikimedia.org/wikipedia/commons/3/31/Bundesarchiv_Bild_183-B0130-0050-004,_Russland,_Kesselschlacht_Stalingrad.jpg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//upload.wikimedia.org/wikipedia/commons/9/96/StalingradRus.jpg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//upload.wikimedia.org/wikipedia/commons/3/31/Bundesarchiv_Bild_169-0526,_Russland,_Scharfsch%C3%BCtze_in_Stellung.jpg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en.wikipedia.org/wiki/File:Second_world_war_asia_1937-1942_map_en6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en.wikipedia.org/wiki/File:Aleje_Jerozolimskie_waf-2072-1002-40_(1945)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hyperlink" Target="http://en.wikipedia.org/wiki/File:Katjuscha_1938_Moscow.jpg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jLfyooJQEc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https://www.youtube.com/watch?v=82RTzi5Vt7w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8uldpQpoZQM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516" y="1"/>
            <a:ext cx="7765321" cy="975946"/>
          </a:xfrm>
        </p:spPr>
        <p:txBody>
          <a:bodyPr/>
          <a:lstStyle/>
          <a:p>
            <a:r>
              <a:rPr lang="en-US" dirty="0" smtClean="0"/>
              <a:t>Bell-Work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723" y="636541"/>
            <a:ext cx="7765322" cy="36951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/>
              <a:t>On a sheet of computer paper (that you can get from my front table), I want you to create a WORDLE (word splash) with anything and everything you know about WWII.  My example is below.</a:t>
            </a:r>
            <a:endParaRPr lang="en-US" sz="2400" dirty="0"/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/>
          <a:srcRect l="22885" t="17548" r="21346" b="31971"/>
          <a:stretch>
            <a:fillRect/>
          </a:stretch>
        </p:blipFill>
        <p:spPr bwMode="auto">
          <a:xfrm>
            <a:off x="1661747" y="2573113"/>
            <a:ext cx="5917222" cy="428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http://sobadsogood.com/uploads/media/2014/03/09/nbfJZn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5" y="476249"/>
            <a:ext cx="9146595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68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531224" cy="36951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 smtClean="0">
                <a:effectLst/>
              </a:rPr>
              <a:t>B. “</a:t>
            </a:r>
            <a:r>
              <a:rPr lang="en-US" sz="3200" b="1" u="sng" dirty="0" smtClean="0">
                <a:effectLst/>
              </a:rPr>
              <a:t>The </a:t>
            </a:r>
            <a:r>
              <a:rPr lang="en-US" sz="3200" b="1" u="sng" dirty="0">
                <a:effectLst/>
              </a:rPr>
              <a:t>Final Solution</a:t>
            </a:r>
            <a:r>
              <a:rPr lang="en-US" sz="3200" dirty="0">
                <a:effectLst/>
              </a:rPr>
              <a:t>”- Jews were sent to death </a:t>
            </a:r>
            <a:r>
              <a:rPr lang="en-US" sz="3200" dirty="0" smtClean="0">
                <a:effectLst/>
              </a:rPr>
              <a:t>camps, In </a:t>
            </a:r>
            <a:r>
              <a:rPr lang="en-US" sz="3200" dirty="0">
                <a:effectLst/>
              </a:rPr>
              <a:t>all six million Jews and five million others murdered in the genocide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4578" name="Picture 2" descr="File:Heydrich-Endlos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788" y="0"/>
            <a:ext cx="360121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www.schikelgruber.net/images/bels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4212"/>
            <a:ext cx="6891867" cy="38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9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680" y="2078406"/>
            <a:ext cx="7765322" cy="369513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266" name="Picture 2" descr="File:WWII Europe, Germany, Concentration Camps, &quot;Piles of dead prisoners&quot; - NARA - 195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9144001" cy="69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35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0"/>
            <a:ext cx="7765321" cy="1326321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V. The </a:t>
            </a:r>
            <a:r>
              <a:rPr lang="en-US" dirty="0">
                <a:effectLst/>
              </a:rPr>
              <a:t>End of the War</a:t>
            </a:r>
            <a:r>
              <a:rPr lang="en-US" sz="2400" dirty="0">
                <a:effectLst/>
              </a:rPr>
              <a:t/>
            </a:r>
            <a:br>
              <a:rPr lang="en-US" sz="2400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76864"/>
            <a:ext cx="9381067" cy="3695136"/>
          </a:xfrm>
        </p:spPr>
        <p:txBody>
          <a:bodyPr/>
          <a:lstStyle/>
          <a:p>
            <a:pPr marL="0" lvl="0" indent="0">
              <a:buNone/>
            </a:pPr>
            <a:r>
              <a:rPr lang="en-US" sz="2700" dirty="0" smtClean="0">
                <a:effectLst/>
              </a:rPr>
              <a:t>A. End of </a:t>
            </a:r>
            <a:r>
              <a:rPr lang="en-US" sz="2700" dirty="0">
                <a:effectLst/>
              </a:rPr>
              <a:t>War in Europe</a:t>
            </a:r>
          </a:p>
          <a:p>
            <a:pPr marL="457200" lvl="1" indent="0">
              <a:buNone/>
            </a:pPr>
            <a:r>
              <a:rPr lang="en-US" sz="2700" dirty="0" smtClean="0">
                <a:effectLst/>
              </a:rPr>
              <a:t>1. June </a:t>
            </a:r>
            <a:r>
              <a:rPr lang="en-US" sz="2700" dirty="0">
                <a:effectLst/>
              </a:rPr>
              <a:t>6, 1944- </a:t>
            </a:r>
            <a:r>
              <a:rPr lang="en-US" sz="2700" b="1" u="sng" dirty="0">
                <a:effectLst/>
              </a:rPr>
              <a:t>D-Day Invasion</a:t>
            </a:r>
            <a:r>
              <a:rPr lang="en-US" sz="2700" dirty="0">
                <a:effectLst/>
              </a:rPr>
              <a:t>- US led landing in German-held Normandy (France)</a:t>
            </a:r>
          </a:p>
          <a:p>
            <a:pPr marL="457200" lvl="1" indent="0">
              <a:buNone/>
            </a:pPr>
            <a:r>
              <a:rPr lang="en-US" sz="2700" dirty="0" smtClean="0">
                <a:effectLst/>
              </a:rPr>
              <a:t>2. US </a:t>
            </a:r>
            <a:r>
              <a:rPr lang="en-US" sz="2700" dirty="0">
                <a:effectLst/>
              </a:rPr>
              <a:t>led troops were able to liberate France and Italy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http://blog.lbjoramo.com/wp-content/uploads/2014/02/D-day-normandy-in-photo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73394"/>
            <a:ext cx="5046133" cy="378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h.constantcontact.com/fs087/1108762609255/img/13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96"/>
          <a:stretch/>
        </p:blipFill>
        <p:spPr bwMode="auto">
          <a:xfrm>
            <a:off x="3894666" y="3073394"/>
            <a:ext cx="5249334" cy="379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nto the Jaws of Death 23-0455M 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5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://upload.wikimedia.org/wikipedia/commons/6/66/NormandySupply_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8/82/Atlantic-Wall.jpg/220px-Atlantic-W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935" y="0"/>
            <a:ext cx="52493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thumb/d/d5/US_glider_reinforcements_arrive_on_D-Day_1944.jpg/220px-US_glider_reinforcements_arrive_on_D-Day_19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964" y="0"/>
            <a:ext cx="45340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0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File:Lci-conv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6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3412" y="148730"/>
            <a:ext cx="6418730" cy="3695136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200" dirty="0">
                <a:effectLst/>
              </a:rPr>
              <a:t>3</a:t>
            </a:r>
            <a:r>
              <a:rPr lang="en-US" sz="3200" dirty="0" smtClean="0">
                <a:effectLst/>
              </a:rPr>
              <a:t>. Soviet </a:t>
            </a:r>
            <a:r>
              <a:rPr lang="en-US" sz="3200" dirty="0">
                <a:effectLst/>
              </a:rPr>
              <a:t>counterattack pushed Germans out of the </a:t>
            </a:r>
            <a:r>
              <a:rPr lang="en-US" sz="3200" dirty="0" smtClean="0">
                <a:effectLst/>
              </a:rPr>
              <a:t>SU and Soviets </a:t>
            </a:r>
            <a:r>
              <a:rPr lang="en-US" sz="3200" dirty="0">
                <a:effectLst/>
              </a:rPr>
              <a:t>won the race for </a:t>
            </a:r>
            <a:r>
              <a:rPr lang="en-US" sz="3200" dirty="0" smtClean="0">
                <a:effectLst/>
              </a:rPr>
              <a:t>Berlin.</a:t>
            </a:r>
            <a:endParaRPr lang="en-US" sz="3200" dirty="0">
              <a:effectLst/>
            </a:endParaRPr>
          </a:p>
          <a:p>
            <a:pPr marL="457200" lvl="1" indent="0">
              <a:buNone/>
            </a:pPr>
            <a:r>
              <a:rPr lang="en-US" sz="3200" dirty="0" smtClean="0">
                <a:effectLst/>
              </a:rPr>
              <a:t>(April 30, 1945)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http://carolynyeager.net/sites/default/files/images/HH_last%20photo%20of%20Hitler_outside%20Fuhrerbunker%20surveying%20bomb%20damage.img_assist_custom-350x25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2010" r="19937" b="-2010"/>
          <a:stretch/>
        </p:blipFill>
        <p:spPr bwMode="auto">
          <a:xfrm>
            <a:off x="5842000" y="0"/>
            <a:ext cx="3302000" cy="469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ile:117th Infantry North Carolina NG at St. Vith 19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75" y="3446262"/>
            <a:ext cx="4769225" cy="341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pload.wikimedia.org/wikipedia/commons/thumb/6/61/GERMAN_TROOPS_ADVANCING_PAST_ABANDONED_AMERICAN_EQUIPMENT.jpg/220px-GERMAN_TROOPS_ADVANCING_PAST_ABANDONED_AMERICAN_EQUIP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9059"/>
            <a:ext cx="4537075" cy="407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6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File:Malmedy Massac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1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16388" name="Picture 2" descr="http://timelifeblog.files.wordpress.com/2012/04/01_47-34.jpg?w=7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http://sobadsogood.com/uploads/media/2014/03/09/TUwBb5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2774"/>
            <a:ext cx="9249361" cy="68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0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17412" name="Picture 2" descr="File:Bundesarchiv B 145 Bild-F051673-0059, Adolf Hitler und Eva Braun auf dem Berghof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7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omehow, he looks even scari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2" y="0"/>
            <a:ext cx="2625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3-ec.buzzfed.com/static/enhanced/webdr01/2013/4/10/9/enhanced-buzz-10311-1365600400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37" y="0"/>
            <a:ext cx="5426898" cy="688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2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E1B73CE-9D93-4FF4-9C69-3ED0B359D70E}" type="slidenum">
              <a:rPr lang="en-US" altLang="en-US">
                <a:latin typeface="Times New Roman" panose="02020603050405020304" pitchFamily="18" charset="0"/>
              </a:rPr>
              <a:pPr/>
              <a:t>112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9461" name="Picture 2" descr="http://upload.wikimedia.org/wikipedia/commons/thumb/0/0d/Hitlerwithoumoustache0002.jpg/220px-Hitlerwithoumoustache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6" t="-2116" r="3567" b="2116"/>
          <a:stretch/>
        </p:blipFill>
        <p:spPr bwMode="auto">
          <a:xfrm>
            <a:off x="4136569" y="-135467"/>
            <a:ext cx="5007431" cy="69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thumb/0/0d/Hitlerwithoumoustache0002.jpg/220px-Hitlerwithoumoustache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r="57592"/>
          <a:stretch/>
        </p:blipFill>
        <p:spPr bwMode="auto">
          <a:xfrm>
            <a:off x="-55261" y="-1"/>
            <a:ext cx="4356328" cy="689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1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719501" y="45279"/>
            <a:ext cx="7765321" cy="1326321"/>
          </a:xfrm>
        </p:spPr>
        <p:txBody>
          <a:bodyPr/>
          <a:lstStyle/>
          <a:p>
            <a:pPr eaLnBrk="1" hangingPunct="1"/>
            <a:r>
              <a:rPr lang="en-US" sz="5400" dirty="0" err="1" smtClean="0">
                <a:ea typeface="MS PGothic" panose="020B0600070205080204" pitchFamily="34" charset="-128"/>
              </a:rPr>
              <a:t>Fuhrerbunker</a:t>
            </a:r>
            <a:endParaRPr lang="en-US" dirty="0" smtClean="0">
              <a:ea typeface="MS PGothic" panose="020B0600070205080204" pitchFamily="34" charset="-128"/>
            </a:endParaRP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2043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31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1508" name="Picture 4" descr="http://www.paradoxmind.com/1302/WWII_Europe/Fuhrerbun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6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2532" name="Picture 4" descr="http://2.bp.blogspot.com/_YYMeAu4i7gA/TGvm3ZC2VVI/AAAAAAAAIp0/6_exC_ZUD6U/s1600/berlin-destroyed-1945-end-ww2-second-world-war-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48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06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3556" name="Picture 4" descr="http://www.lindsayfincher.com/gallery/d/23082-2/germany_berlin_fuhrerbunker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2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4580" name="Picture 2" descr="http://timelifeblog.files.wordpress.com/2013/04/01_00086687.jpg?w=3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Magda Goebbel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"/>
            <a:ext cx="44958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7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5604" name="Picture 2" descr="http://i.huffpost.com/gen/962500/thumbs/o-JOSEPH-GOEBBELS-570.jpg?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7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6628" name="Picture 2" descr="File:Bundesarchiv Bild 183-1987-0724-502, Obersalzberg, Besuch Familie Goebbels bei Hitl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2"/>
          <a:stretch>
            <a:fillRect/>
          </a:stretch>
        </p:blipFill>
        <p:spPr bwMode="auto">
          <a:xfrm>
            <a:off x="0" y="0"/>
            <a:ext cx="4487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http://levantium.com/wp-content/uploads/2012/02/dr-goebbe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0"/>
            <a:ext cx="4702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2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http://sobadsogood.com/uploads/media/2014/03/09/J5v03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84" y="609600"/>
            <a:ext cx="9173684" cy="58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60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  <p:pic>
        <p:nvPicPr>
          <p:cNvPr id="27652" name="Picture 2" descr="http://4.bp.blogspot.com/-oY7d35VeCxo/UQeMU_n3RcI/AAAAAAAAu84/202l6v8Sigs/s400/Goebbels+fami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09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File:Palazzo Braschi Fascist Poster, 19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6" y="-33608"/>
            <a:ext cx="7569200" cy="68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http://pastdaily.com/wp-content/uploads/2014/04/Mussolini-Propaganda-Poster-resize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81035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upload.wikimedia.org/wikipedia/commons/8/8a/Mussolini_mezzobus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78" y="0"/>
            <a:ext cx="4645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6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D1B9A-8F67-4227-99BE-7C41C4D07364}" type="slidenum">
              <a:rPr lang="en-US" altLang="en-US">
                <a:latin typeface="Times New Roman" panose="02020603050405020304" pitchFamily="18" charset="0"/>
              </a:rPr>
              <a:pPr/>
              <a:t>123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8678" name="Picture 2" descr="The bodies of Italian dictator Benito Mussolini, center, his mistress, Clara Petacci, right, and Achille Starace, former secretary of the Fascist Party, hang by their heels in Mi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3175"/>
            <a:ext cx="5334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6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32A57F-0C36-404D-BFB0-E146EDE2C979}" type="slidenum">
              <a:rPr lang="en-US" altLang="en-US">
                <a:latin typeface="Times New Roman" panose="02020603050405020304" pitchFamily="18" charset="0"/>
              </a:rPr>
              <a:pPr/>
              <a:t>124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29702" name="Picture 4" descr="mussolini-dead-mistress-milan-may-1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 descr="mus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0"/>
            <a:ext cx="4268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5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ww2incolor.com/d/414247-5/img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8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867" y="267263"/>
            <a:ext cx="5164667" cy="659073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dirty="0">
                <a:effectLst/>
              </a:rPr>
              <a:t>	</a:t>
            </a:r>
            <a:r>
              <a:rPr lang="en-US" sz="2600" dirty="0" smtClean="0">
                <a:effectLst/>
              </a:rPr>
              <a:t>B. End </a:t>
            </a:r>
            <a:r>
              <a:rPr lang="en-US" sz="2600" dirty="0">
                <a:effectLst/>
              </a:rPr>
              <a:t>of the War </a:t>
            </a:r>
            <a:r>
              <a:rPr lang="en-US" sz="2600" dirty="0" smtClean="0">
                <a:effectLst/>
              </a:rPr>
              <a:t>in Pacific</a:t>
            </a:r>
            <a:endParaRPr lang="en-US" sz="2600" dirty="0">
              <a:effectLst/>
            </a:endParaRPr>
          </a:p>
          <a:p>
            <a:pPr marL="0" lvl="0" indent="0">
              <a:buNone/>
            </a:pPr>
            <a:r>
              <a:rPr lang="en-US" sz="2600" dirty="0" smtClean="0">
                <a:effectLst/>
              </a:rPr>
              <a:t>	1. US </a:t>
            </a:r>
            <a:r>
              <a:rPr lang="en-US" sz="2600" dirty="0">
                <a:effectLst/>
              </a:rPr>
              <a:t>blockaded and </a:t>
            </a:r>
            <a:r>
              <a:rPr lang="en-US" sz="2600" dirty="0" smtClean="0">
                <a:effectLst/>
              </a:rPr>
              <a:t>fire	 bombed </a:t>
            </a:r>
            <a:r>
              <a:rPr lang="en-US" sz="2600" dirty="0">
                <a:effectLst/>
              </a:rPr>
              <a:t>Japan</a:t>
            </a:r>
          </a:p>
          <a:p>
            <a:pPr marL="0" lvl="0" indent="0">
              <a:buNone/>
            </a:pPr>
            <a:r>
              <a:rPr lang="en-US" sz="2600" b="1" dirty="0">
                <a:effectLst/>
              </a:rPr>
              <a:t>	</a:t>
            </a:r>
            <a:r>
              <a:rPr lang="en-US" sz="2600" b="1" dirty="0" smtClean="0">
                <a:effectLst/>
              </a:rPr>
              <a:t>2. </a:t>
            </a:r>
            <a:r>
              <a:rPr lang="en-US" sz="2600" b="1" u="sng" dirty="0" smtClean="0">
                <a:effectLst/>
              </a:rPr>
              <a:t>Manhattan </a:t>
            </a:r>
            <a:r>
              <a:rPr lang="en-US" sz="2600" b="1" u="sng" dirty="0">
                <a:effectLst/>
              </a:rPr>
              <a:t>Project</a:t>
            </a:r>
            <a:r>
              <a:rPr lang="en-US" sz="2600" dirty="0">
                <a:effectLst/>
              </a:rPr>
              <a:t>- </a:t>
            </a:r>
            <a:r>
              <a:rPr lang="en-US" sz="2600" dirty="0" smtClean="0">
                <a:effectLst/>
              </a:rPr>
              <a:t>	created </a:t>
            </a:r>
            <a:r>
              <a:rPr lang="en-US" sz="2600" dirty="0">
                <a:effectLst/>
              </a:rPr>
              <a:t>atomic bombs</a:t>
            </a:r>
          </a:p>
          <a:p>
            <a:pPr marL="0" lvl="0" indent="0">
              <a:buNone/>
            </a:pPr>
            <a:r>
              <a:rPr lang="en-US" sz="2600" dirty="0" smtClean="0">
                <a:effectLst/>
              </a:rPr>
              <a:t>	3. US </a:t>
            </a:r>
            <a:r>
              <a:rPr lang="en-US" sz="2600" dirty="0">
                <a:effectLst/>
              </a:rPr>
              <a:t>did not want a costly </a:t>
            </a:r>
            <a:r>
              <a:rPr lang="en-US" sz="2600" dirty="0" smtClean="0">
                <a:effectLst/>
              </a:rPr>
              <a:t>	invasion </a:t>
            </a:r>
            <a:r>
              <a:rPr lang="en-US" sz="2600" dirty="0">
                <a:effectLst/>
              </a:rPr>
              <a:t>and so </a:t>
            </a:r>
            <a:r>
              <a:rPr lang="en-US" sz="2600" dirty="0" smtClean="0">
                <a:effectLst/>
              </a:rPr>
              <a:t>	dropped atomic </a:t>
            </a:r>
            <a:r>
              <a:rPr lang="en-US" sz="2600" dirty="0">
                <a:effectLst/>
              </a:rPr>
              <a:t>bombs on </a:t>
            </a:r>
            <a:r>
              <a:rPr lang="en-US" sz="2600" dirty="0" smtClean="0">
                <a:effectLst/>
              </a:rPr>
              <a:t>	</a:t>
            </a:r>
            <a:r>
              <a:rPr lang="en-US" sz="2600" b="1" u="sng" dirty="0" smtClean="0">
                <a:effectLst/>
              </a:rPr>
              <a:t>Hiroshima</a:t>
            </a:r>
            <a:r>
              <a:rPr lang="en-US" sz="2600" dirty="0" smtClean="0">
                <a:effectLst/>
              </a:rPr>
              <a:t> </a:t>
            </a:r>
            <a:r>
              <a:rPr lang="en-US" sz="2600" dirty="0">
                <a:effectLst/>
              </a:rPr>
              <a:t>and </a:t>
            </a:r>
            <a:r>
              <a:rPr lang="en-US" sz="2600" b="1" u="sng" dirty="0">
                <a:effectLst/>
              </a:rPr>
              <a:t>Nagasaki</a:t>
            </a:r>
            <a:r>
              <a:rPr lang="en-US" sz="2600" dirty="0">
                <a:effectLst/>
              </a:rPr>
              <a:t> </a:t>
            </a:r>
          </a:p>
          <a:p>
            <a:pPr marL="0" lvl="0" indent="0">
              <a:buNone/>
            </a:pPr>
            <a:r>
              <a:rPr lang="en-US" sz="2600" dirty="0" smtClean="0">
                <a:effectLst/>
              </a:rPr>
              <a:t>	4. Japan </a:t>
            </a:r>
            <a:r>
              <a:rPr lang="en-US" sz="2600" dirty="0">
                <a:effectLst/>
              </a:rPr>
              <a:t>surrendered </a:t>
            </a:r>
            <a:endParaRPr lang="en-US" sz="2600" dirty="0" smtClean="0">
              <a:effectLst/>
            </a:endParaRPr>
          </a:p>
          <a:p>
            <a:pPr marL="0" lvl="0" indent="0">
              <a:buNone/>
            </a:pPr>
            <a:r>
              <a:rPr lang="en-US" sz="2600" dirty="0" smtClean="0">
                <a:effectLst/>
              </a:rPr>
              <a:t>	August </a:t>
            </a:r>
            <a:r>
              <a:rPr lang="en-US" sz="2600" dirty="0">
                <a:effectLst/>
              </a:rPr>
              <a:t>15, 1945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410" name="Picture 2" descr="File:Trinity shot 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01" y="266700"/>
            <a:ext cx="4705699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54399" y="5766765"/>
            <a:ext cx="568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www.youtube.com/watch?v=89od_W8lMtA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37466" y="6212297"/>
            <a:ext cx="5706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https://www.youtube.com/watch?v=aMYYEsKvHvk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211669"/>
            <a:ext cx="3295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https://www.youtube.com/watch?v=ZWSMoE3A5DI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4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A man smiling in a suit in suit and one in a uniform chat around a pile of twisted metal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r="9772"/>
          <a:stretch/>
        </p:blipFill>
        <p:spPr bwMode="auto">
          <a:xfrm>
            <a:off x="0" y="0"/>
            <a:ext cx="406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laughingsquid.com/wp-content/uploads/01_0026304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/>
          <a:stretch/>
        </p:blipFill>
        <p:spPr bwMode="auto">
          <a:xfrm>
            <a:off x="4064000" y="0"/>
            <a:ext cx="508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6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1.bp.blogspot.com/-gUFmKNk1DlM/TcZg4K7_gWI/AAAAAAAAC1U/BdI9EkhrXqM/s1600/s_n19_30315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michaeljohngrist.com/wp-content/uploads/2009/08/1937-chevy-bodie-ghost-tow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524"/>
            <a:ext cx="9131285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73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http://www.goodnewsaboutgod.com/studies/political/jews/images/hitler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14" y="33867"/>
            <a:ext cx="9575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2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File:Y-12 Shift Cha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3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11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4667" cy="683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2.gwu.edu/~nsarchiv/nukevault/ebb323/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22" y="3810000"/>
            <a:ext cx="4083877" cy="31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www.ratical.org/radiation/v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67" y="0"/>
            <a:ext cx="4639732" cy="378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1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Two mushroom clouds rise vertica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654"/>
            <a:ext cx="9222628" cy="548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8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worldwar2database.com/gallery3/var/albums/wwii1228.jpg?m=13101798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7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english.illinois.edu/maps/poets/g_l/levine/bomb/na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55"/>
            <a:ext cx="9146447" cy="685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8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www.japanfocus.org/data/hiroshima_afterbo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3868"/>
            <a:ext cx="9189141" cy="68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33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t1.gstatic.com/images?q=tbn:ANd9GcSFfsUT0y3vScXjftiATWqsHL9HiuSQnQbOMry1Pf5DVelXJw2o_1dYDa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115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110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e &quot;shadow&quot; of a Hiroshima victim, permanently etched into stone steps, after the 1945 atomic bom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199" y="0"/>
            <a:ext cx="71932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6676" name="Picture 4" descr="http://t2.gstatic.com/images?q=tbn:ANd9GcQ2EVNFJHo52-BBEDoyzx1e118fzW4peCPlpCfQLXbBc0HyCtzBOur30P7nT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0"/>
            <a:ext cx="61264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le:Nuclear Comparison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55389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66670" y="724867"/>
            <a:ext cx="2530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>
                <a:solidFill>
                  <a:srgbClr val="FF0000"/>
                </a:solidFill>
                <a:hlinkClick r:id="rId4"/>
              </a:rPr>
              <a:t>www.nuclearsecrecy.com/nukemap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File:The Courtyard of the Old Residency in Munich - Adolf Hit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68" y="0"/>
            <a:ext cx="9205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9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45" y="216464"/>
            <a:ext cx="7443631" cy="36951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dirty="0" smtClean="0">
                <a:effectLst/>
              </a:rPr>
              <a:t>C. A New Era</a:t>
            </a:r>
          </a:p>
          <a:p>
            <a:pPr marL="457200" lvl="1" indent="0">
              <a:buNone/>
            </a:pPr>
            <a:r>
              <a:rPr lang="en-US" sz="2800" b="1" u="sng" dirty="0" smtClean="0">
                <a:effectLst/>
              </a:rPr>
              <a:t>1. Nuremberg </a:t>
            </a:r>
            <a:r>
              <a:rPr lang="en-US" sz="2800" b="1" u="sng" dirty="0">
                <a:effectLst/>
              </a:rPr>
              <a:t>trials</a:t>
            </a:r>
            <a:r>
              <a:rPr lang="en-US" sz="2800" dirty="0">
                <a:effectLst/>
              </a:rPr>
              <a:t>- after the war, Nazi </a:t>
            </a:r>
            <a:r>
              <a:rPr lang="en-US" sz="3200" dirty="0">
                <a:effectLst/>
              </a:rPr>
              <a:t>leaders were tried for war crimes</a:t>
            </a:r>
          </a:p>
          <a:p>
            <a:pPr marL="457200" lvl="1" indent="0">
              <a:buNone/>
            </a:pPr>
            <a:r>
              <a:rPr lang="en-US" sz="3200" b="1" u="sng" dirty="0" smtClean="0">
                <a:effectLst/>
              </a:rPr>
              <a:t>2. United </a:t>
            </a:r>
            <a:r>
              <a:rPr lang="en-US" sz="3200" b="1" u="sng" dirty="0">
                <a:effectLst/>
              </a:rPr>
              <a:t>Nations</a:t>
            </a:r>
            <a:r>
              <a:rPr lang="en-US" sz="3200" dirty="0">
                <a:effectLst/>
              </a:rPr>
              <a:t>- like League of Nations but with more membership and power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410" name="Picture 2" descr="http://upload.wikimedia.org/wikipedia/commons/thumb/6/64/Nuremberg_Trials_retouched.jpg/220px-Nuremberg_Trials_retouched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3869746"/>
            <a:ext cx="3867150" cy="2988254"/>
          </a:xfrm>
          <a:prstGeom prst="rect">
            <a:avLst/>
          </a:prstGeom>
          <a:noFill/>
        </p:spPr>
      </p:pic>
      <p:pic>
        <p:nvPicPr>
          <p:cNvPr id="17412" name="Picture 4" descr="http://t0.gstatic.com/images?q=tbn:ANd9GcT1xGcUS4GXy3CTmjqcOP0rBE8XdzWs6SCnOjAWfVb1jEM8HUAit-kTgfzsOw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2174" y="1116623"/>
            <a:ext cx="1721826" cy="1721826"/>
          </a:xfrm>
          <a:prstGeom prst="rect">
            <a:avLst/>
          </a:prstGeom>
          <a:noFill/>
        </p:spPr>
      </p:pic>
      <p:pic>
        <p:nvPicPr>
          <p:cNvPr id="17414" name="Picture 6" descr="http://schoolpraises.files.wordpress.com/2013/12/iron-curtai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1550" y="3900487"/>
            <a:ext cx="3943350" cy="2957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754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7698" name="Picture 2" descr="http://upload.wikimedia.org/wikipedia/commons/thumb/3/39/Defendants_in_the_dock_at_nuremberg_trials.jpg/250px-Defendants_in_the_dock_at_nuremberg_trials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A group of American soldiers inspect heavily damaged and abandoned German armor, Italy, May 194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5121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American servicemen drive in jeeps through an unidentified and nearly completely destroyed town, 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932"/>
            <a:ext cx="9144000" cy="64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3244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An unidentified American soldier sits and eats his meal (which includes chicken, mashed potatoes, 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56667" cy="688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olors of World War II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5300" y="0"/>
            <a:ext cx="48387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452323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8722" name="Picture 2" descr="Colors of World War II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10125" cy="6858000"/>
          </a:xfrm>
          <a:prstGeom prst="rect">
            <a:avLst/>
          </a:prstGeom>
          <a:noFill/>
        </p:spPr>
      </p:pic>
      <p:pic>
        <p:nvPicPr>
          <p:cNvPr id="158726" name="Picture 6" descr="Colors of World War II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olors of World War II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</p:spPr>
      </p:pic>
      <p:pic>
        <p:nvPicPr>
          <p:cNvPr id="5" name="Picture 4" descr="Colors of World War II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431" y="0"/>
            <a:ext cx="422256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/>
          </a:p>
        </p:txBody>
      </p:sp>
      <p:pic>
        <p:nvPicPr>
          <p:cNvPr id="159746" name="Picture 2" descr="Colors of World War II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0"/>
            <a:ext cx="82343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0770" name="Picture 2" descr="Colors of World War II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23430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1794" name="Picture 2" descr="Colors of World War II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2911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sobadsogood.com/uploads/media/2014/03/09/Df3li3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1" y="-1"/>
            <a:ext cx="917677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15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42" name="Picture 2" descr="Colors of World War II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0"/>
            <a:ext cx="834887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4866" name="Picture 2" descr="Colors of World War II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0"/>
            <a:ext cx="82484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5890" name="Picture 2" descr="Colors of World War II 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99" y="0"/>
            <a:ext cx="822020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 British and South African soldiers hold up Nazi trophy flag while combat engineers on bulldozers 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75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985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382" y="1"/>
            <a:ext cx="7765321" cy="1028699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Closure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046" y="1362163"/>
            <a:ext cx="7732920" cy="357497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smtClean="0"/>
              <a:t>1. If other governments knew about the holocaust, why did no one act sooner? </a:t>
            </a:r>
            <a:r>
              <a:rPr lang="en-US" sz="3600" b="1" dirty="0" smtClean="0"/>
              <a:t>COULD</a:t>
            </a:r>
            <a:r>
              <a:rPr lang="en-US" sz="3600" dirty="0" smtClean="0"/>
              <a:t> they have?</a:t>
            </a:r>
          </a:p>
          <a:p>
            <a:pPr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2. Was America justified in firebombing Japan? In using the atomic bombs? Why or why not?</a:t>
            </a:r>
          </a:p>
          <a:p>
            <a:pPr>
              <a:buNone/>
            </a:pP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220132"/>
            <a:ext cx="7765321" cy="1326321"/>
          </a:xfrm>
        </p:spPr>
        <p:txBody>
          <a:bodyPr/>
          <a:lstStyle/>
          <a:p>
            <a:r>
              <a:rPr lang="en-US" dirty="0" smtClean="0"/>
              <a:t>I. Start of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5188" y="910731"/>
            <a:ext cx="9339187" cy="300086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 smtClean="0">
                <a:effectLst/>
              </a:rPr>
              <a:t>A. Failure </a:t>
            </a:r>
            <a:r>
              <a:rPr lang="en-US" sz="3200" dirty="0">
                <a:effectLst/>
              </a:rPr>
              <a:t>of </a:t>
            </a:r>
            <a:r>
              <a:rPr lang="en-US" sz="3200" dirty="0" smtClean="0">
                <a:effectLst/>
              </a:rPr>
              <a:t>Appeasement -</a:t>
            </a:r>
            <a:r>
              <a:rPr lang="en-US" sz="3200" dirty="0">
                <a:effectLst/>
              </a:rPr>
              <a:t> </a:t>
            </a:r>
            <a:r>
              <a:rPr lang="en-US" sz="3200" dirty="0" smtClean="0">
                <a:effectLst/>
              </a:rPr>
              <a:t>allow </a:t>
            </a:r>
            <a:r>
              <a:rPr lang="en-US" sz="3200" dirty="0">
                <a:effectLst/>
              </a:rPr>
              <a:t>Hitler to get his way in order to prevent war</a:t>
            </a:r>
          </a:p>
        </p:txBody>
      </p:sp>
      <p:pic>
        <p:nvPicPr>
          <p:cNvPr id="49154" name="Picture 2" descr="http://2.bp.blogspot.com/-pqO8PaVcmsI/T5gQtSJE9xI/AAAAAAAAADw/O8Uc5kJcTkw/s1600/Versailles_Hitle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4533"/>
            <a:ext cx="3894667" cy="44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://i247.photobucket.com/albums/gg148/evinyl/PrisonPlanetForum/you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404533"/>
            <a:ext cx="5372100" cy="445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61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2396" y="0"/>
            <a:ext cx="4781604" cy="3783490"/>
          </a:xfrm>
        </p:spPr>
        <p:txBody>
          <a:bodyPr>
            <a:normAutofit fontScale="92500" lnSpcReduction="10000"/>
          </a:bodyPr>
          <a:lstStyle/>
          <a:p>
            <a:pPr marL="0" lvl="2" indent="0" algn="ctr">
              <a:spcBef>
                <a:spcPts val="1000"/>
              </a:spcBef>
              <a:buNone/>
            </a:pPr>
            <a:r>
              <a:rPr lang="en-US" sz="3200" dirty="0" smtClean="0">
                <a:effectLst/>
              </a:rPr>
              <a:t>1. </a:t>
            </a:r>
            <a:r>
              <a:rPr lang="en-US" sz="3200" dirty="0">
                <a:effectLst/>
              </a:rPr>
              <a:t>Hitler broke the Versailles Treaty by building up his military and </a:t>
            </a:r>
            <a:r>
              <a:rPr lang="en-US" sz="3200" dirty="0" smtClean="0">
                <a:effectLst/>
              </a:rPr>
              <a:t>“uniting </a:t>
            </a:r>
            <a:r>
              <a:rPr lang="en-US" sz="3200" dirty="0">
                <a:effectLst/>
              </a:rPr>
              <a:t>the Germans” by taking over neighboring </a:t>
            </a:r>
            <a:r>
              <a:rPr lang="en-US" sz="3600" dirty="0">
                <a:effectLst/>
              </a:rPr>
              <a:t>countries in 1938.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074" name="Picture 2" descr="http://www.johndclare.net/images/Roadto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9" y="1"/>
            <a:ext cx="4375106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t0.gstatic.com/images?q=tbn:ANd9GcTmWCfrHgEXVsWRENysQgZiP0yYkEgNUF5CeM9Kgxo6jfUDhTIe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95" y="3800423"/>
            <a:ext cx="4806565" cy="311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rainlesstales.com/images/2008/Sep/appease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0" y="3105150"/>
            <a:ext cx="4350146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3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847" y="438151"/>
            <a:ext cx="2743653" cy="1326321"/>
          </a:xfrm>
        </p:spPr>
        <p:txBody>
          <a:bodyPr/>
          <a:lstStyle/>
          <a:p>
            <a:r>
              <a:rPr lang="en-US" dirty="0" smtClean="0"/>
              <a:t>Who is this Guy?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296" y="2248464"/>
            <a:ext cx="2857954" cy="36951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	If this picture was taken at the 1936 Olympic Games in Berlin….why would it be controversial?</a:t>
            </a:r>
            <a:endParaRPr lang="en-US" sz="2800" dirty="0"/>
          </a:p>
        </p:txBody>
      </p:sp>
      <p:pic>
        <p:nvPicPr>
          <p:cNvPr id="4" name="Picture 2" descr="http://3.bp.blogspot.com/-tUk6ICj1Phc/UxxlKmtyaaI/AAAAAAABuRE/8m-NXOV58zI/s1600/54+-+Jesse+Owens+on+the+podium+after+winning+the+long+jump+at+the+1936+Summer+Olymp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715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01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1.bp.blogspot.com/-1b8l6UybPxY/UYuS3MJr5SI/AAAAAAAABX0/9O39_WyS000/s1600/A+young+boy+adjusts+his+friend%27s+Adolf+Hitler+mask+during+a+game+on+a+street+in+King%27s+Cross,+London,+193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243" y="0"/>
            <a:ext cx="37787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kelovelikejesus.com/wp-content/uploads/2011/04/Hitler-you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7" y="3086099"/>
            <a:ext cx="58674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ermaniainternational.com/images/hitleryouthcampfiregir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7" y="-11067"/>
            <a:ext cx="5373230" cy="336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25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980" y="0"/>
            <a:ext cx="7634161" cy="1326321"/>
          </a:xfrm>
        </p:spPr>
        <p:txBody>
          <a:bodyPr/>
          <a:lstStyle/>
          <a:p>
            <a:r>
              <a:rPr lang="en-US" dirty="0" smtClean="0"/>
              <a:t>Warm-UP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4" y="1093845"/>
            <a:ext cx="8238566" cy="3695136"/>
          </a:xfrm>
        </p:spPr>
        <p:txBody>
          <a:bodyPr>
            <a:noAutofit/>
          </a:bodyPr>
          <a:lstStyle/>
          <a:p>
            <a:pPr marL="457200" indent="-457200" algn="ctr">
              <a:buAutoNum type="arabicPeriod"/>
            </a:pPr>
            <a:r>
              <a:rPr lang="en-US" sz="3600" dirty="0" smtClean="0"/>
              <a:t>How do the actions of Hitler mirror the more modern actions of Vladimir Putin?</a:t>
            </a:r>
          </a:p>
          <a:p>
            <a:pPr marL="457200" indent="-457200" algn="ctr">
              <a:buAutoNum type="arabicPeriod"/>
            </a:pPr>
            <a:r>
              <a:rPr lang="en-US" sz="3600" dirty="0" smtClean="0"/>
              <a:t>Hypothesize some potential advances in weaponry that will come about during WWII.</a:t>
            </a:r>
          </a:p>
          <a:p>
            <a:pPr marL="457200" indent="-457200" algn="ctr">
              <a:buAutoNum type="arabicPeriod"/>
            </a:pPr>
            <a:r>
              <a:rPr lang="en-US" sz="3600" dirty="0" smtClean="0"/>
              <a:t>WHO IS RESPONSIBLE FOR STARTING WWII?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Axis_rally_Toky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682"/>
            <a:ext cx="9144000" cy="6873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0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15322" y="0"/>
            <a:ext cx="9559321" cy="3695136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600" dirty="0" smtClean="0">
                <a:effectLst/>
              </a:rPr>
              <a:t>B. Hitler signed a secret </a:t>
            </a:r>
            <a:r>
              <a:rPr lang="en-US" sz="3600" b="1" u="sng" dirty="0" smtClean="0">
                <a:effectLst/>
              </a:rPr>
              <a:t>non-aggression</a:t>
            </a:r>
            <a:r>
              <a:rPr lang="en-US" sz="3600" dirty="0" smtClean="0">
                <a:effectLst/>
              </a:rPr>
              <a:t> pact with </a:t>
            </a:r>
            <a:r>
              <a:rPr lang="en-US" sz="3200" dirty="0" smtClean="0">
                <a:effectLst/>
              </a:rPr>
              <a:t>Stalin- two would not fight each other and split Poland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0178" name="Picture 2" descr="http://fcit.coedu.usf.edu/holocaust/gifs/WW27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3150"/>
            <a:ext cx="4495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http://www.theepochtimes.com/n2/images/stories/large/2009/09/23/poeling901828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1390368"/>
            <a:ext cx="4539563" cy="335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ushmm.org/lcmedia/photo/lc/image/80/804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22" y="4034865"/>
            <a:ext cx="3684429" cy="282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9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0" y="609601"/>
            <a:ext cx="2068918" cy="13263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File:Second World War Europe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343" y="0"/>
            <a:ext cx="71213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4871" y="19893"/>
            <a:ext cx="10016521" cy="3695136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sz="2800" dirty="0" smtClean="0">
                <a:effectLst/>
              </a:rPr>
              <a:t>C. </a:t>
            </a:r>
            <a:r>
              <a:rPr lang="en-US" sz="2800" dirty="0">
                <a:effectLst/>
              </a:rPr>
              <a:t>I</a:t>
            </a:r>
            <a:r>
              <a:rPr lang="en-US" sz="2800" dirty="0" smtClean="0">
                <a:effectLst/>
              </a:rPr>
              <a:t>nvaded of Poland (1939) German </a:t>
            </a:r>
            <a:r>
              <a:rPr lang="en-US" sz="2800" dirty="0">
                <a:effectLst/>
              </a:rPr>
              <a:t>army used </a:t>
            </a:r>
            <a:r>
              <a:rPr lang="en-US" sz="2800" b="1" u="sng" dirty="0">
                <a:effectLst/>
              </a:rPr>
              <a:t>blitzkrieg tactics</a:t>
            </a:r>
            <a:r>
              <a:rPr lang="en-US" sz="2800" dirty="0">
                <a:effectLst/>
              </a:rPr>
              <a:t>- rapid use of bombers, tanks, then ground </a:t>
            </a:r>
            <a:r>
              <a:rPr lang="en-US" sz="2800" dirty="0" smtClean="0">
                <a:effectLst/>
              </a:rPr>
              <a:t>troops</a:t>
            </a:r>
            <a:endParaRPr lang="en-US" sz="2800" dirty="0">
              <a:effectLst/>
            </a:endParaRPr>
          </a:p>
        </p:txBody>
      </p:sp>
      <p:pic>
        <p:nvPicPr>
          <p:cNvPr id="51202" name="Picture 2" descr="http://upload.wikimedia.org/wikipedia/commons/1/10/Bundesarchiv_Bild_101I-646-5188-17,_Flugzeuge_Junkers_Ju_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732" y="1286933"/>
            <a:ext cx="6529917" cy="600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File:Bundesarchiv Bild 101III-Zschaeckel-206-35, Schlacht um Kursk, Panzer VI (Tiger I)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85950"/>
            <a:ext cx="4450868" cy="3009900"/>
          </a:xfrm>
          <a:prstGeom prst="rect">
            <a:avLst/>
          </a:prstGeom>
          <a:noFill/>
        </p:spPr>
      </p:pic>
      <p:pic>
        <p:nvPicPr>
          <p:cNvPr id="49156" name="Picture 4" descr="http://upload.wikimedia.org/wikipedia/commons/thumb/e/e8/Bundesarchiv_Bild_101I-139-1112-17%2C_Heinz_Guderian.jpg/170px-Bundesarchiv_Bild_101I-139-1112-17%2C_Heinz_Guderian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4267761"/>
            <a:ext cx="2861731" cy="2590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84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1331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14340" name="Picture 2" descr="http://timelifeblog.files.wordpress.com/2012/01/ugc11388312.jpg?w=7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82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0" y="197679"/>
            <a:ext cx="9144000" cy="1326321"/>
          </a:xfrm>
        </p:spPr>
        <p:txBody>
          <a:bodyPr/>
          <a:lstStyle/>
          <a:p>
            <a:r>
              <a:rPr lang="en-US" dirty="0" smtClean="0"/>
              <a:t>Hitler’s Army – Weapons of WWII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85346" y="5867400"/>
            <a:ext cx="7765322" cy="990600"/>
          </a:xfrm>
        </p:spPr>
        <p:txBody>
          <a:bodyPr/>
          <a:lstStyle/>
          <a:p>
            <a:pPr algn="ctr"/>
            <a:r>
              <a:rPr lang="en-US" dirty="0" smtClean="0">
                <a:hlinkClick r:id="rId2"/>
              </a:rPr>
              <a:t>https://www.youtube.com/watch?v=GekL9hk6QNw</a:t>
            </a:r>
            <a:r>
              <a:rPr lang="en-US" dirty="0" smtClean="0"/>
              <a:t> </a:t>
            </a: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29E2D7-15C4-4C90-B55C-D9B25FBBFEF6}" type="slidenum">
              <a:rPr lang="en-US" altLang="en-US">
                <a:latin typeface="Times New Roman" panose="02020603050405020304" pitchFamily="18" charset="0"/>
              </a:rPr>
              <a:pPr/>
              <a:t>26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57349" name="Picture 2" descr="http://4.bp.blogspot.com/-JGkNgo30qdo/Uxxk4QaR_OI/AAAAAAABuPQ/92Qv6l_xKJk/s1600/44+-+The+Messerschmitt+Me+264+its+objective+being+able+to+strike+continental+USA+from+Germany+19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2805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8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A6D89A1-3718-421A-A4E6-427E1DD98BA4}" type="slidenum">
              <a:rPr lang="en-US" altLang="en-US">
                <a:latin typeface="Times New Roman" panose="02020603050405020304" pitchFamily="18" charset="0"/>
              </a:rPr>
              <a:pPr/>
              <a:t>27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58374" name="Picture 2" descr="http://1.bp.blogspot.com/-msmpegEYNEA/UxxkSnJYUWI/AAAAAAABuKo/1F1YAuBvbIY/s1600/19+-+Germans+testing+a+Messerschmitt+Bf+109+E3+1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85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A6B070-7311-43D8-B452-F582E22D14CB}" type="slidenum">
              <a:rPr lang="en-US" altLang="en-US">
                <a:latin typeface="Times New Roman" panose="02020603050405020304" pitchFamily="18" charset="0"/>
              </a:rPr>
              <a:pPr/>
              <a:t>28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59397" name="Picture 4" descr="http://i.kinja-img.com/gawker-media/image/upload/18powtcinf8fb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2392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25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DB28D3-C8BB-400A-ADD7-289E0C6A5B71}" type="slidenum">
              <a:rPr lang="en-US" altLang="en-US">
                <a:latin typeface="Times New Roman" panose="02020603050405020304" pitchFamily="18" charset="0"/>
              </a:rPr>
              <a:pPr/>
              <a:t>29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60421" name="Picture 2" descr="11 Jaw-dropping Weapons From World War II You Probably Never Heard 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7218" name="AutoShape 2" descr="http://usercontent2.hubimg.com/8186767_f2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0" name="AutoShape 4" descr="http://usercontent2.hubimg.com/8186767_f2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7222" name="Picture 6" descr="http://upload.wikimedia.org/wikipedia/commons/thumb/1/14/80cm_Gustav_shell.jpg/800px-80cm_Gustav_shell.jpg"/>
          <p:cNvPicPr>
            <a:picLocks noChangeAspect="1" noChangeArrowheads="1"/>
          </p:cNvPicPr>
          <p:nvPr/>
        </p:nvPicPr>
        <p:blipFill>
          <a:blip r:embed="rId3"/>
          <a:srcRect r="11602"/>
          <a:stretch>
            <a:fillRect/>
          </a:stretch>
        </p:blipFill>
        <p:spPr bwMode="auto">
          <a:xfrm>
            <a:off x="4554245" y="0"/>
            <a:ext cx="458975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97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5756013"/>
            <a:ext cx="9296400" cy="1655762"/>
          </a:xfrm>
        </p:spPr>
        <p:txBody>
          <a:bodyPr>
            <a:noAutofit/>
          </a:bodyPr>
          <a:lstStyle/>
          <a:p>
            <a:r>
              <a:rPr lang="de-DE" sz="4400" dirty="0"/>
              <a:t>aber zuerst lasst mich </a:t>
            </a:r>
            <a:r>
              <a:rPr lang="de-DE" sz="4400" dirty="0" smtClean="0"/>
              <a:t>ein selfie.</a:t>
            </a:r>
            <a:endParaRPr lang="en-US" sz="4400" dirty="0"/>
          </a:p>
        </p:txBody>
      </p:sp>
      <p:sp>
        <p:nvSpPr>
          <p:cNvPr id="7" name="AutoShape 8" descr="https://pbs.twimg.com/profile_images/2475922592/tfogo3488l2n3jr3yql8.jpeg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-516921" y="1933973"/>
            <a:ext cx="508892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1500" dirty="0" smtClean="0"/>
              <a:t>WWII</a:t>
            </a:r>
            <a:endParaRPr lang="en-US" sz="11500" dirty="0"/>
          </a:p>
        </p:txBody>
      </p:sp>
      <p:sp>
        <p:nvSpPr>
          <p:cNvPr id="8" name="AutoShape 10" descr="https://pbs.twimg.com/profile_images/2475922592/tfogo3488l2n3jr3yql8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https://pbs.twimg.com/profile_images/2475922592/tfogo3488l2n3jr3yql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http://pbs.twimg.com/media/BCdWwXsCQAAdYFa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837" y="15874"/>
            <a:ext cx="5061163" cy="52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30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64AF98-781F-4991-84C9-1F4B6D3B9922}" type="slidenum">
              <a:rPr lang="en-US" altLang="en-US">
                <a:latin typeface="Times New Roman" panose="02020603050405020304" pitchFamily="18" charset="0"/>
              </a:rPr>
              <a:pPr/>
              <a:t>30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61446" name="Picture 4" descr="11 Jaw-dropping Weapons From World War II You Probably Never Heard 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7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P44 - Tyskland - 8x33mm Kurz - Armémuse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2" y="0"/>
            <a:ext cx="913517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6" name="AutoShape 2" descr="http://usercontent1.hubimg.com/8186754_f2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://usercontent1.hubimg.com/8186754_f2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.detektorweb.cz/images/stories/upload/2004/313/obr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7545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11 Jaw-dropping Weapons From World War II You Probably Never Heard 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62" y="406400"/>
            <a:ext cx="9270737" cy="565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06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11 Jaw-dropping Weapons From World War II You Probably Never Heard 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6" y="-117415"/>
            <a:ext cx="6942667" cy="697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4" descr="11 Jaw-dropping Weapons From World War II You Probably Never Heard 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" y="321732"/>
            <a:ext cx="9126351" cy="611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90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11 Jaw-dropping Weapons From World War II You Probably Never Heard O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421"/>
            <a:ext cx="9209441" cy="518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15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www.youtube.com/watch?feature=player_embedded&amp;v=1uynmApjhWI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cdn-www.cracked.com/articleimages/randall/MilitaryVehicles/MVScrew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5763"/>
            <a:ext cx="9144000" cy="277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9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File:Kalinin K-7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4933" cy="430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File:Kalinin K-7 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4" b="22073"/>
          <a:stretch/>
        </p:blipFill>
        <p:spPr bwMode="auto">
          <a:xfrm>
            <a:off x="767466" y="3302000"/>
            <a:ext cx="7620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9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624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6C58D45-7A00-47FC-8114-F6347366FCB9}" type="slidenum">
              <a:rPr lang="en-US" altLang="en-US">
                <a:latin typeface="Times New Roman" panose="02020603050405020304" pitchFamily="18" charset="0"/>
              </a:rPr>
              <a:pPr/>
              <a:t>39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62470" name="Picture 2" descr="http://i.huffpost.com/gen/1071532/thumbs/o-NAZI-SUN-GUN-570.jpg?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058025" cy="946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62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46" y="1774331"/>
            <a:ext cx="2737304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err="1"/>
              <a:t>denn</a:t>
            </a:r>
            <a:r>
              <a:rPr lang="en-US" sz="5400" dirty="0"/>
              <a:t> das </a:t>
            </a:r>
            <a:r>
              <a:rPr lang="en-US" sz="5400" dirty="0" err="1"/>
              <a:t>ist</a:t>
            </a:r>
            <a:r>
              <a:rPr lang="en-US" sz="5400" dirty="0"/>
              <a:t> Thriller</a:t>
            </a:r>
          </a:p>
        </p:txBody>
      </p:sp>
      <p:pic>
        <p:nvPicPr>
          <p:cNvPr id="4" name="Picture 2" descr="http://1.bp.blogspot.com/-G3TaemeZysU/UxxlkkgfSNI/AAAAAAABuUg/d6h8dacFWs4/s1600/71+-+Hitler+rehearsing+his+speech+in+front+of+the+mirror+1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0"/>
            <a:ext cx="6229350" cy="694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9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2AAB83-6456-4AF1-AE75-BEB217AF9E6E}" type="slidenum">
              <a:rPr lang="en-US" altLang="en-US">
                <a:latin typeface="Times New Roman" panose="02020603050405020304" pitchFamily="18" charset="0"/>
              </a:rPr>
              <a:pPr/>
              <a:t>40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63493" name="Picture 2" descr="http://www.unmuseum.org/rat_dese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2170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63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277168" y="307577"/>
            <a:ext cx="533274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000" dirty="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Allies- GB, France </a:t>
            </a: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(later SU and US)</a:t>
            </a:r>
            <a:endParaRPr lang="en-US" sz="3000" dirty="0"/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3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3000" dirty="0"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3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Axis- Germany, Italy </a:t>
            </a:r>
          </a:p>
          <a:p>
            <a:pPr marL="45720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(later Japan)</a:t>
            </a:r>
            <a:endParaRPr kumimoji="0" 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0962" name="Picture 2" descr="Three men, Stalin, Roosevelt and Churchill, sitting together elbow to elbow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5577" y="0"/>
            <a:ext cx="4088423" cy="3325252"/>
          </a:xfrm>
          <a:prstGeom prst="rect">
            <a:avLst/>
          </a:prstGeom>
          <a:noFill/>
        </p:spPr>
      </p:pic>
      <p:pic>
        <p:nvPicPr>
          <p:cNvPr id="26626" name="Picture 2" descr="File:WWI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4659"/>
            <a:ext cx="9144000" cy="386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3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-135464"/>
            <a:ext cx="7765321" cy="931344"/>
          </a:xfrm>
        </p:spPr>
        <p:txBody>
          <a:bodyPr/>
          <a:lstStyle/>
          <a:p>
            <a:r>
              <a:rPr lang="en-US" dirty="0" smtClean="0"/>
              <a:t>II. War in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36134" y="657224"/>
            <a:ext cx="9580134" cy="3626014"/>
          </a:xfrm>
        </p:spPr>
        <p:txBody>
          <a:bodyPr>
            <a:normAutofit/>
          </a:bodyPr>
          <a:lstStyle/>
          <a:p>
            <a:pPr marL="971550" lvl="1" indent="-514350">
              <a:buAutoNum type="alphaUcPeriod"/>
            </a:pPr>
            <a:r>
              <a:rPr lang="en-US" sz="2800" dirty="0" smtClean="0">
                <a:effectLst/>
              </a:rPr>
              <a:t>Invasion </a:t>
            </a:r>
            <a:r>
              <a:rPr lang="en-US" sz="2800" dirty="0">
                <a:effectLst/>
              </a:rPr>
              <a:t>of </a:t>
            </a:r>
            <a:r>
              <a:rPr lang="en-US" sz="2800" dirty="0" smtClean="0">
                <a:effectLst/>
              </a:rPr>
              <a:t>France (1940)</a:t>
            </a:r>
            <a:endParaRPr lang="en-US" sz="2800" dirty="0">
              <a:effectLst/>
            </a:endParaRPr>
          </a:p>
          <a:p>
            <a:pPr marL="457200" lvl="1" indent="0">
              <a:buNone/>
            </a:pPr>
            <a:r>
              <a:rPr lang="en-US" sz="2800" dirty="0" smtClean="0">
                <a:effectLst/>
              </a:rPr>
              <a:t>	1. </a:t>
            </a:r>
            <a:r>
              <a:rPr lang="en-US" sz="2600" dirty="0" smtClean="0">
                <a:effectLst/>
              </a:rPr>
              <a:t>Germany attacked France by going around the 	Maginot Line – fortifications along the German border</a:t>
            </a:r>
          </a:p>
          <a:p>
            <a:pPr marL="914400" lvl="2" indent="0">
              <a:buNone/>
            </a:pPr>
            <a:endParaRPr lang="en-US" sz="28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7650" name="Picture 2" descr="http://upload.wikimedia.org/wikipedia/en/thumb/0/0b/Maginot_Line_ln-en.PNG/220px-Maginot_Line_ln-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7531"/>
            <a:ext cx="5943600" cy="440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upload.wikimedia.org/wikipedia/en/thumb/e/e3/Hochwald_historic_photo.jpg/220px-Hochwald_historic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33" y="4533208"/>
            <a:ext cx="3488267" cy="234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://upload.wikimedia.org/wikipedia/commons/thumb/d/dd/Antitankrails.jpg/220px-Antitankrai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20" y="2457531"/>
            <a:ext cx="3496027" cy="262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5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86254" y="148730"/>
            <a:ext cx="9830254" cy="3695136"/>
          </a:xfrm>
        </p:spPr>
        <p:txBody>
          <a:bodyPr/>
          <a:lstStyle/>
          <a:p>
            <a:pPr marL="914400" lvl="2" indent="0">
              <a:buNone/>
            </a:pPr>
            <a:r>
              <a:rPr lang="en-US" sz="2800" dirty="0" smtClean="0">
                <a:effectLst/>
              </a:rPr>
              <a:t>3</a:t>
            </a:r>
            <a:r>
              <a:rPr lang="en-US" sz="2800" dirty="0">
                <a:effectLst/>
              </a:rPr>
              <a:t>. GB retreated, France surrendered after six weeks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6322" name="Picture 2" descr="File:21May-4June1940-Fall Gelb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29733"/>
            <a:ext cx="7917124" cy="6028267"/>
          </a:xfrm>
          <a:prstGeom prst="rect">
            <a:avLst/>
          </a:prstGeom>
          <a:noFill/>
        </p:spPr>
      </p:pic>
      <p:pic>
        <p:nvPicPr>
          <p:cNvPr id="56324" name="Picture 4" descr="British and French soldiers taken prisoner in Northern France">
            <a:hlinkClick r:id="rId4" tooltip="British and French soldiers taken prisoner in Northern Franc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1" y="829733"/>
            <a:ext cx="4419600" cy="6028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06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upload.wikimedia.org/wikipedia/commons/7/7c/Adolf_Hitler,_Eiffel_Tower,_Paris_23_June_1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AEA078-21E5-44A3-B99E-7A53E4CF04A2}" type="slidenum">
              <a:rPr lang="en-US" altLang="en-US">
                <a:latin typeface="Times New Roman" panose="02020603050405020304" pitchFamily="18" charset="0"/>
              </a:rPr>
              <a:pPr/>
              <a:t>45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7110" name="Picture 2" descr="http://4.bp.blogspot.com/-pURW-98SbPw/UxxlR2nie9I/AAAAAAABuRY/8Kwstnh-JzM/s1600/55+-+Ovation+for+Hitler+in+the+Reichstag+after+announcing+the+successful+Anschluss+March+1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6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8952D8-6F21-4652-A7DF-354CEA6D3E86}" type="slidenum">
              <a:rPr lang="en-US" altLang="en-US">
                <a:latin typeface="Times New Roman" panose="02020603050405020304" pitchFamily="18" charset="0"/>
              </a:rPr>
              <a:pPr/>
              <a:t>46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49158" name="Picture 2" descr="http://1.bp.blogspot.com/-tu73f5K9YLo/Uxxkp3SSrTI/AAAAAAABuNo/4yzOcfNVEU8/s1600/36+-+Nazis+singing+to+encourage+a+boycott+of+the+allegedly+Jewish-founded+Woolworths+1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4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9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5018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EB4DE4-36AE-428E-AD01-1FF0419F1082}" type="slidenum">
              <a:rPr lang="en-US" altLang="en-US">
                <a:latin typeface="Times New Roman" panose="02020603050405020304" pitchFamily="18" charset="0"/>
              </a:rPr>
              <a:pPr/>
              <a:t>47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50182" name="Picture 2" descr="http://1.bp.blogspot.com/-4MAxQgHdNzE/UxxkRPEqLyI/AAAAAAABuKg/RunBqz7firg/s1600/18+-+Henry+Ford+receiving+the+Grand+Cross+of+the+German+Eagle+from+Nazi+officials+1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40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7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B6389A2-F8FE-442C-AB47-F1C7F632EC0C}" type="slidenum">
              <a:rPr lang="en-US" altLang="en-US">
                <a:latin typeface="Times New Roman" panose="02020603050405020304" pitchFamily="18" charset="0"/>
              </a:rPr>
              <a:pPr/>
              <a:t>48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51206" name="Picture 2" descr="http://3.bp.blogspot.com/-0FeTWNmOWCo/UxxkNx7QJcI/AAAAAAABuKA/iz9fbwRfx9Q/s1600/14+-+Annual+midnight+swearing-in+of+Nazi+SS+troops+Feldherrnhalle+Munich+19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522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4D54506-9314-44FA-91FE-7F643701EB94}" type="slidenum">
              <a:rPr lang="en-US" altLang="en-US">
                <a:latin typeface="Times New Roman" panose="02020603050405020304" pitchFamily="18" charset="0"/>
              </a:rPr>
              <a:pPr/>
              <a:t>49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52230" name="Picture 2" descr="http://1.bp.blogspot.com/-3R9I5m6NLck/UxxkWFYt0DI/AAAAAAABuLI/-B1s2dlDtxs/s1600/23+-+Nazi+rally+in+the+Cathedral+of+Light+c+19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978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3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Education for Death - </a:t>
            </a:r>
            <a:r>
              <a:rPr lang="en-US" dirty="0" smtClean="0">
                <a:hlinkClick r:id="rId2"/>
              </a:rPr>
              <a:t>https://www.youtube.com/watch?v=D8bCuNiJ-NI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Triumph das </a:t>
            </a:r>
            <a:r>
              <a:rPr lang="en-US" dirty="0" err="1" smtClean="0"/>
              <a:t>Willens</a:t>
            </a:r>
            <a:r>
              <a:rPr lang="en-US" dirty="0" smtClean="0"/>
              <a:t> - </a:t>
            </a:r>
            <a:r>
              <a:rPr lang="en-US" dirty="0" smtClean="0">
                <a:hlinkClick r:id="rId3"/>
              </a:rPr>
              <a:t>https://www.youtube.com/watch?v=GHs2coAzLJ8</a:t>
            </a:r>
            <a:r>
              <a:rPr lang="en-US" dirty="0" smtClean="0"/>
              <a:t> </a:t>
            </a:r>
          </a:p>
          <a:p>
            <a:r>
              <a:rPr lang="en-US" dirty="0" smtClean="0"/>
              <a:t>Atomic bombs </a:t>
            </a:r>
          </a:p>
          <a:p>
            <a:r>
              <a:rPr lang="en-US" dirty="0"/>
              <a:t>A</a:t>
            </a:r>
            <a:r>
              <a:rPr lang="en-US" dirty="0" smtClean="0"/>
              <a:t>nti-Japanese Bugs Bunny - </a:t>
            </a:r>
            <a:r>
              <a:rPr lang="en-US" dirty="0" smtClean="0">
                <a:hlinkClick r:id="rId4"/>
              </a:rPr>
              <a:t>https://www.youtube.com/watch?v=jxtlcrIkIbI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532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118384E-3049-4E04-838E-42A2CA0A40A6}" type="slidenum">
              <a:rPr lang="en-US" altLang="en-US">
                <a:latin typeface="Times New Roman" panose="02020603050405020304" pitchFamily="18" charset="0"/>
              </a:rPr>
              <a:pPr/>
              <a:t>50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53254" name="Picture 2" descr="http://www.sfu.ca/tracesofthepast/wwii_stills/Germans%20&amp;%20Axis/Nuremburg%20Ra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32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68B3E9-939D-4614-9062-B3399F2F91F0}" type="slidenum">
              <a:rPr lang="en-US" altLang="en-US">
                <a:latin typeface="Times New Roman" panose="02020603050405020304" pitchFamily="18" charset="0"/>
              </a:rPr>
              <a:pPr/>
              <a:t>51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56326" name="Picture 2" descr="http://2.bp.blogspot.com/-6yF_b4fWKeM/UxxkwyyuZ8I/AAAAAAABuOY/ZdYeF7HyXIU/s1600/39+-+Eyes+of+Hate+A+candid+photograph+of+Goebbels+after+he+finds+out+his+photographer+is+Jew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31750"/>
            <a:ext cx="462915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28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" y="-69568"/>
            <a:ext cx="9143824" cy="369513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dirty="0" smtClean="0">
                <a:effectLst/>
              </a:rPr>
              <a:t>B. War </a:t>
            </a:r>
            <a:r>
              <a:rPr lang="en-US" sz="3200" dirty="0">
                <a:effectLst/>
              </a:rPr>
              <a:t>with Great Britain</a:t>
            </a:r>
          </a:p>
          <a:p>
            <a:pPr marL="914400" lvl="2" indent="0">
              <a:buNone/>
            </a:pPr>
            <a:r>
              <a:rPr lang="en-US" sz="3200" b="1" u="sng" dirty="0" smtClean="0">
                <a:effectLst/>
              </a:rPr>
              <a:t>1. Winston </a:t>
            </a:r>
            <a:r>
              <a:rPr lang="en-US" sz="3200" b="1" u="sng" dirty="0">
                <a:effectLst/>
              </a:rPr>
              <a:t>Churchill</a:t>
            </a:r>
            <a:r>
              <a:rPr lang="en-US" sz="3200" dirty="0">
                <a:effectLst/>
              </a:rPr>
              <a:t> became Prime Minister and rallied resistance to </a:t>
            </a:r>
            <a:r>
              <a:rPr lang="en-US" sz="3200" dirty="0" smtClean="0">
                <a:effectLst/>
              </a:rPr>
              <a:t>Hitler</a:t>
            </a:r>
            <a:endParaRPr lang="en-US" sz="3200" dirty="0">
              <a:effectLst/>
            </a:endParaRPr>
          </a:p>
        </p:txBody>
      </p:sp>
      <p:pic>
        <p:nvPicPr>
          <p:cNvPr id="48130" name="Picture 2" descr="http://upload.wikimedia.org/wikipedia/commons/thumb/c/c6/War_Industry_in_Britain_during_the_First_World_War_Q84077.jpg/220px-War_Industry_in_Britain_during_the_First_World_War_Q84077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" y="1778001"/>
            <a:ext cx="6252457" cy="5080000"/>
          </a:xfrm>
          <a:prstGeom prst="rect">
            <a:avLst/>
          </a:prstGeom>
          <a:noFill/>
        </p:spPr>
      </p:pic>
      <p:pic>
        <p:nvPicPr>
          <p:cNvPr id="48132" name="Picture 4" descr="http://upload.wikimedia.org/wikipedia/commons/thumb/c/cd/Churchill_V_sign_HU_55521.jpg/170px-Churchill_V_sign_HU_5552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69117" y="1778001"/>
            <a:ext cx="3907690" cy="5079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607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8196" name="Picture 2" descr="http://timelifeblog.files.wordpress.com/2012/01/ugc11387011.jpg?w=6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78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4" name="Picture 2" descr="The Start of the Blitz:    London is bombed by Nazi Germany in what will become 57 consecutive nights in which bombs are dropped on the city.    The Blitz would last eight months.    September 7, 19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66700"/>
            <a:ext cx="9144000" cy="607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84655" y="148730"/>
            <a:ext cx="9610122" cy="3695136"/>
          </a:xfrm>
        </p:spPr>
        <p:txBody>
          <a:bodyPr/>
          <a:lstStyle/>
          <a:p>
            <a:pPr marL="914400" lvl="2" indent="0">
              <a:buNone/>
            </a:pPr>
            <a:r>
              <a:rPr lang="en-US" sz="2800" dirty="0" smtClean="0">
                <a:effectLst/>
              </a:rPr>
              <a:t>2. Germany </a:t>
            </a:r>
            <a:r>
              <a:rPr lang="en-US" sz="2800" dirty="0">
                <a:effectLst/>
              </a:rPr>
              <a:t>tried to defeat Great Britain by using bombers and submarines in order to invade </a:t>
            </a:r>
            <a:r>
              <a:rPr lang="en-US" sz="2800" dirty="0" smtClean="0">
                <a:effectLst/>
              </a:rPr>
              <a:t>#</a:t>
            </a:r>
            <a:r>
              <a:rPr lang="en-US" sz="2800" dirty="0" err="1">
                <a:effectLst/>
              </a:rPr>
              <a:t>benedictcumberbatch</a:t>
            </a:r>
            <a:endParaRPr lang="en-US" dirty="0"/>
          </a:p>
        </p:txBody>
      </p:sp>
      <p:pic>
        <p:nvPicPr>
          <p:cNvPr id="46082" name="Picture 2" descr="Battle of britain air observer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44133"/>
            <a:ext cx="6916632" cy="5141364"/>
          </a:xfrm>
          <a:prstGeom prst="rect">
            <a:avLst/>
          </a:prstGeom>
          <a:noFill/>
        </p:spPr>
      </p:pic>
      <p:pic>
        <p:nvPicPr>
          <p:cNvPr id="46084" name="Picture 4" descr="http://upload.wikimedia.org/wikipedia/commons/thumb/b/b8/Bundesarchiv_Bild_141-0678%2C_Flugzeuge_Heinkel_He_111.jpg/220px-Bundesarchiv_Bild_141-0678%2C_Flugzeuge_Heinkel_He_111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8940" y="2201335"/>
            <a:ext cx="530506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6738" name="Picture 2" descr="http://upload.wikimedia.org/wikipedia/en/thumb/9/9f/Bombing_of_London.jpg/220px-Bombing_of_London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0"/>
            <a:ext cx="815545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24228"/>
            <a:ext cx="9144000" cy="369513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9.Which most accurately explains the information on the map above?</a:t>
            </a:r>
          </a:p>
          <a:p>
            <a:pPr>
              <a:buNone/>
            </a:pPr>
            <a:r>
              <a:rPr lang="en-US" dirty="0" smtClean="0"/>
              <a:t>a. Most of the African countries are independent by 1880</a:t>
            </a:r>
          </a:p>
          <a:p>
            <a:pPr>
              <a:buNone/>
            </a:pPr>
            <a:r>
              <a:rPr lang="en-US" dirty="0" smtClean="0"/>
              <a:t>b. Most of the African countries had been colonized by 1912</a:t>
            </a:r>
          </a:p>
          <a:p>
            <a:pPr>
              <a:buNone/>
            </a:pPr>
            <a:r>
              <a:rPr lang="en-US" dirty="0" smtClean="0"/>
              <a:t>c. Predominant language of African countries is French</a:t>
            </a:r>
          </a:p>
          <a:p>
            <a:pPr>
              <a:buNone/>
            </a:pPr>
            <a:r>
              <a:rPr lang="en-US" dirty="0" smtClean="0"/>
              <a:t>d. The continent of Africa was broken up into spheres of economic influence</a:t>
            </a:r>
          </a:p>
          <a:p>
            <a:endParaRPr lang="en-US" dirty="0" smtClean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3264" y="71021"/>
            <a:ext cx="473239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1550893"/>
            <a:ext cx="3325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Bell-Work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Education for Death - </a:t>
            </a:r>
            <a:r>
              <a:rPr lang="en-US" dirty="0" smtClean="0">
                <a:hlinkClick r:id="rId2"/>
              </a:rPr>
              <a:t>https://www.youtube.com/watch?v=D8bCuNiJ-NI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Triumph das </a:t>
            </a:r>
            <a:r>
              <a:rPr lang="en-US" dirty="0" err="1" smtClean="0"/>
              <a:t>Willens</a:t>
            </a:r>
            <a:r>
              <a:rPr lang="en-US" dirty="0" smtClean="0"/>
              <a:t> - </a:t>
            </a:r>
            <a:r>
              <a:rPr lang="en-US" dirty="0" smtClean="0">
                <a:hlinkClick r:id="rId3"/>
              </a:rPr>
              <a:t>https://www.youtube.com/watch?v=GHs2coAzLJ8</a:t>
            </a:r>
            <a:r>
              <a:rPr lang="en-US" dirty="0" smtClean="0"/>
              <a:t> </a:t>
            </a:r>
          </a:p>
          <a:p>
            <a:r>
              <a:rPr lang="en-US" dirty="0" smtClean="0"/>
              <a:t>Atomic bombs </a:t>
            </a:r>
          </a:p>
          <a:p>
            <a:r>
              <a:rPr lang="en-US" dirty="0"/>
              <a:t>A</a:t>
            </a:r>
            <a:r>
              <a:rPr lang="en-US" dirty="0" smtClean="0"/>
              <a:t>nti-Japanese Bugs Bunny - </a:t>
            </a:r>
            <a:r>
              <a:rPr lang="en-US" dirty="0" smtClean="0">
                <a:hlinkClick r:id="rId4"/>
              </a:rPr>
              <a:t>https://www.youtube.com/watch?v=jxtlcrIkIbI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98388" y="0"/>
            <a:ext cx="9542388" cy="369513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 dirty="0" smtClean="0">
                <a:effectLst/>
              </a:rPr>
              <a:t>C. Invasion </a:t>
            </a:r>
            <a:r>
              <a:rPr lang="en-US" sz="2800" dirty="0">
                <a:effectLst/>
              </a:rPr>
              <a:t>of the Soviet </a:t>
            </a:r>
            <a:r>
              <a:rPr lang="en-US" sz="2800" dirty="0" smtClean="0">
                <a:effectLst/>
              </a:rPr>
              <a:t>Union </a:t>
            </a:r>
            <a:r>
              <a:rPr lang="en-US" sz="1200" dirty="0" smtClean="0">
                <a:effectLst/>
                <a:hlinkClick r:id="rId2"/>
              </a:rPr>
              <a:t>https://www.youtube.com/watch?v=8yOBCGwMpeo</a:t>
            </a:r>
            <a:r>
              <a:rPr lang="en-US" sz="1200" dirty="0" smtClean="0">
                <a:effectLst/>
              </a:rPr>
              <a:t> </a:t>
            </a:r>
            <a:endParaRPr lang="en-US" sz="2800" dirty="0">
              <a:effectLst/>
            </a:endParaRPr>
          </a:p>
          <a:p>
            <a:pPr marL="914400" lvl="2" indent="0">
              <a:buNone/>
            </a:pPr>
            <a:r>
              <a:rPr lang="en-US" sz="2800" dirty="0" smtClean="0">
                <a:effectLst/>
              </a:rPr>
              <a:t>1. Germany </a:t>
            </a:r>
            <a:r>
              <a:rPr lang="en-US" sz="2800" dirty="0">
                <a:effectLst/>
              </a:rPr>
              <a:t>made a surprise </a:t>
            </a:r>
            <a:r>
              <a:rPr lang="en-US" sz="2800" dirty="0" smtClean="0">
                <a:effectLst/>
              </a:rPr>
              <a:t>invasion but </a:t>
            </a:r>
            <a:r>
              <a:rPr lang="en-US" sz="2800" dirty="0">
                <a:effectLst/>
              </a:rPr>
              <a:t>size of SU halted advance at Moscow and Leningrad</a:t>
            </a:r>
          </a:p>
          <a:p>
            <a:pPr marL="914400" lvl="2" indent="0">
              <a:buNone/>
            </a:pPr>
            <a:r>
              <a:rPr lang="en-US" sz="2800" b="1" u="sng" dirty="0" smtClean="0">
                <a:effectLst/>
              </a:rPr>
              <a:t>3. Stalingrad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>
                <a:effectLst/>
              </a:rPr>
              <a:t>(1942) second offensive to take oil </a:t>
            </a:r>
            <a:r>
              <a:rPr lang="en-US" sz="2800" dirty="0" smtClean="0">
                <a:effectLst/>
              </a:rPr>
              <a:t>fields, </a:t>
            </a:r>
            <a:r>
              <a:rPr lang="en-US" sz="2800" dirty="0">
                <a:effectLst/>
              </a:rPr>
              <a:t>Soviet counter-attack turned the tide of war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 descr="File:Bundesarchiv Bild 183-Z0309-310, Zerstörtes Dres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14133"/>
            <a:ext cx="4842933" cy="3843867"/>
          </a:xfrm>
          <a:prstGeom prst="rect">
            <a:avLst/>
          </a:prstGeom>
          <a:noFill/>
        </p:spPr>
      </p:pic>
      <p:pic>
        <p:nvPicPr>
          <p:cNvPr id="45058" name="Picture 2" descr="Bundesarchiv Bild 183-W0506-316, Russland, Kampf um Stalingrad, Siegesflagge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8594" y="3014134"/>
            <a:ext cx="4315406" cy="3843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16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anklin D. Roosevelt TIME Man of the Year 1933 color 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793" y="3443021"/>
            <a:ext cx="2544148" cy="34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225061" y="22641"/>
            <a:ext cx="9369061" cy="45414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What do these men have in common?</a:t>
            </a:r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9A8187-A6F8-4544-A85A-4E6E3EC4AE8D}" type="slidenum">
              <a:rPr lang="en-US" altLang="en-US">
                <a:latin typeface="Times New Roman" panose="02020603050405020304" pitchFamily="18" charset="0"/>
              </a:rPr>
              <a:pPr/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4821" name="Picture 2" descr="http://upload.wikimedia.org/wikipedia/commons/8/8d/President_Barack_Oba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5438"/>
            <a:ext cx="3200400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4" descr="http://upload.wikimedia.org/wikipedia/commons/d/d4/George-W-Bush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40"/>
          <a:stretch/>
        </p:blipFill>
        <p:spPr bwMode="auto">
          <a:xfrm>
            <a:off x="2723175" y="3049621"/>
            <a:ext cx="2477351" cy="38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 descr="Bill Clint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/>
          <a:stretch/>
        </p:blipFill>
        <p:spPr bwMode="auto">
          <a:xfrm>
            <a:off x="6893859" y="3117288"/>
            <a:ext cx="2278138" cy="374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http://4.bp.blogspot.com/-wxdgAiRcjHg/TmGF3cAnttI/AAAAAAAAGEM/fYvHGh8e2b8/s1600/stalinDM2109_468x5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505" y="489414"/>
            <a:ext cx="2212975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0" descr="http://static.guim.co.uk/sys-images/Guardian/Pix/pictures/2009/11/5/1257422182023/Richard-Nixon-0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781"/>
            <a:ext cx="3146425" cy="237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AutoShape 12" descr="data:image/jpeg;base64,/9j/4AAQSkZJRgABAQAAAQABAAD/2wCEAAkGBxQTEhUUEhQUFRMWFBQWFRUXFRQUFRQVFRQXFxUUFBUYHCggGBolHBQVITEhJSkrLi4uFx8zODMsNygtLisBCgoKDg0OGxAQGywlICQsLCwsLCwsLCwsLCwsLCwsLCwsLCwsLCwsLCwsLCwsLCwsLCwsLCwsLCwsLCwsLCwsLP/AABEIAPsAyQMBIgACEQEDEQH/xAAcAAACAgMBAQAAAAAAAAAAAAAEBQMGAQIHAAj/xABEEAABAwIDBQYDBAgFAgcAAAABAAIDBBEFITEGEkFRYSIycYGRoQcTsSNSYsEUFTNCcoLR8BZDkrLhVaIXJFNjk9Lx/8QAGwEAAgMBAQEAAAAAAAAAAAAAAQMCBAUABgf/xAArEQACAgEEAgEDBAIDAAAAAAAAAQIDEQQSITFBUSIFE2EUcYHwQlIykbH/2gAMAwEAAhEDEQA/AKpHPZHwT3SmtG7K5ulnEe6jZU7pzWipFRosbXLJbdLqaqBRzJFPJHBDPTcQrNsntK6MiOQ5cCUmC9DSl7wGjMnJKugpRaY2qTjLg6lVYgxzRkDx0BsoWB8mYFmnU9Edg+DMhjaH9p9ruJN8+Sa7jXNsDl0WG4PJo7ikYnsdBISQ/dd7XSn/AAJO3Nj2OHimm1teKTQFxN90cPNc/rNp6lxPb3Rybl7q7pJWdeBFyh2xtXUL4X7kosfEH6JfV0YOiUtxB17kknqbpxSVgcOq00ykxFV0nAhLGvdEc82n2Vg2ixNkQ3bBz+XBvj1VaGOOP7rCOrQfyS5zS6GRrz2PKeUOGS3nYALkgeJsoKGtbxDCOLLbn+2xTaKOgkP20UrerHO3fIEH6pTvl6GKmPsSmpb95vqEN8/Pget1Z/8ACNDJ+zleCdA4/W4uh6jYZo7szeiW7UySrwJsFwd87z8sAloLj2gHHPS3FMZ4nRndkaWnkRZKKzBnxOycCRob7p9yjKTaCoiG7MBNH919nejxmPVUbtPveUzd+m/VFplsmuD0sVjvN8wtgQ4WOiZ036NUC8LzC/jHJm2/RyFr8Llizezs8HDtNPmFRlBxeGeor1FdizF8MSVeGWzbogWvLSrBHKoK2gDxduRXKXhibdN/lABhqLqf5iWSxFpsVjfPNHb6K6tceGWnaulLah5tqb+RS50O+3qun4zsw+rf8yOwsLWt3lXqjZGoj/yyfBbVN8ZLl8nh7amnwUVr3RnomlLiAKOxDA5Wgl8ZA52Vbmpi05KyngRgsj8QDW3V32Bpi2M1k7d1oyjByuefguUwVZGoum+NbUz1TWRk7sbBYMb2R5gIT+SwGPDOiYzt00ktZ2z07o8StNntpzcNe61zrw10XOIjkiYpyFX/AEkMDv1Ejp+3MDXwte0aHM8VzqqoDwCeYdtK35D4Z7m7fs38nDQOSfD8XY64cRlqfBPpr+3HAu2e55QqNG4nTzOSnpobG5foCbWIuRwHNLMXr3SvNntDRk1oJ97cULFNJGbjh5j6qMrH/iSjBeQXEWucS92u9bz/APxCA7o6n2/5TisqGyHeAsCb2/3D3PogK2HdkPEZFp4EWyUYv2TaIoiRmTb6oulxKRujiB9UDuXK2dnl/dkSOBvJj5Ita3Ua+R/NaUM7nvsHloOudgT1N7k+JSjcN1MZgywbmeJ5dAhheA8lrk2dBaXNs487kk+Ay/JVmpvG4tLd3nmR+SIosZlacnZclYKethmHaaBbU6ee9wChhrsPZUW1FjcGx8irXs9iU26TC7esO3H3hYfgPDwSTF8PaM48xz09By8Urp6h8Tw5ji1w0INlG2mNq/Jb0utnp37XovJq6aY2ljdA/i+PNl+rNQtpcHlaN6Mtmj+9Gd71GoUmAV4rGH5sTZXt7xjsyYDmBo8LT9WOD96klJcP3LmOUeLT3llTrcXhnpdNr4zWYsWzRteLEZ+4Qn6qbzTubFjvblVCHn7wHy5RzPJxWfm0fKp9GKGGui99yMuZI7DjTzC3e0aPZUPEPic0OLIA+VwyJ0aD4q+VzxPEc7gg5Li1VC1kj2AAEOKv6apTkeHum4xHc+11VKxzHFrWuFiAL5eJVfmiRDCtnNutZRwUG8iGphsoIn2KczwpfLToNHZJopFKHISNtkQxFHE4S/EqUN7YO7fI9Ue1A4o7MDl55nkhN4iSgssVEtHD2t+SPw+mkfkzTr/ea2w+gdI+2dhrdXvC6ENAyWfddt4XZfpo38vorcWzjznpzU/+GcrG5+oV9poRyCndG3jZVHdZ7Lior9HODsuLZXuhJdmXgZLp/wAuPmFgQx8wuV815D+nrfg5bT7MynJoN+ea9UbHyMF3XPQC67BTtZwt7I1kDTqFNX2PyLdFa8HATSBmUjZP5QPoURTtpz3WlzuAlc/XwaLet12PGtlKedpuyzuDm5Fc8xDZZ0LiA51uDrb3qE5X/wCwh0f6larpCciQPwi4CXT0ZABH5qwVVISftJA634Le4CClDW893zA90+ua8FecGuwHBcSfTzNkYbEHMcxxC7fSUtPXwNmDRc62yLXDXMZhcIqm2OWi6f8ABbE7/NgJ4B7foUrV1qUd3lEqJtSwWKfZV9uw5szRrHNm63JkmoSz/Dx/6e7/AOcf0V6qGFvab5ha/rHos3Ps0o6m1LhlA2M2nIcI5DcHIH8kLt7hgjqN4ZB43hyPUKnMeWlNKnHpJmMjlN/l5MPG3K69BGuMXlGHKbawwVspGqNhlugjmomSFhz0TBY3cy6CnhRNNNdEuiBUuwCJzVlhR9RTIJzLIYCTxhKKyUueQMhexPE2TBktkobmepPpdJufA2pFn2dgDW3Gp4q00jkiwqA7oHRNBKxneeB7lYtjzJm3XHEUiy0o6FFFp5Kv02PQAd5x8U3p8QY9u80qBIkIdyHqow83zRAkBIsdUPNK1rjc8bDxAuUGSQRG0HW3mEwhZyP5oOmq2Ed5txqL5hGMeOnkpxFyJr80uxSmDhmmQIQtSFKXQuPZzrHsEvmCR55KoYnQbgz9dfcLqmJNFjdc3xoFpdY9m5ty80yibTwLvgmslaqchbhwVi+GVYY61n4gW+oVYldmeHRM9kJN2sgP4wPVaFizBr8FCLxJH0ZDNcZrPyQgi0tKk+esTJoHD6iHioA26cTU6AkhsV6ZoxUyCN9jYqdzA4LR8d1pG8jIoBPRSFhsU3palL3NDgoGOc0rs4OwWWwcEHPS8lYcFw6+HzzEXcXMDTyDc3WSWGa6Klk5xwI6uEgHwP0SzDW70jRrmrNjMP2TyPun6JFstBvTDkASq2peE/2LOmWWl+R5itaYwGNyyztqkFVNK7QOt0VhqWtMj3v7rB62SCbGN9wD+zGXAF1nFrAf3i1mblRpXpGhe/bIYi8d7+/FO6XHXMaG8L/klj8MfuySADdjfuOfG8PbctDgciQRZwzF7G6GkcS2xGY4jQqc4Rl2Lrm4rgv+ymJPkeAdAhtpa9wncAbWdceYTT4fYeGsD3d4gJX8RcPLJRMzuvsD0cFS2pywi9v8sTS1j8yCiMO2jmYdXepPsSkZMjzusDr24C7stbDl1XsKr3br3M3XfLAc6N4u8sIJLwAO6AMzfK45p6pyuhE7oqR0Wh2pIsXAkHja1vEKytrWvaCOKoWzuK09R2CwMktlpZ3gVYIWGNwF7tVZ5i8MclGXKCK9twVzfaFlnObw4LqYZvBc+2yoy25PA5+B0TKXiYu5ZgUB+qZ7Mx3rIBzkb9Usm1TzYdm/iFMP/dataX/EyV2fSFbSghLv0Up+QovlLFccl5SOOS0l9EBNTdEzoqsPHVSzRghekyZGCuvgReDUkBkAqA75ZyO6bEcitp2KDdQaOQxxXYqVp36UiWI5j7wHIhLZMMe0gPYQbgZjiVYNmsddC4MeexwPJXl9ZG8DfY11rEEgcFSvvdTxgt1VKfIP+rfl0LIrfuG/i4XXLAN0kciV1uavMvZAy+iQYjsOXkvie0km5HXokafU/J7httOY8FExJ94JB+AoLYyn77+QDR9f6J1jlDJSjckGb7jLiLKDZ6MNh5bzife35I6q7cngbpaNrTf7kOL0b3N3G2O8e1nckcui3o6d7bBsDCALZsYcuV3BWOmiZyTKKDJUlN4wXdvORfRyvLbPj3Rbpu+gSbFogXAAC55KxVj9xpvqdFXKGQPntrb6lQGotez0e6wDoiqukbKC14vmpMOhsQCtK2UsJIF+nHLkuxwDt8FdrcDMD99jARxsM7f0QkWEUr8n0zT4b7cs8rNIy6K7wzCVjXtza4LDKYA6BSTa5TIva1iSKXiuy7Jhv0zDHK0Atdd+e6LBpBNgLBPMBidJGBKLSNyc2wvceenVWhrLW5LSWBpNyAfEZ+qk4t9i9yXCQuMe7kFWNrqXfY7nu5jn/f5K0VBsTZJMWdofEEc0tvDJ7cxOJzCxI6q5fCjDHS1oeP8AKa5/naw+qSy4S+WrfFE0uzvly4H3XVvh/hDaAm8gfI8APAFg3o06laN10VXjPLRm10ycspdHQqCp3hnqNUWlVS3cIkb3Tr58VN+njms5Sxwx7j6OD0tSWm6sMFUHt6qqXUsFSWnJeiyZA3qHZqNigfU7w6rellzRyAnbEXEAC5XV8BwIRwNEpJcRfPgDoFVdjcNaXGeT9nHpfRzuARO0O2zWkht3u5N0HiVQ1acsJLJb0/HLZchhrC07uXgqtj2ICkzeSeQHFBbN7YGQ7jzY8ORUvxDiD4WPHA5qlGluSi1gsuxYyUraTHDUgO3d3dNhnc5rSmbuMDeRP1ugjHkfEH0KJt2fMqWpjtltRb0r3VqQzpatOqSryzKqMEmaMNXYKs+C2kpBm0GIDQKn1eNiFwDQdbm3PiSmQBlcSe6PcpdWYM17rkk9B/VNqUc/MTc5YxAsdJtsTbe0AvfpbVRx7fCSQNDXWvqbBQYHs5vOBeAIy21uNlZo9jaQEEMsehKLUOeyMXNYzj8kWB4yI5nR/wCW47zeQ3hcgeZKurXtIuqftVg14g+JtnR8BxAXtnca32AE5hKT2jZJT5RdDOAEDVVaDfU3QxeSVKUyCrwbzTJJjk2Q8ymb9UrxXD3SuY1ptmbnpZJ8jPAt2EiJ/SJG2EknYYTnYNvc+Fz/ANqBrKKWkqo7yOkLjfeN8zfPJPsVp3UU1O2E7rTEWkc3AjfJ8bg+qJxqnDzBI/Kzib9ALk+yZKfyZGqGEn/fyXTDcZY5oY/LK2aI+TFzHqq1TVMU0bSwtIsMwbj11b5qT9X/AIj/AK/+Ujki6lk5dNSPabFjh5FQOFl1TFtrqOM2cxjncgLnzVV2l2ip6iLdip2tdcEP0cLL0FVjms4MO2tRZVA9SxzIdyie5OElkqMVlkjjj392OMEBjcrkm5LuZQ9rpJBVkFM4ZrorBzyT7ltMlZKPaBjqWSGpNnAAxu4EjgVXmFenhBFjoi4pnKTRmF4de3I/RehaQDfQ2cPApPRNdDMG3vG82/hJTvdAAAN8gsrWr5o2NA8149Mjdl6Id7y7IcTZS1ps021tYeZQ8sgYbcm/XVVorJblPCGMdgABopqNzd7PNVmXGgDbU8kXQvqpf2ULrc+77lSdMsCo3Rbwi60tUGuAtkn0EosLKnwU1a4bpZGxw4lwP0umUdFWAAGaE9A0/VKUZIc1ktDpm2VMxilFPO2RmUcmvIOUk1RURH7WJxFr78YL2+dhceYW8uIMmhdaz7N3h13c7e1vNBt+QRW1jKB1xccUW2OwQeER7p3My0gOYTrungeo0TaS1lFE5PkXP4rajaN8E+Ppmoqh+a2oe26w/sZZKK7OfQLtVAZnMc25LCQLZ5G1yfMKLaeXch6th3f55Mh7XVpleQ2zA0E8AOKom1rT2Y73Iu955udkB5D6ozeOR+ir+7YoeinUFQ+F29E9zDxscj4jQp7/AIoqf/Ub/oaks8Kg3Sl5ybMtJXnmIwnoi2+SHbGQrBFUteSD3gSCFrLSNXp1FY4PnLlzyI3MUL2J1JRckLJSo4OyKvkoqmyW7oLLDV2Dg2N6LYbhARlExOU0RNKiK+qhhnIfuu5ZHmmMkdxdBSMv4hIvpVkfyWNNe6pfjySVDtPEexW9TQh7WuOV73QsztDyIRzJt6Ng5XueQWNyujaeJcGIKKOOxa0ePH1R0WMbpy4IKRjnCzc1H+rZTawzKHfbCvjwi60eLBzQSAUfFiLdQ0A+CqGGYRI3vSgdN0n81ZY6IFvez5gWt4hQ5XRJpDiCbeSfGaVrSHNaBvPF7ZXuc7+mqLpqd3Hhx4FR460/IJbmW2d6HP2XPlEEuTSocLgjgfY6hYM90ukq961uIB9QsSz7rC4peRuDSsnzKHpcVEUrN42Dt7PoLW90vZUbxSvHJvtQPusHuSShLgt6WlWz2vovtTizWEvvcnujx1VVqXl7i52pNylVJVc0yY+6W5Nm1pdHHT8rlvyA1VOgf0dOnhRbgUS7w+xfjEoMz5YRutc6+7yuiqDEQ8WOqAUEsVjvN1XrFwfKOyyNK1c0JbQV+9kdUfvKaZFmktNdL5YrJrHLwK1qYgVzRyYpaVNG5YkhsowbIBG1LJwKgq4bG6HilsmLSHttxUuyIpnGR9PXRC09SWtLb8fPNFPqmNl+S7VwI8DqPoUsxWIs6tOhHDxWXZBKxxNaFjdSl/BY8MqQPBM2VueXBUCkxJzeoRX63I0VeemeeB8NTHHJ0mnrmEcLpjS17ei5JFirxxKPo9oXtFiDZQdE10TWorfZ1k1otkklTiYjeLnX+7Kos2mLuywG6ExOra2zn3e6+QzDQfzUPtybww/ciuUWuaHdcHMzYQQB903uB4aoHE3Pks1vdBzPM8goMNxo1AEYbu53cRpborCymFtPBKcXF8j4yUkJaSl3bAalKNq4t2YAcGN/O6vNPSBva4lUvaz9v/KPqVCXRoaFr7n8CaKRMaWpSp4tmFLHIltG5Czwx9v3C1S+CoRXzggN/YBss2TGegI0QT4yF6w+UAk9PxbkVNSVh0cnY2bn+S2YAOY7lmR48krkoHDMtIUQhLDfROZsN3aRsxJ3nSFoHDdAGfqUlw6BzntY3Mkgeq6TthRNZRsjH7jfe4JUZWqLSZONbkjncIDskPV0hGYUsORTCR7Q27iAOJJsE1MUV69kNWY18oWabv8Ap1KDxvGGklsOnF3P+H+qQkqDl6GKHsIjqz80SP7RDg4342Ku+J01mCVnagkHiWE8D06qgNV42DxXI08mYI7F+I4t/MJFkFIfXY4dFZnisctF6MG6u2PbNMeLx9l+o5O6FU2SBzTZ4IIyz/qoB8krQtXsvldauKh3je4XBLTs9QsvlnzU2M4YHPA4BQ7Iv3pByOvjxVsqqDefdZ9knGbNGuMZQQJs5hYZoPEqzBnoh6ZgYLcUSM0hvPLHpY6I3Kq47JTulMc4dG6w3Zm9oeD28r8Qrj8q5AGpyHml23cUUL6WKSJsjZY3N13XiRpB7D+Z39DlkFJVuSbGV6mNU1komIYNJEN7KSI92RnaYRwvy80qItorYKGWIk0Mpd9+nkG6/qHRuyf4hCPmppzuzMNJP94AmIn8TdWfRKcTXhqlJCJj1L85T4pg0sBBeAWHuyNO8xw5hwQF1BxLkLuOGXchDyU4PBTMddZkkaO8QPEgL1LPmYwwLE3QG2rDq06HyVzbhNPUM3gLE6+K5bPjUDdXg9Bmt6H4iiD9mxz+jjuj81WvUmvj2WaWlwzotDssyGYSXGWnipNpWB7HA5CxzOQHmuX4j8Vap/cZHH1sXH3KqWK7Q1NQftpnvHK9m+TRkqf6eyTzJlj7sUuB1jGKshJawtkePum7R4n+iq1fXyTG73XHAaNHgFGtSr6zjBV4yRFarZyxZE481G0ry0hzTZwIII4EIJEQOXHHTcExQVEeffb3h+YWuIUbX5EaqnYLiBhla8d3Rw5hdSoqdkm67VpsQfFKkiSZQ6nZSW14sx906+RSGpw+WJwErHMByuR2fVfROE4awDQFH1GFQvFnRtcDqCAQfIqDeCZ8+YJvQybwFwCCRrlzXS4ZWvaHtzuFHtTsI6P7egFy3Mw8bcQy+v8AD6ckjwvHadwO+f0eQd4EgAn+E8fdULoybzg1KZQccJlibGbolkWlszwHNKI9paUNJM7TYaBkhceg7NvcKz7IY7RzZRP+2zu2Qbslh90aW8CVGFTbJWWbY5SGmDYVudt/f4D7t9fNUD49Rn5NM77srhfldlx/tXWQua/HJn/kmHlOz3a9Xa4qLSRlzm5PLKThG3sTo2x18JeW5CZnf/i538CnzzT1IvHJHWM+64hlVGOh1d4ELkBXmOINwSDzBsR5hGejg+Y8f+E69VOB1Cnppoi79Df86EftKaVvaaOIdEf9zUP+sIf+mt/1SKn0+0tS3dJfv7vdce+PCQdr1umv/iHWffd6t/8Aoqz0k/BoV/Uo4+X9/wChXLjszst7dHTJAyTOd3nE+JJURWLrUMU3uvLW6xdA4y5YCxda3ROJcl7dWrAt7oHEDwtFO8KEhE4wtmFYXguOD4Xq/fD/ABsX/R5Dr+zJ5/c/oubxPTCnlIIINiCCDyIQaCfSWESdmx4JmHKo7DYsKmBr79sdl/8AEOPmrLUSlrCbXIBIHOw0SJLkmik/FPa8wNFLA600ovI4axxHlyc72APRcpijbxyyPC9zy/5Xq+sfLUSyTX+a55LgcrcA0dAAAtmG7smkgk2aCb56AHU8PFU75POD0H0+iMa9z5bNmhbSvLSHxlzHNdvMN+00jQ3FlFHIRcXOeRHPO+fmFNM+7LZZctTnx56qum08mnKEZwaZ174cbbtrWfLlIbUsHaGgkH32/mFL8WcLM+HSbveiLZQOYZ3v+0uPkuE4TiD6WobMy4exwNtLji09CF9L4ZXR1dO2RvajlZmP4hZzT7habWMM8a+2j5RctbIzEaMwzSRHWOR7D/I4i/sh3NVhCzVpW6iWd5EBPK1RoqTNCuC449dYusLy44ysLywVxxs1ylabqALcFAJIQonhTA3WjgiAgK8FsQtUTjYFEwSIVbxusgcXPYrac0Uwcc4XECQchfvDqF3+Kz23BBa4XB6Eag8rFfLQNwuxfBvaf5kZo5T9pELxX/eiGrfFt/TwSprySTANu9lw8lzRY3NiNVz12HzsJNi4NzJ5BfQmKQguIOhF1y3bqubG1tPHk6S7nkcIwSAP5iD5NPNQltccyRYolYrFGD7KnSkd4i4AORvnllovUxFzcXyPTO2R8jmpGNIa5pFjobjNtiNORUTMnDxHgso9cljBeqnZBmIUUVRBZtQGBjxoC9nZIPK9r+YWfhZi0lHUPoKoFgebxX0EnEA8nDPxHVbfDTF/lVDoHEbk93sAIs2Rt+zbgS0afhHNW3bfZltXD8yPs1EfbjeNbjOx9Fo1T3QWTyutp+1fJfycf+K1H8vFJ7aSbkg/mYAfdp9VV91WLbrFTUvhleN2ZrDFMPxsOR8wbqutKtx6KTIXBYW8gUaIAiN6w8KNpUoRAQry2eFquCYWFleQwceWQtVlAJuCpAbqELcFE485qjcFNqo3BcAjWQsLyJwXA5MMLxF9NPHPH343hw621aehFwehSmNyLBuFFhPoSsxdk8Ec8R7L2gjmA7Ig9QciuKYrWGapmkJy391vRrOyLel/NM9j8dLIpKdxys58fQ/vD17XqkMPE83E+puquo+MMGj9Mjuuz6QXE9TSsIcbtDSc7DSzsxbkLFCsJN3G5zzPU8zzOaJZHlfl1HHpxWa0emhLglkDmEOa7tNIc1zeBBuCF2DZXaIVMDX5B3dkb9141HgdR0K5HTtDgQSBYE8c+ilwPFXUsweCdw2Eg5t5+Ivf15ptFm14fTKf1HS/ehuXaC/idge690rBkTc/kfqufRFdl2mkbLC4agtNj9CuMsyNlrR6PKG0gUSneoVI48pIyo1sxFESRwUJU5ULlxxqvLy8VwTywsrCDOMgrYFRrcIBNwVlwusBZRARELBW8i1ROMBEwvQy3YuCGFxFiP75o+jkO5a+Rtcc7aIGPRT0PFVdVHMM+jQ+mT23Y9hRBFuRzHWxI/qjY25DMZjzGds0C4ZoyJZjPRwXYTS2B1zva3TndaVUY7QN78OXW61j7ymrdfJRHrkc4TOX0ovrGSw+Go9iud4lHuzPA03r+ua6NsW28NWDoPlkeJDrn2CoOPj7dy2KJboJnjtZWoXySBBotLLdui1Tisf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9908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4827" name="Picture 14" descr="http://www.veteranstoday.com/wp-content/uploads/2013/11/220px-Ronald_Reagan_with_cowboy_hat_12-0071M_edi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14" y="469339"/>
            <a:ext cx="20955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ortrait Gandhi.jp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480" y="469338"/>
            <a:ext cx="1974033" cy="296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4" name="Picture 4" descr="File:Bundesarchiv Bild 183-B0130-0050-004, Russland, Kesselschlacht Stalingrad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876300"/>
            <a:ext cx="9143998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8786" name="Picture 2" descr="File:StalingradRus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2467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0" name="Picture 2" descr="File:Bundesarchiv Bild 169-0526, Russland, Scharfschütze in Stellung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9060981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29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6EF7CF-8E2F-49B7-9DE1-9F2570495916}" type="slidenum">
              <a:rPr lang="en-US" altLang="en-US">
                <a:latin typeface="Times New Roman" panose="02020603050405020304" pitchFamily="18" charset="0"/>
              </a:rPr>
              <a:pPr/>
              <a:t>63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82949" name="Picture 2" descr="http://2.bp.blogspot.com/-czl-RDRjqxk/Tl8dufDslPI/AAAAAAAAHBQ/-VqEP78NAlE/s640/unseen-pictures-battle-stalingrad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2200" r="33333" b="3259"/>
          <a:stretch>
            <a:fillRect/>
          </a:stretch>
        </p:blipFill>
        <p:spPr bwMode="auto">
          <a:xfrm>
            <a:off x="0" y="-290513"/>
            <a:ext cx="3352800" cy="719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4" descr="http://3.bp.blogspot.com/-psmuHtVci3I/Tl8ftmq71YI/AAAAAAAAHBY/rCWplczECuQ/s640/unseen-pictures-battle-stalingrad-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18858" r="3802" b="4951"/>
          <a:stretch>
            <a:fillRect/>
          </a:stretch>
        </p:blipFill>
        <p:spPr bwMode="auto">
          <a:xfrm>
            <a:off x="3316287" y="1515035"/>
            <a:ext cx="58277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33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839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411547-10D4-411B-9770-05D08EB6BC33}" type="slidenum">
              <a:rPr lang="en-US" altLang="en-US">
                <a:latin typeface="Times New Roman" panose="02020603050405020304" pitchFamily="18" charset="0"/>
              </a:rPr>
              <a:pPr/>
              <a:t>64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83974" name="Picture 2" descr="File:Pavlov's 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3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849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B3A8D6F-C1DA-4382-AE77-C00E9178342F}" type="slidenum">
              <a:rPr lang="en-US" altLang="en-US">
                <a:latin typeface="Times New Roman" panose="02020603050405020304" pitchFamily="18" charset="0"/>
              </a:rPr>
              <a:pPr/>
              <a:t>65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84998" name="Picture 2" descr="http://4.bp.blogspot.com/-cvnu85HSIzE/UxxkF8TghKI/AAAAAAABuJI/fIvjv_lxtj8/s1600/07+-+Soldiers+raising+the+Soviet+flag+over+the+Reichstag+Berlin+1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31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345" y="162701"/>
            <a:ext cx="7765321" cy="1326321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III. War </a:t>
            </a:r>
            <a:r>
              <a:rPr lang="en-US" dirty="0">
                <a:effectLst/>
              </a:rPr>
              <a:t>in the Pacific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013" y="1083800"/>
            <a:ext cx="8881987" cy="3695136"/>
          </a:xfrm>
        </p:spPr>
        <p:txBody>
          <a:bodyPr/>
          <a:lstStyle/>
          <a:p>
            <a:pPr marL="0" lvl="0" indent="0">
              <a:buNone/>
            </a:pPr>
            <a:r>
              <a:rPr lang="en-US" sz="3200" dirty="0" smtClean="0">
                <a:effectLst/>
              </a:rPr>
              <a:t>A. Japan </a:t>
            </a:r>
            <a:r>
              <a:rPr lang="en-US" sz="3200" dirty="0">
                <a:effectLst/>
              </a:rPr>
              <a:t>allied with the Nazi </a:t>
            </a:r>
            <a:r>
              <a:rPr lang="en-US" sz="3200" dirty="0" smtClean="0">
                <a:effectLst/>
              </a:rPr>
              <a:t>Germany, took over most European colonies in the Pacific</a:t>
            </a:r>
            <a:endParaRPr lang="en-US" sz="32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62" name="Picture 2" descr="http://upload.wikimedia.org/wikipedia/commons/thumb/5/52/Second_world_war_asia_1937-1942_map_en6.png/350px-Second_world_war_asia_1937-1942_map_en6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99873"/>
            <a:ext cx="5410200" cy="4158127"/>
          </a:xfrm>
          <a:prstGeom prst="rect">
            <a:avLst/>
          </a:prstGeom>
          <a:noFill/>
        </p:spPr>
      </p:pic>
      <p:pic>
        <p:nvPicPr>
          <p:cNvPr id="1026" name="Picture 2" descr="War flag of the Imperial Japanese Army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41620"/>
            <a:ext cx="3733800" cy="248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Japanese battleships Yamashiro, Fuso and Haru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346816"/>
            <a:ext cx="3733800" cy="251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350933" cy="36951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700" dirty="0">
                <a:effectLst/>
              </a:rPr>
              <a:t>B</a:t>
            </a:r>
            <a:r>
              <a:rPr lang="en-US" sz="2700" dirty="0" smtClean="0">
                <a:effectLst/>
              </a:rPr>
              <a:t>. American Neutrality?</a:t>
            </a:r>
            <a:endParaRPr lang="en-US" sz="2700" dirty="0">
              <a:effectLst/>
            </a:endParaRPr>
          </a:p>
          <a:p>
            <a:pPr marL="457200" lvl="1" indent="0">
              <a:buNone/>
            </a:pPr>
            <a:r>
              <a:rPr lang="en-US" sz="2700" dirty="0" smtClean="0">
                <a:effectLst/>
              </a:rPr>
              <a:t>1. Before </a:t>
            </a:r>
            <a:r>
              <a:rPr lang="en-US" sz="2700" dirty="0">
                <a:effectLst/>
              </a:rPr>
              <a:t>war, America’s policy was </a:t>
            </a:r>
            <a:r>
              <a:rPr lang="en-US" sz="2700" b="1" u="sng" dirty="0">
                <a:effectLst/>
              </a:rPr>
              <a:t>isolationism</a:t>
            </a:r>
            <a:r>
              <a:rPr lang="en-US" sz="2700" dirty="0">
                <a:effectLst/>
              </a:rPr>
              <a:t>- no involvement in foreign </a:t>
            </a:r>
            <a:r>
              <a:rPr lang="en-US" sz="2700" dirty="0" smtClean="0">
                <a:effectLst/>
              </a:rPr>
              <a:t>affairs, but provided aid to allies</a:t>
            </a:r>
            <a:endParaRPr lang="en-US" sz="2700" dirty="0">
              <a:effectLst/>
            </a:endParaRPr>
          </a:p>
        </p:txBody>
      </p:sp>
      <p:pic>
        <p:nvPicPr>
          <p:cNvPr id="39938" name="Picture 2" descr="http://upload.wikimedia.org/wikipedia/commons/thumb/1/1b/Aleje_Jerozolimskie_waf-2072-1002-40_%281945%29.jpg/300px-Aleje_Jerozolimskie_waf-2072-1002-40_%281945%29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484" y="3467100"/>
            <a:ext cx="4424516" cy="3428436"/>
          </a:xfrm>
          <a:prstGeom prst="rect">
            <a:avLst/>
          </a:prstGeom>
          <a:noFill/>
        </p:spPr>
      </p:pic>
      <p:pic>
        <p:nvPicPr>
          <p:cNvPr id="39940" name="Picture 4" descr="http://upload.wikimedia.org/wikipedia/commons/thumb/6/63/Katjuscha_1938_Moscow.jpg/220px-Katjuscha_1938_Moscow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23632"/>
            <a:ext cx="4719484" cy="3729567"/>
          </a:xfrm>
          <a:prstGeom prst="rect">
            <a:avLst/>
          </a:prstGeom>
          <a:noFill/>
        </p:spPr>
      </p:pic>
      <p:pic>
        <p:nvPicPr>
          <p:cNvPr id="39942" name="Picture 6" descr="http://img2.fold3.com/img/thumbnail/52622982/400/400/0_0_328_26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0933" y="0"/>
            <a:ext cx="3793067" cy="3467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87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79" y="267264"/>
            <a:ext cx="8763453" cy="3695136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dirty="0">
                <a:effectLst/>
              </a:rPr>
              <a:t>C</a:t>
            </a:r>
            <a:r>
              <a:rPr lang="en-US" sz="2800" dirty="0" smtClean="0">
                <a:effectLst/>
              </a:rPr>
              <a:t>. Attack </a:t>
            </a:r>
            <a:r>
              <a:rPr lang="en-US" sz="2800" dirty="0">
                <a:effectLst/>
              </a:rPr>
              <a:t>on the United States</a:t>
            </a:r>
          </a:p>
          <a:p>
            <a:pPr marL="0" lvl="0" indent="0">
              <a:buNone/>
            </a:pP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  1. US </a:t>
            </a:r>
            <a:r>
              <a:rPr lang="en-US" sz="2800" dirty="0">
                <a:effectLst/>
              </a:rPr>
              <a:t>prepared for war, cut off steel and oil to Japan</a:t>
            </a:r>
          </a:p>
          <a:p>
            <a:pPr marL="0" lvl="0" indent="0">
              <a:buNone/>
            </a:pPr>
            <a:r>
              <a:rPr lang="en-US" sz="2800" dirty="0">
                <a:effectLst/>
              </a:rPr>
              <a:t> </a:t>
            </a:r>
            <a:r>
              <a:rPr lang="en-US" sz="2800" dirty="0" smtClean="0">
                <a:effectLst/>
              </a:rPr>
              <a:t>  2. December </a:t>
            </a:r>
            <a:r>
              <a:rPr lang="en-US" sz="2800" dirty="0">
                <a:effectLst/>
              </a:rPr>
              <a:t>7, 1941- Japan bombed American </a:t>
            </a:r>
            <a:r>
              <a:rPr lang="en-US" sz="2800" dirty="0" smtClean="0">
                <a:effectLst/>
              </a:rPr>
              <a:t>          	military base </a:t>
            </a:r>
            <a:r>
              <a:rPr lang="en-US" sz="2800" dirty="0">
                <a:effectLst/>
              </a:rPr>
              <a:t>in </a:t>
            </a:r>
            <a:r>
              <a:rPr lang="en-US" sz="2800" b="1" u="sng" dirty="0">
                <a:effectLst/>
              </a:rPr>
              <a:t>Pearl Harbor</a:t>
            </a:r>
            <a:r>
              <a:rPr lang="en-US" sz="2800" dirty="0">
                <a:effectLst/>
              </a:rPr>
              <a:t>, Hawaii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File:Pearl Harbor looking southwest-Oct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87162"/>
            <a:ext cx="5124226" cy="40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0" name="Picture 2" descr="http://www.infonet.com.br/sysinfonet/images/secretarias/educacao/grande-Pearl-Harbor05122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0202" y="3191608"/>
            <a:ext cx="4313798" cy="28662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75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File:PearlHarborCarrier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7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24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1363586" y="3217335"/>
            <a:ext cx="7765321" cy="13263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Magazine’s </a:t>
            </a:r>
            <a:br>
              <a:rPr lang="en-US" dirty="0" smtClean="0"/>
            </a:br>
            <a:r>
              <a:rPr lang="en-US" dirty="0" smtClean="0"/>
              <a:t>Man of the Year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1939 and 1942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Who had it in ‘38?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B1F9C7-3920-4B0B-A52A-7D415CA24582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5844" name="Picture 2" descr="http://2.bp.blogspot.com/-etdAYiWqYAw/UxxlAmsB5EI/AAAAAAABuQI/9zMGstjFrmw/s1600/49+-+Stalin+in+an+off-record+photo+by+Lt+Gen+Nikolai+Vlasik+the+Soviet+dictators+bodygu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0"/>
            <a:ext cx="43053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6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File:Japanesecrewm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88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7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03880" y="0"/>
            <a:ext cx="7765321" cy="1326321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First raid seen from a Japanese Zero</a:t>
            </a:r>
          </a:p>
        </p:txBody>
      </p:sp>
      <p:sp>
        <p:nvSpPr>
          <p:cNvPr id="757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93EC65-BE06-49F9-AE5D-B81FD5997DE8}" type="slidenum">
              <a:rPr lang="en-US" altLang="en-US">
                <a:latin typeface="Times New Roman" panose="02020603050405020304" pitchFamily="18" charset="0"/>
              </a:rPr>
              <a:pPr/>
              <a:t>71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780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5781" name="Picture 8" descr="http://upload.wikimedia.org/wikipedia/commons/c/c7/Attack_on_Pearl_Harbor_Japanese_planes_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630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768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F77CD63-8DF3-4B8C-97A2-DFC6EF98B74D}" type="slidenum">
              <a:rPr lang="en-US" altLang="en-US">
                <a:latin typeface="Times New Roman" panose="02020603050405020304" pitchFamily="18" charset="0"/>
              </a:rPr>
              <a:pPr/>
              <a:t>72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6806" name="Picture 2" descr="http://www.truthorfiction.com/images/ph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11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ile:USS SHAW exploding Pearl Harbor Nara 80-G-16871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85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©2011, The McGraw-Hill Companies, Inc. All Rights Reserved.</a:t>
            </a:r>
            <a:endParaRPr lang="en-US" altLang="en-US"/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B45BB8-70EF-4F05-8834-97BE7F397493}" type="slidenum">
              <a:rPr lang="en-US" altLang="en-US">
                <a:latin typeface="Times New Roman" panose="02020603050405020304" pitchFamily="18" charset="0"/>
              </a:rPr>
              <a:pPr/>
              <a:t>74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77830" name="Picture 2" descr="http://www.truthorfiction.com/images/ph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12812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3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File:PLanes burning-Ford Island-Pearl Har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carolhipperson.com/sitebuilder/images/epilogue_arizona_memorial_in_color-600x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57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pearl harbor then and n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98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5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The battleship USS California burns in the foreground as the battleship USS Arizona burns in the background after the initial attack on Pearl Harb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ailors on Ford Island look on as the Mahan-class destroyer USS Shaw explod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98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27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647" y="-38858"/>
            <a:ext cx="9162648" cy="1326321"/>
          </a:xfrm>
        </p:spPr>
        <p:txBody>
          <a:bodyPr/>
          <a:lstStyle/>
          <a:p>
            <a:r>
              <a:rPr lang="en-US" dirty="0" smtClean="0"/>
              <a:t>Hitler…The real Story…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279" y="922554"/>
            <a:ext cx="7765322" cy="36951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Thought about being a priest.</a:t>
            </a:r>
          </a:p>
          <a:p>
            <a:pPr marL="0" indent="0">
              <a:buNone/>
            </a:pPr>
            <a:r>
              <a:rPr lang="en-US" dirty="0" smtClean="0"/>
              <a:t>Flunked school on purpose to become an artist.  Really.</a:t>
            </a:r>
          </a:p>
          <a:p>
            <a:pPr marL="0" indent="0">
              <a:buNone/>
            </a:pPr>
            <a:r>
              <a:rPr lang="en-US" dirty="0" smtClean="0"/>
              <a:t>He was homeless at 20 years old – Not really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4" name="Picture 4" descr="File:Wohnheim Meldemannstrass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38" y="2278003"/>
            <a:ext cx="6106662" cy="457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harrymcfee.com/Young_Hit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387439"/>
            <a:ext cx="3170518" cy="447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upload.wikimedia.org/wikipedia/commons/thumb/e/e8/Bundesarchiv_Bild_183-1989-0322-506%2C_Adolf_Hitler%2C_Kinderbild_retouched.jpg/170px-Bundesarchiv_Bild_183-1989-0322-506%2C_Adolf_Hitler%2C_Kinderbild_retouch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33" y="922553"/>
            <a:ext cx="2076530" cy="317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The Mahan-class destroyer USS Shaw explodes after the attack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5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2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e battleship USS Arizona burns during the attack, as viewed from Ford Islan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3985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26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5346" name="Picture 2" descr="http://ak-hdl.buzzfed.com/static/imagebuzz/web03/2010/3/11/13/hitler-without-a-mustache-28639-1268331901-46.jpg"/>
          <p:cNvPicPr>
            <a:picLocks noChangeAspect="1" noChangeArrowheads="1"/>
          </p:cNvPicPr>
          <p:nvPr/>
        </p:nvPicPr>
        <p:blipFill>
          <a:blip r:embed="rId2"/>
          <a:srcRect l="50284"/>
          <a:stretch>
            <a:fillRect/>
          </a:stretch>
        </p:blipFill>
        <p:spPr bwMode="auto">
          <a:xfrm>
            <a:off x="4597487" y="0"/>
            <a:ext cx="4546513" cy="6858000"/>
          </a:xfrm>
          <a:prstGeom prst="rect">
            <a:avLst/>
          </a:prstGeom>
          <a:noFill/>
        </p:spPr>
      </p:pic>
      <p:pic>
        <p:nvPicPr>
          <p:cNvPr id="185348" name="Picture 4" descr="http://si.wsj.net/public/resources/images/OD-AQ892_CHURST_DV_201204270212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45895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22" name="Picture 2" descr="http://ak-hdl.buzzfed.com/static/imagebuzz/web03/2010/3/11/13/hitler-without-a-mustache-28639-1268331901-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82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7/7b/AkagiDeckApril42.jpg/250px-AkagiDeckApril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1"/>
          <a:stretch/>
        </p:blipFill>
        <p:spPr bwMode="auto">
          <a:xfrm>
            <a:off x="4870938" y="0"/>
            <a:ext cx="4273061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840941" cy="68580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 smtClean="0">
                <a:effectLst/>
              </a:rPr>
              <a:t>E. America </a:t>
            </a:r>
            <a:r>
              <a:rPr lang="en-US" sz="2800" dirty="0">
                <a:effectLst/>
              </a:rPr>
              <a:t>Joins the War</a:t>
            </a:r>
          </a:p>
          <a:p>
            <a:pPr marL="457200" lvl="1" indent="0">
              <a:buNone/>
            </a:pPr>
            <a:r>
              <a:rPr lang="en-US" sz="2800" dirty="0" smtClean="0">
                <a:effectLst/>
              </a:rPr>
              <a:t>1. Japanese </a:t>
            </a:r>
            <a:r>
              <a:rPr lang="en-US" sz="2800" dirty="0">
                <a:effectLst/>
              </a:rPr>
              <a:t>navy ruled the seas and took key American positions like the Philippines</a:t>
            </a:r>
          </a:p>
          <a:p>
            <a:pPr marL="457200" lvl="1" indent="0">
              <a:buNone/>
            </a:pPr>
            <a:r>
              <a:rPr lang="en-US" sz="2800" dirty="0" smtClean="0">
                <a:effectLst/>
              </a:rPr>
              <a:t>2. America </a:t>
            </a:r>
            <a:r>
              <a:rPr lang="en-US" sz="2800" dirty="0">
                <a:effectLst/>
              </a:rPr>
              <a:t>gained naval superiority in the battle of </a:t>
            </a:r>
            <a:r>
              <a:rPr lang="en-US" sz="2800" b="1" u="sng" dirty="0">
                <a:effectLst/>
              </a:rPr>
              <a:t>Midway</a:t>
            </a:r>
            <a:endParaRPr lang="en-US" sz="2800" dirty="0">
              <a:effectLst/>
            </a:endParaRPr>
          </a:p>
          <a:p>
            <a:pPr marL="457200" lvl="1" indent="0">
              <a:buNone/>
            </a:pPr>
            <a:r>
              <a:rPr lang="en-US" sz="2800" dirty="0" smtClean="0">
                <a:effectLst/>
              </a:rPr>
              <a:t>3. American </a:t>
            </a:r>
            <a:r>
              <a:rPr lang="en-US" sz="2800" dirty="0">
                <a:effectLst/>
              </a:rPr>
              <a:t>offensive strategy was </a:t>
            </a:r>
            <a:r>
              <a:rPr lang="en-US" sz="2800" b="1" u="sng" dirty="0">
                <a:effectLst/>
              </a:rPr>
              <a:t>island-hopping</a:t>
            </a:r>
            <a:r>
              <a:rPr lang="en-US" sz="2800" dirty="0">
                <a:effectLst/>
              </a:rPr>
              <a:t>- Navy and army attacked island to island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27600" y="0"/>
            <a:ext cx="3742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https://www.youtube.com/watch?v=pjLfyooJQEc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196" name="Picture 4" descr="http://upload.wikimedia.org/wikipedia/commons/thumb/9/9b/USS_Yorktown_hit-740px.jpg/250px-USS_Yorktown_hit-740p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31" y="3608334"/>
            <a:ext cx="4264269" cy="328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0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upload.wikimedia.org/wikipedia/commons/thumb/3/30/Japanese_expansion_april_1942.svg/550px-Japanese_expansion_april_194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226290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36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File:Second world war asia 1943-1945 map 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32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publicintelligence.net/wp-content/uploads/2012/01/internment-camps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9" y="0"/>
            <a:ext cx="913867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0226" name="Picture 2" descr="http://lubbockonline.com/sites/default/files/imagecache/superphoto/105905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blogs.denverpost.com/library/files/2013/02/Amache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27582" y="-7115052"/>
            <a:ext cx="8032949" cy="6400800"/>
          </a:xfrm>
          <a:prstGeom prst="rect">
            <a:avLst/>
          </a:prstGeom>
          <a:noFill/>
        </p:spPr>
      </p:pic>
      <p:pic>
        <p:nvPicPr>
          <p:cNvPr id="6" name="Picture 2" descr="http://blogs.denverpost.com/library/files/2013/02/Amache-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68717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 descr="http://www.historyinanhour.com/wp-content/uploads/2012/02/Hitler-paint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1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4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3298" name="Picture 2" descr="http://laurabwilliamsdesigns.files.wordpress.com/2013/03/internment-camps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2274" name="Picture 2" descr="http://www.dentonisd.org/cms/lib/tx21000245/centricity/Domain/2239/internm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89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1250" name="Picture 2" descr="http://home.comcast.net/~chtongyu/internment/manzan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707" y="-8954"/>
            <a:ext cx="7992208" cy="6866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1250" name="Picture 2" descr="http://t1.gstatic.com/images?q=tbn:ANd9GcRPSMW99rTIkGkUs1ID5aipf54QMF78XcYsTwxKCwH-1Au_dqh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112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2274" name="Picture 2" descr="http://fearandmasshysteria.wikispaces.com/file/view/Japanese_internment_camps.jpg/272377820/365x307/Japanese_internment_cam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7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Closure 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7" y="2353516"/>
            <a:ext cx="7765322" cy="3695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Compare the sentiment shared by many Americans against the Japanese to something happening currently in the world around you!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66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452" y="430307"/>
            <a:ext cx="7765321" cy="815787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Warm-Up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12" y="1634037"/>
            <a:ext cx="8853853" cy="775055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hlinkClick r:id="rId2"/>
              </a:rPr>
              <a:t>https://www.youtube.com/watch?v=82RTzi5Vt7w</a:t>
            </a:r>
            <a:r>
              <a:rPr lang="en-US" dirty="0" smtClean="0"/>
              <a:t> – Saving Private Ryan</a:t>
            </a:r>
            <a:endParaRPr lang="en-US" dirty="0"/>
          </a:p>
        </p:txBody>
      </p:sp>
      <p:pic>
        <p:nvPicPr>
          <p:cNvPr id="185346" name="Picture 2" descr="http://movieimage3.tripod.com/savingryan/ryan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23" y="2709695"/>
            <a:ext cx="7320989" cy="41483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139" y="0"/>
            <a:ext cx="7765321" cy="1326321"/>
          </a:xfrm>
        </p:spPr>
        <p:txBody>
          <a:bodyPr/>
          <a:lstStyle/>
          <a:p>
            <a:pPr lvl="0"/>
            <a:r>
              <a:rPr lang="en-US" dirty="0" smtClean="0">
                <a:effectLst/>
              </a:rPr>
              <a:t>IV. The </a:t>
            </a:r>
            <a:r>
              <a:rPr lang="en-US" dirty="0">
                <a:effectLst/>
              </a:rPr>
              <a:t>Holocaust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295" y="851340"/>
            <a:ext cx="5567082" cy="330828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b="1" u="sng" dirty="0" smtClean="0">
                <a:effectLst/>
              </a:rPr>
              <a:t>A. Anti-Semitism</a:t>
            </a:r>
            <a:r>
              <a:rPr lang="en-US" sz="3200" dirty="0" smtClean="0">
                <a:effectLst/>
              </a:rPr>
              <a:t>- </a:t>
            </a:r>
            <a:r>
              <a:rPr lang="en-US" sz="3200" dirty="0">
                <a:effectLst/>
              </a:rPr>
              <a:t>racism against </a:t>
            </a:r>
            <a:r>
              <a:rPr lang="en-US" sz="3200" dirty="0" smtClean="0">
                <a:effectLst/>
              </a:rPr>
              <a:t>Jews; rights </a:t>
            </a:r>
            <a:r>
              <a:rPr lang="en-US" sz="3200" dirty="0">
                <a:effectLst/>
              </a:rPr>
              <a:t>and </a:t>
            </a:r>
            <a:r>
              <a:rPr lang="en-US" sz="3200" dirty="0" smtClean="0">
                <a:effectLst/>
              </a:rPr>
              <a:t>businesses </a:t>
            </a:r>
            <a:r>
              <a:rPr lang="en-US" sz="3200" dirty="0">
                <a:effectLst/>
              </a:rPr>
              <a:t>taken away, forced in ghettos</a:t>
            </a:r>
          </a:p>
          <a:p>
            <a:pPr marL="0" indent="0">
              <a:buNone/>
            </a:pPr>
            <a:endParaRPr lang="en-US" sz="2700" dirty="0"/>
          </a:p>
        </p:txBody>
      </p:sp>
      <p:pic>
        <p:nvPicPr>
          <p:cNvPr id="33796" name="Picture 4" descr="http://chinadivide.com/wp-content/uploads/2010/07/warsaw-ghetto-w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6210" y="888023"/>
            <a:ext cx="3947790" cy="2891816"/>
          </a:xfrm>
          <a:prstGeom prst="rect">
            <a:avLst/>
          </a:prstGeom>
          <a:noFill/>
        </p:spPr>
      </p:pic>
      <p:pic>
        <p:nvPicPr>
          <p:cNvPr id="33798" name="Picture 6" descr="http://www.history.com/minisites/wwii-in-hd/inside-wwii/assets/europe-and-africa/nazi-occupation/photo-gallery/nazi-expansion-05-getty-507151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4775" y="3619499"/>
            <a:ext cx="5229225" cy="3238501"/>
          </a:xfrm>
          <a:prstGeom prst="rect">
            <a:avLst/>
          </a:prstGeom>
          <a:noFill/>
        </p:spPr>
      </p:pic>
      <p:pic>
        <p:nvPicPr>
          <p:cNvPr id="33800" name="Picture 8" descr="http://t2.gstatic.com/images?q=tbn:ANd9GcQUMIAdDOt3CRAecuJzQ4hkv7kbtrZsww2OvDSY6MWZBJa85GQ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71850"/>
            <a:ext cx="5430138" cy="3486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0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07" y="345639"/>
            <a:ext cx="2716305" cy="694266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800" dirty="0">
                <a:effectLst/>
              </a:rPr>
              <a:t>1</a:t>
            </a:r>
            <a:r>
              <a:rPr lang="en-US" sz="2800" dirty="0" smtClean="0">
                <a:effectLst/>
              </a:rPr>
              <a:t>. </a:t>
            </a:r>
            <a:r>
              <a:rPr lang="en-US" sz="2800" dirty="0">
                <a:effectLst/>
              </a:rPr>
              <a:t>Others put </a:t>
            </a:r>
            <a:r>
              <a:rPr lang="en-US" sz="2800" dirty="0" smtClean="0">
                <a:effectLst/>
              </a:rPr>
              <a:t>in </a:t>
            </a:r>
            <a:r>
              <a:rPr lang="en-US" sz="2800" b="1" u="sng" dirty="0">
                <a:effectLst/>
              </a:rPr>
              <a:t>concentration camps</a:t>
            </a:r>
            <a:r>
              <a:rPr lang="en-US" sz="2800" dirty="0">
                <a:effectLst/>
              </a:rPr>
              <a:t>- </a:t>
            </a:r>
            <a:r>
              <a:rPr lang="en-US" sz="2800" dirty="0" smtClean="0">
                <a:effectLst/>
              </a:rPr>
              <a:t>to imprison</a:t>
            </a:r>
            <a:r>
              <a:rPr lang="en-US" sz="2800" dirty="0">
                <a:effectLst/>
              </a:rPr>
              <a:t>, torture, and work </a:t>
            </a:r>
          </a:p>
          <a:p>
            <a:pPr marL="0" lvl="0" indent="0">
              <a:buNone/>
            </a:pPr>
            <a:r>
              <a:rPr lang="en-US" sz="2800" dirty="0">
                <a:effectLst/>
              </a:rPr>
              <a:t>2</a:t>
            </a:r>
            <a:r>
              <a:rPr lang="en-US" sz="2800" dirty="0" smtClean="0">
                <a:effectLst/>
              </a:rPr>
              <a:t>. Nazis organized </a:t>
            </a:r>
            <a:r>
              <a:rPr lang="en-US" sz="2800" dirty="0">
                <a:effectLst/>
              </a:rPr>
              <a:t>death squads to find </a:t>
            </a:r>
            <a:r>
              <a:rPr lang="en-US" sz="2800" dirty="0" smtClean="0">
                <a:effectLst/>
              </a:rPr>
              <a:t>and </a:t>
            </a:r>
            <a:r>
              <a:rPr lang="en-US" sz="2800" dirty="0">
                <a:effectLst/>
              </a:rPr>
              <a:t>kill J</a:t>
            </a:r>
            <a:r>
              <a:rPr lang="en-US" sz="2800" dirty="0" smtClean="0">
                <a:effectLst/>
              </a:rPr>
              <a:t>ews</a:t>
            </a:r>
            <a:endParaRPr lang="en-US" sz="28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4" name="Picture 4" descr="http://0.tqn.com/d/history1900s/1/0/R/B/auschwitz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82" y="0"/>
            <a:ext cx="6320118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0.tqn.com/d/history1900s/1/0/X/5/auschwitz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t="5099" r="-554" b="10011"/>
          <a:stretch/>
        </p:blipFill>
        <p:spPr bwMode="auto">
          <a:xfrm>
            <a:off x="2823882" y="3268131"/>
            <a:ext cx="6352935" cy="358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334780"/>
            <a:ext cx="2823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 smtClean="0">
                <a:hlinkClick r:id="rId4"/>
              </a:rPr>
              <a:t>https://www.youtube.com/watch?v=8uldpQpoZQM</a:t>
            </a:r>
            <a:r>
              <a:rPr lang="en-US" sz="1400" dirty="0" smtClean="0"/>
              <a:t> – </a:t>
            </a:r>
            <a:r>
              <a:rPr lang="en-US" sz="1200" dirty="0" smtClean="0"/>
              <a:t>Inglorious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0990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ile:Buchenwald Slave Laborers Libe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48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7847</TotalTime>
  <Words>1091</Words>
  <Application>Microsoft Office PowerPoint</Application>
  <PresentationFormat>On-screen Show (4:3)</PresentationFormat>
  <Paragraphs>147</Paragraphs>
  <Slides>154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62" baseType="lpstr">
      <vt:lpstr>ＭＳ Ｐゴシック</vt:lpstr>
      <vt:lpstr>ＭＳ Ｐゴシック</vt:lpstr>
      <vt:lpstr>Arial</vt:lpstr>
      <vt:lpstr>Bookman Old Style</vt:lpstr>
      <vt:lpstr>Calibri</vt:lpstr>
      <vt:lpstr>Rockwell</vt:lpstr>
      <vt:lpstr>Times New Roman</vt:lpstr>
      <vt:lpstr>Damask</vt:lpstr>
      <vt:lpstr>Bell-Work</vt:lpstr>
      <vt:lpstr>Warm-UP</vt:lpstr>
      <vt:lpstr>WWII</vt:lpstr>
      <vt:lpstr>PowerPoint Presentation</vt:lpstr>
      <vt:lpstr>Videos</vt:lpstr>
      <vt:lpstr>What do these men have in common?</vt:lpstr>
      <vt:lpstr>Time Magazine’s  Man of the Year    1939 and 1942   Who had it in ‘38?  </vt:lpstr>
      <vt:lpstr>Hitler…The real Story…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Start of War</vt:lpstr>
      <vt:lpstr>PowerPoint Presentation</vt:lpstr>
      <vt:lpstr>Who is this Guy?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Hitler’s Army – Weapons of WWII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https://www.youtube.com/watch?feature=player_embedded&amp;v=1uynmApjhWI </vt:lpstr>
      <vt:lpstr>PowerPoint Presentation</vt:lpstr>
      <vt:lpstr>PowerPoint Presentation</vt:lpstr>
      <vt:lpstr>PowerPoint Presentation</vt:lpstr>
      <vt:lpstr>PowerPoint Presentation</vt:lpstr>
      <vt:lpstr>II. War in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War in the Pacific </vt:lpstr>
      <vt:lpstr>PowerPoint Presentation</vt:lpstr>
      <vt:lpstr>PowerPoint Presentation</vt:lpstr>
      <vt:lpstr>PowerPoint Presentation</vt:lpstr>
      <vt:lpstr>PowerPoint Presentation</vt:lpstr>
      <vt:lpstr>First raid seen from a Japanese Zero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Closure </vt:lpstr>
      <vt:lpstr>Warm-Up</vt:lpstr>
      <vt:lpstr>IV. The Holocaust </vt:lpstr>
      <vt:lpstr>PowerPoint Presentation</vt:lpstr>
      <vt:lpstr>PowerPoint Presentation</vt:lpstr>
      <vt:lpstr>PowerPoint Presentation</vt:lpstr>
      <vt:lpstr>PowerPoint Presentation</vt:lpstr>
      <vt:lpstr>V. The End of the War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Fuhrerbunker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Marwitz, Keith A.</dc:creator>
  <cp:lastModifiedBy>Marwitz, Keith A.</cp:lastModifiedBy>
  <cp:revision>215</cp:revision>
  <dcterms:created xsi:type="dcterms:W3CDTF">2014-05-08T01:31:28Z</dcterms:created>
  <dcterms:modified xsi:type="dcterms:W3CDTF">2015-12-10T19:54:38Z</dcterms:modified>
</cp:coreProperties>
</file>