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notesMasterIdLst>
    <p:notesMasterId r:id="rId32"/>
  </p:notesMasterIdLst>
  <p:sldIdLst>
    <p:sldId id="256" r:id="rId2"/>
    <p:sldId id="279" r:id="rId3"/>
    <p:sldId id="278" r:id="rId4"/>
    <p:sldId id="275" r:id="rId5"/>
    <p:sldId id="262" r:id="rId6"/>
    <p:sldId id="269" r:id="rId7"/>
    <p:sldId id="257" r:id="rId8"/>
    <p:sldId id="258" r:id="rId9"/>
    <p:sldId id="259" r:id="rId10"/>
    <p:sldId id="277" r:id="rId11"/>
    <p:sldId id="260" r:id="rId12"/>
    <p:sldId id="261" r:id="rId13"/>
    <p:sldId id="263" r:id="rId14"/>
    <p:sldId id="283" r:id="rId15"/>
    <p:sldId id="270" r:id="rId16"/>
    <p:sldId id="271" r:id="rId17"/>
    <p:sldId id="272" r:id="rId18"/>
    <p:sldId id="276" r:id="rId19"/>
    <p:sldId id="273" r:id="rId20"/>
    <p:sldId id="281" r:id="rId21"/>
    <p:sldId id="282" r:id="rId22"/>
    <p:sldId id="264" r:id="rId23"/>
    <p:sldId id="265" r:id="rId24"/>
    <p:sldId id="280" r:id="rId25"/>
    <p:sldId id="266" r:id="rId26"/>
    <p:sldId id="274" r:id="rId27"/>
    <p:sldId id="267" r:id="rId28"/>
    <p:sldId id="284" r:id="rId29"/>
    <p:sldId id="285" r:id="rId30"/>
    <p:sldId id="268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53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20" y="-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A93E8-C357-4F42-BEB6-FDF881FD1857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EC201-ACDD-4DAF-9850-171826F5B0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5168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FF75B-63A7-43CC-A2D3-D4D5DFE25F8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5512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627914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23642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29526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17690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19979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30928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24899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64012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79724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19080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04217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99014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75047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92281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40370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68001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20398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775041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Enlightenment\01%20Main%20Title.mp3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The Enlightenment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438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1" y="2865120"/>
            <a:ext cx="4968239" cy="1456267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“If the government does not protect you or your rights, you have a right to overthrow the government and install one that will protect your rights”</a:t>
            </a:r>
            <a:endParaRPr lang="en-US" dirty="0"/>
          </a:p>
        </p:txBody>
      </p:sp>
      <p:pic>
        <p:nvPicPr>
          <p:cNvPr id="43010" name="Picture 2" descr="http://www.philosophersguild.com/blog/wp-content/uploads/2012/04/johnlockethumbna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1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1" y="-852593"/>
            <a:ext cx="5257799" cy="5150273"/>
          </a:xfrm>
        </p:spPr>
        <p:txBody>
          <a:bodyPr/>
          <a:lstStyle/>
          <a:p>
            <a:pPr marL="0" lvl="1" indent="0">
              <a:buNone/>
            </a:pPr>
            <a:r>
              <a:rPr lang="en-US" sz="3600" b="1" dirty="0" smtClean="0"/>
              <a:t>D. Baron </a:t>
            </a:r>
            <a:r>
              <a:rPr lang="en-US" sz="3600" b="1" dirty="0"/>
              <a:t>de </a:t>
            </a:r>
            <a:r>
              <a:rPr lang="en-US" sz="3600" b="1" u="sng" dirty="0"/>
              <a:t>Montesquieu</a:t>
            </a:r>
            <a:r>
              <a:rPr lang="en-US" sz="3600" dirty="0"/>
              <a:t>- Government should be separated into branches to prevent one part from getting too much power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6520" y="-36576"/>
            <a:ext cx="5745480" cy="689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://upload.wikimedia.org/wikipedia/commons/thumb/6/62/Chateau_la_brede.jpg/220px-Chateau_la_bre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6098"/>
            <a:ext cx="6446520" cy="37719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7069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0"/>
            <a:ext cx="7635240" cy="2434590"/>
          </a:xfrm>
        </p:spPr>
        <p:txBody>
          <a:bodyPr/>
          <a:lstStyle/>
          <a:p>
            <a:pPr marL="0" lvl="1" indent="0">
              <a:buNone/>
            </a:pPr>
            <a:r>
              <a:rPr lang="en-US" sz="3600" b="1" dirty="0" smtClean="0"/>
              <a:t>E. Jean-Jacque </a:t>
            </a:r>
            <a:r>
              <a:rPr lang="en-US" sz="3600" b="1" u="sng" dirty="0"/>
              <a:t>Rousseau</a:t>
            </a:r>
            <a:r>
              <a:rPr lang="en-US" sz="3600" dirty="0"/>
              <a:t>- People were good but society can corrupt people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://voiceseducation.org/sites/default/files/images/jean_jacques_rousse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240" y="0"/>
            <a:ext cx="4556760" cy="68351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LesCharmett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4999"/>
            <a:ext cx="7620000" cy="4953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9048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0"/>
            <a:ext cx="5806439" cy="121920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4000" dirty="0"/>
              <a:t>III. Ideas of Society</a:t>
            </a:r>
            <a:r>
              <a:rPr lang="en-US" sz="2800" dirty="0"/>
              <a:t/>
            </a:r>
            <a:br>
              <a:rPr lang="en-US" sz="28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6366" y="728133"/>
            <a:ext cx="6423660" cy="3649133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sz="4000" b="1" u="sng" dirty="0" smtClean="0"/>
              <a:t>A. Voltaire</a:t>
            </a:r>
            <a:endParaRPr lang="en-US" sz="3200" dirty="0"/>
          </a:p>
          <a:p>
            <a:pPr marL="914400" lvl="2" indent="0">
              <a:buNone/>
            </a:pPr>
            <a:r>
              <a:rPr lang="en-US" sz="3600" dirty="0" smtClean="0"/>
              <a:t>1. Believed </a:t>
            </a:r>
            <a:r>
              <a:rPr lang="en-US" sz="3600" dirty="0"/>
              <a:t>in freedom of religion and separation of Church and State</a:t>
            </a:r>
            <a:endParaRPr lang="en-US" sz="2800" dirty="0"/>
          </a:p>
          <a:p>
            <a:pPr marL="914400" lvl="2" indent="0">
              <a:buNone/>
            </a:pPr>
            <a:r>
              <a:rPr lang="en-US" sz="3600" dirty="0" smtClean="0"/>
              <a:t>2. Advocated </a:t>
            </a:r>
            <a:r>
              <a:rPr lang="en-US" sz="3600" dirty="0"/>
              <a:t>liberty and freedom of speech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6481" y="-12423"/>
            <a:ext cx="6065520" cy="6870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://upload.wikimedia.org/wikipedia/commons/thumb/3/3a/Voltaire%27s_chateau%2C_Ferney.JPG/220px-Voltaire%27s_chateau%2C_Ferne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424" t="7505" r="424" b="28088"/>
          <a:stretch/>
        </p:blipFill>
        <p:spPr bwMode="auto">
          <a:xfrm>
            <a:off x="367985" y="4251960"/>
            <a:ext cx="5394959" cy="2606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8135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0"/>
            <a:ext cx="10561319" cy="1456267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Bell-Work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69627"/>
            <a:ext cx="12192000" cy="4517813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en-US" sz="3200" dirty="0" smtClean="0"/>
              <a:t>Who believed that the mind was a “blank slate”?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Who believe that people were born evil?</a:t>
            </a:r>
          </a:p>
          <a:p>
            <a:pPr marL="342900" indent="-342900">
              <a:buAutoNum type="arabicPeriod"/>
            </a:pPr>
            <a:endParaRPr lang="en-US" sz="3200" dirty="0" smtClean="0"/>
          </a:p>
          <a:p>
            <a:pPr marL="342900" indent="-342900">
              <a:buNone/>
            </a:pPr>
            <a:r>
              <a:rPr lang="en-US" sz="3200" dirty="0" smtClean="0"/>
              <a:t>In your warm up, answer these questions in preparation for our debate.</a:t>
            </a:r>
          </a:p>
          <a:p>
            <a:pPr marL="342900" indent="-342900"/>
            <a:r>
              <a:rPr lang="en-US" sz="3200" dirty="0" smtClean="0"/>
              <a:t>Are men good….or are men evil?</a:t>
            </a:r>
          </a:p>
          <a:p>
            <a:pPr marL="342900" indent="-342900"/>
            <a:r>
              <a:rPr lang="en-US" sz="3200" dirty="0" smtClean="0"/>
              <a:t>Is the social contract always a good thing to be a part of?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1" y="0"/>
            <a:ext cx="10131425" cy="1456267"/>
          </a:xfrm>
        </p:spPr>
        <p:txBody>
          <a:bodyPr/>
          <a:lstStyle/>
          <a:p>
            <a:pPr algn="ctr"/>
            <a:r>
              <a:rPr lang="en-US" b="1" dirty="0" smtClean="0">
                <a:latin typeface="Bookman Old Style" pitchFamily="18" charset="0"/>
              </a:rPr>
              <a:t>Let’s Make This Relevant!!</a:t>
            </a:r>
            <a:endParaRPr lang="en-US" b="1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2334"/>
            <a:ext cx="12192000" cy="52578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Bookman Old Style" pitchFamily="18" charset="0"/>
              </a:rPr>
              <a:t>Take 5 minutes to write down some thoughts about an individual from popular culture that you feel can compare to the life of our philosophers such as John Locke or Voltaire. </a:t>
            </a:r>
          </a:p>
          <a:p>
            <a:pPr>
              <a:buNone/>
            </a:pPr>
            <a:endParaRPr lang="en-US" sz="3200" dirty="0" smtClean="0">
              <a:latin typeface="Bookman Old Style" pitchFamily="18" charset="0"/>
            </a:endParaRPr>
          </a:p>
          <a:p>
            <a:r>
              <a:rPr lang="en-US" sz="3200" dirty="0" smtClean="0">
                <a:latin typeface="Bookman Old Style" pitchFamily="18" charset="0"/>
              </a:rPr>
              <a:t>You can choose anyone that you wish, as long as you can justify how their life mirrors the life of an 18</a:t>
            </a:r>
            <a:r>
              <a:rPr lang="en-US" sz="3200" baseline="30000" dirty="0" smtClean="0">
                <a:latin typeface="Bookman Old Style" pitchFamily="18" charset="0"/>
              </a:rPr>
              <a:t>th</a:t>
            </a:r>
            <a:r>
              <a:rPr lang="en-US" sz="3200" dirty="0" smtClean="0">
                <a:latin typeface="Bookman Old Style" pitchFamily="18" charset="0"/>
              </a:rPr>
              <a:t> century philosopher.  </a:t>
            </a:r>
          </a:p>
          <a:p>
            <a:pPr>
              <a:buNone/>
            </a:pPr>
            <a:endParaRPr lang="en-US" sz="3200" dirty="0" smtClean="0">
              <a:latin typeface="Bookman Old Style" pitchFamily="18" charset="0"/>
            </a:endParaRPr>
          </a:p>
          <a:p>
            <a:pPr marL="0" indent="0" algn="ctr">
              <a:buNone/>
            </a:pPr>
            <a:r>
              <a:rPr lang="en-US" sz="3200" dirty="0" smtClean="0">
                <a:latin typeface="Bookman Old Style" pitchFamily="18" charset="0"/>
              </a:rPr>
              <a:t>…how about an example….</a:t>
            </a:r>
            <a:endParaRPr lang="en-US" sz="32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389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601200" y="6172200"/>
            <a:ext cx="10668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461689"/>
            <a:ext cx="9144000" cy="9906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i="1" dirty="0">
                <a:latin typeface="LuzSans-Book" pitchFamily="2" charset="0"/>
              </a:rPr>
              <a:t>18</a:t>
            </a:r>
            <a:r>
              <a:rPr lang="en-US" sz="5300" b="1" i="1" baseline="30000" dirty="0">
                <a:latin typeface="LuzSans-Book" pitchFamily="2" charset="0"/>
              </a:rPr>
              <a:t>th</a:t>
            </a:r>
            <a:r>
              <a:rPr lang="en-US" sz="5300" b="1" i="1" dirty="0">
                <a:latin typeface="LuzSans-Book" pitchFamily="2" charset="0"/>
              </a:rPr>
              <a:t> Century European Philosophes </a:t>
            </a:r>
            <a:br>
              <a:rPr lang="en-US" sz="5300" b="1" i="1" dirty="0">
                <a:latin typeface="LuzSans-Book" pitchFamily="2" charset="0"/>
              </a:rPr>
            </a:br>
            <a:r>
              <a:rPr lang="en-US" sz="5300" b="1" i="1" dirty="0">
                <a:latin typeface="LuzSans-Book" pitchFamily="2" charset="0"/>
              </a:rPr>
              <a:t>and </a:t>
            </a:r>
            <a:br>
              <a:rPr lang="en-US" sz="5300" b="1" i="1" dirty="0">
                <a:latin typeface="LuzSans-Book" pitchFamily="2" charset="0"/>
              </a:rPr>
            </a:br>
            <a:r>
              <a:rPr lang="en-US" sz="5300" b="1" i="1" dirty="0">
                <a:latin typeface="LuzSans-Book" pitchFamily="2" charset="0"/>
              </a:rPr>
              <a:t>Popular Culture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63980" y="1374251"/>
            <a:ext cx="9144000" cy="40780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woPt" dir="t"/>
            </a:scene3d>
            <a:sp3d extrusionH="63500" prstMaterial="dkEdge">
              <a:bevelT w="63500"/>
              <a:bevelB w="38100"/>
            </a:sp3d>
          </a:bodyPr>
          <a:lstStyle/>
          <a:p>
            <a:pPr algn="ctr"/>
            <a:r>
              <a:rPr lang="en-US" sz="259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63500" dir="6720000" sx="102000" sy="102000" algn="l" rotWithShape="0">
                    <a:schemeClr val="tx1">
                      <a:lumMod val="50000"/>
                      <a:lumOff val="50000"/>
                      <a:alpha val="28000"/>
                    </a:schemeClr>
                  </a:outerShdw>
                </a:effectLst>
                <a:latin typeface="LuzSans-Book" pitchFamily="2" charset="0"/>
                <a:cs typeface="Aharoni" pitchFamily="2" charset="-79"/>
              </a:rPr>
              <a:t>LOST</a:t>
            </a:r>
            <a:endParaRPr lang="en-US" sz="259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outerShdw blurRad="63500" dir="6720000" sx="102000" sy="102000" algn="l" rotWithShape="0">
                  <a:schemeClr val="tx1">
                    <a:lumMod val="50000"/>
                    <a:lumOff val="50000"/>
                    <a:alpha val="28000"/>
                  </a:schemeClr>
                </a:outerShdw>
              </a:effectLst>
            </a:endParaRPr>
          </a:p>
        </p:txBody>
      </p:sp>
      <p:pic>
        <p:nvPicPr>
          <p:cNvPr id="7" name="01 Main Titl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982200" y="62484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6196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3)">
                                      <p:cBhvr>
                                        <p:cTn id="6" dur="140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642429"/>
            <a:ext cx="2514600" cy="3215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524000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059936"/>
            <a:ext cx="4114800" cy="279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1" y="3048000"/>
            <a:ext cx="2533651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1"/>
            <a:ext cx="2514600" cy="376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8601" y="0"/>
            <a:ext cx="290480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34200" y="0"/>
            <a:ext cx="3733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3895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7589520" cy="792480"/>
          </a:xfrm>
        </p:spPr>
        <p:txBody>
          <a:bodyPr/>
          <a:lstStyle/>
          <a:p>
            <a:pPr algn="ctr"/>
            <a:r>
              <a:rPr lang="en-US" dirty="0" err="1" smtClean="0"/>
              <a:t>Miley</a:t>
            </a:r>
            <a:r>
              <a:rPr lang="en-US" dirty="0" smtClean="0"/>
              <a:t> </a:t>
            </a:r>
            <a:r>
              <a:rPr lang="en-US" dirty="0" err="1" smtClean="0"/>
              <a:t>CYrus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00947"/>
            <a:ext cx="7528560" cy="242993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3600" dirty="0" smtClean="0"/>
              <a:t>Men (and women..and </a:t>
            </a:r>
            <a:r>
              <a:rPr lang="en-US" sz="3600" dirty="0" err="1" smtClean="0"/>
              <a:t>Miley</a:t>
            </a:r>
            <a:r>
              <a:rPr lang="en-US" sz="3600" dirty="0" smtClean="0"/>
              <a:t>) are born with a blank slate but their lives are shaped by their experiences</a:t>
            </a:r>
          </a:p>
          <a:p>
            <a:pPr algn="ctr">
              <a:buNone/>
            </a:pPr>
            <a:endParaRPr lang="en-US" sz="3600" dirty="0" smtClean="0"/>
          </a:p>
          <a:p>
            <a:pPr algn="ctr">
              <a:buNone/>
            </a:pPr>
            <a:r>
              <a:rPr lang="en-US" sz="3600" dirty="0" smtClean="0"/>
              <a:t>Who would agree with this statement?</a:t>
            </a:r>
            <a:endParaRPr lang="en-US" sz="3600" dirty="0"/>
          </a:p>
        </p:txBody>
      </p:sp>
      <p:pic>
        <p:nvPicPr>
          <p:cNvPr id="1026" name="Picture 2" descr="http://img2.wikia.nocookie.net/__cb20130827132824/disney/images/b/bc/MileyCyrus_0710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0415" y="3448049"/>
            <a:ext cx="2952750" cy="2952751"/>
          </a:xfrm>
          <a:prstGeom prst="rect">
            <a:avLst/>
          </a:prstGeom>
          <a:noFill/>
        </p:spPr>
      </p:pic>
      <p:pic>
        <p:nvPicPr>
          <p:cNvPr id="1028" name="Picture 4" descr="http://a.abcnews.com/images/Entertainment/abc_hanna_montana_miley_cyrus_wy_130613_w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59481"/>
            <a:ext cx="4556760" cy="2956560"/>
          </a:xfrm>
          <a:prstGeom prst="rect">
            <a:avLst/>
          </a:prstGeom>
          <a:noFill/>
        </p:spPr>
      </p:pic>
      <p:pic>
        <p:nvPicPr>
          <p:cNvPr id="1030" name="Picture 6" descr="http://cdn04.cdn.justjaredjr.com/wp-content/uploads/pictures/2013/05/miley-v/miley-cyrus-v-mag-covers-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6974" y="0"/>
            <a:ext cx="4671739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287" y="0"/>
            <a:ext cx="10131425" cy="1105747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latin typeface="Bookman Old Style" pitchFamily="18" charset="0"/>
              </a:rPr>
              <a:t>Still Making It Relevant!!!</a:t>
            </a:r>
            <a:endParaRPr lang="en-US" sz="4400" b="1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11864340" cy="50292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Bookman Old Style" pitchFamily="18" charset="0"/>
              </a:rPr>
              <a:t>Does your person express their ideas openly, or through private/secretive mediums?</a:t>
            </a:r>
          </a:p>
          <a:p>
            <a:endParaRPr lang="en-US" sz="3200" dirty="0" smtClean="0">
              <a:latin typeface="Bookman Old Style" pitchFamily="18" charset="0"/>
            </a:endParaRPr>
          </a:p>
          <a:p>
            <a:r>
              <a:rPr lang="en-US" sz="3200" dirty="0" smtClean="0">
                <a:latin typeface="Bookman Old Style" pitchFamily="18" charset="0"/>
              </a:rPr>
              <a:t>Has this person ever received a punishment for voicing their opinion about an issue?</a:t>
            </a:r>
          </a:p>
          <a:p>
            <a:endParaRPr lang="en-US" sz="3200" dirty="0" smtClean="0">
              <a:latin typeface="Bookman Old Style" pitchFamily="18" charset="0"/>
            </a:endParaRPr>
          </a:p>
          <a:p>
            <a:r>
              <a:rPr lang="en-US" sz="3200" dirty="0" smtClean="0">
                <a:latin typeface="Bookman Old Style" pitchFamily="18" charset="0"/>
              </a:rPr>
              <a:t>What direct comparisons can you draw between the individual that you chose and the philosophers of the Enlightenment?</a:t>
            </a:r>
          </a:p>
          <a:p>
            <a:r>
              <a:rPr lang="en-US" sz="3200" dirty="0" smtClean="0">
                <a:latin typeface="Bookman Old Style" pitchFamily="18" charset="0"/>
              </a:rPr>
              <a:t>(Just answer these on the side/bottom of your notes)</a:t>
            </a:r>
            <a:endParaRPr lang="en-US" sz="32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762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" y="2697480"/>
            <a:ext cx="11582185" cy="1456267"/>
          </a:xfrm>
        </p:spPr>
        <p:txBody>
          <a:bodyPr>
            <a:noAutofit/>
          </a:bodyPr>
          <a:lstStyle/>
          <a:p>
            <a:r>
              <a:rPr lang="en-US" sz="4000" dirty="0" smtClean="0"/>
              <a:t>1. Come in and grab a review Chart, an Objective Sheet, and a Notes Sheet from the Cart.  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2. Fill out your objective, then Take everything off of your desk except for a pencil/Pen and put your other papers under your desk.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3. Talk to a neighbor for 1 minute about the quiz </a:t>
            </a:r>
            <a:r>
              <a:rPr lang="en-US" sz="2000" dirty="0" smtClean="0"/>
              <a:t>(that you will claim you didn’t know about)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"/>
            <a:ext cx="10131425" cy="108204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Review Activity - Stoplight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12192000" cy="5791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200" dirty="0" smtClean="0"/>
              <a:t>Using your objective sheets (</a:t>
            </a:r>
            <a:r>
              <a:rPr lang="en-US" sz="3200" dirty="0" err="1" smtClean="0"/>
              <a:t>yay</a:t>
            </a:r>
            <a:r>
              <a:rPr lang="en-US" sz="3200" dirty="0" smtClean="0"/>
              <a:t>, finally!) I want you to go back through our previous units to find the ones that you ….</a:t>
            </a:r>
          </a:p>
          <a:p>
            <a:pPr algn="ctr">
              <a:buNone/>
            </a:pPr>
            <a:endParaRPr lang="en-US" sz="3200" dirty="0" smtClean="0"/>
          </a:p>
          <a:p>
            <a:pPr algn="ctr">
              <a:buNone/>
            </a:pPr>
            <a:r>
              <a:rPr lang="en-US" sz="4000" b="1" dirty="0" smtClean="0">
                <a:solidFill>
                  <a:srgbClr val="00B050"/>
                </a:solidFill>
              </a:rPr>
              <a:t>GREEN</a:t>
            </a:r>
            <a:r>
              <a:rPr lang="en-US" sz="3200" dirty="0" smtClean="0"/>
              <a:t> – Totally understand and have no questions about</a:t>
            </a:r>
          </a:p>
          <a:p>
            <a:pPr algn="ctr">
              <a:buNone/>
            </a:pPr>
            <a:r>
              <a:rPr lang="en-US" sz="4000" b="1" dirty="0" smtClean="0">
                <a:solidFill>
                  <a:srgbClr val="FFFF00"/>
                </a:solidFill>
              </a:rPr>
              <a:t>YELLOW</a:t>
            </a:r>
            <a:r>
              <a:rPr lang="en-US" sz="4000" dirty="0" smtClean="0"/>
              <a:t> </a:t>
            </a:r>
            <a:r>
              <a:rPr lang="en-US" sz="3200" dirty="0" smtClean="0"/>
              <a:t>– Kind of understand but might have a question about</a:t>
            </a:r>
          </a:p>
          <a:p>
            <a:pPr algn="ctr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RED</a:t>
            </a:r>
            <a:r>
              <a:rPr lang="en-US" sz="4000" dirty="0" smtClean="0"/>
              <a:t> </a:t>
            </a:r>
            <a:r>
              <a:rPr lang="en-US" sz="3200" dirty="0" smtClean="0"/>
              <a:t>– Have almost completely forgotten or you never really understood it in the first place</a:t>
            </a:r>
          </a:p>
          <a:p>
            <a:pPr algn="ctr">
              <a:buNone/>
            </a:pPr>
            <a:endParaRPr lang="en-US" sz="3200" dirty="0" smtClean="0"/>
          </a:p>
          <a:p>
            <a:pPr algn="ctr">
              <a:buNone/>
            </a:pPr>
            <a:r>
              <a:rPr lang="en-US" sz="2400" dirty="0" smtClean="0"/>
              <a:t>Take three sticky notes, and write ONE UNIT on each note and place it on one of our three stoplight sheets around the room.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1" y="472440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CLOSURE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AutoNum type="arabicPeriod"/>
            </a:pPr>
            <a:r>
              <a:rPr lang="en-US" sz="3600" dirty="0" smtClean="0"/>
              <a:t>Do you feel that these objective sheet have helped you stay organized?</a:t>
            </a:r>
          </a:p>
          <a:p>
            <a:pPr marL="342900" indent="-342900">
              <a:buAutoNum type="arabicPeriod"/>
            </a:pPr>
            <a:endParaRPr lang="en-US" sz="3600" dirty="0" smtClean="0"/>
          </a:p>
          <a:p>
            <a:pPr marL="342900" indent="-342900">
              <a:buAutoNum type="arabicPeriod"/>
            </a:pPr>
            <a:r>
              <a:rPr lang="en-US" sz="3600" dirty="0" smtClean="0"/>
              <a:t>Does it help you to look back at the sheets to figure out which objectives you remember and which ones you do not?</a:t>
            </a:r>
          </a:p>
          <a:p>
            <a:pPr marL="342900" indent="-34290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661" y="-395393"/>
            <a:ext cx="7475219" cy="3649133"/>
          </a:xfrm>
        </p:spPr>
        <p:txBody>
          <a:bodyPr/>
          <a:lstStyle/>
          <a:p>
            <a:pPr marL="0" lvl="1" indent="0">
              <a:buNone/>
            </a:pPr>
            <a:r>
              <a:rPr lang="en-US" sz="4000" dirty="0" smtClean="0"/>
              <a:t>B. Diderot’s </a:t>
            </a:r>
            <a:r>
              <a:rPr lang="en-US" sz="4000" b="1" u="sng" dirty="0"/>
              <a:t>Encyclopedia</a:t>
            </a:r>
            <a:r>
              <a:rPr lang="en-US" sz="4000" dirty="0"/>
              <a:t>- collection of Enlightenment writings into 28 volumes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0"/>
            <a:ext cx="4648200" cy="695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amaranth.scripts.mit.edu/futurebook/wp-content/uploads/2012/03/MIT_DiderotImprimer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7251065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9483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5739" y="-715433"/>
            <a:ext cx="11978639" cy="3649133"/>
          </a:xfrm>
        </p:spPr>
        <p:txBody>
          <a:bodyPr/>
          <a:lstStyle/>
          <a:p>
            <a:pPr marL="457200" lvl="1" indent="0">
              <a:buNone/>
            </a:pPr>
            <a:r>
              <a:rPr lang="en-US" sz="4000" b="1" u="sng" dirty="0" smtClean="0"/>
              <a:t>C. Mary </a:t>
            </a:r>
            <a:r>
              <a:rPr lang="en-US" sz="4000" b="1" u="sng" dirty="0"/>
              <a:t>Wollstonecraft-</a:t>
            </a:r>
            <a:r>
              <a:rPr lang="en-US" sz="4000" dirty="0"/>
              <a:t> fought for social equality (esp. education) for women 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://www.literaryladiesguide.com/wp-content/uploads/2012/07/Mary-Shelley-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764" y="1890520"/>
            <a:ext cx="6121631" cy="49674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nfed.org/images/people/wollstonecraf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90520"/>
            <a:ext cx="3634740" cy="49674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betweenthelines.in/wp-content/uploads/2012/11/frankenste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570" y="1120140"/>
            <a:ext cx="4288429" cy="56590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prometheusbooks.com/images/vindicationofwoma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689" y="3861707"/>
            <a:ext cx="1961598" cy="31013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2247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11480" y="0"/>
            <a:ext cx="7604760" cy="432815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4000" b="1" u="sng" dirty="0" smtClean="0"/>
              <a:t>D. Adam Smith</a:t>
            </a:r>
            <a:endParaRPr lang="en-US" sz="3200" dirty="0" smtClean="0"/>
          </a:p>
          <a:p>
            <a:pPr marL="914400" lvl="2" indent="0">
              <a:buNone/>
            </a:pPr>
            <a:r>
              <a:rPr lang="en-US" sz="3200" dirty="0" smtClean="0"/>
              <a:t>1. Wrote </a:t>
            </a:r>
            <a:r>
              <a:rPr lang="en-US" sz="3200" i="1" dirty="0" smtClean="0"/>
              <a:t>The Wealth of Nations</a:t>
            </a:r>
            <a:r>
              <a:rPr lang="en-US" sz="3200" dirty="0" smtClean="0"/>
              <a:t> (1776)</a:t>
            </a:r>
            <a:endParaRPr lang="en-US" sz="2400" dirty="0" smtClean="0"/>
          </a:p>
          <a:p>
            <a:pPr lvl="2"/>
            <a:r>
              <a:rPr lang="en-US" sz="3200" dirty="0" smtClean="0"/>
              <a:t>2. Believed in the </a:t>
            </a:r>
            <a:r>
              <a:rPr lang="en-US" sz="3200" b="1" u="sng" dirty="0" smtClean="0"/>
              <a:t>laissez-faire</a:t>
            </a:r>
            <a:r>
              <a:rPr lang="en-US" sz="3200" dirty="0" smtClean="0"/>
              <a:t>- free market economy without government intervention</a:t>
            </a: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3074" name="Picture 2" descr="http://www.thepoliticalscientist.org/wp-content/uploads/2014/02/adam-smi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520" y="2716876"/>
            <a:ext cx="6507480" cy="41411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The first page of a bo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14560" y="0"/>
            <a:ext cx="2164080" cy="2819579"/>
          </a:xfrm>
          <a:prstGeom prst="rect">
            <a:avLst/>
          </a:prstGeom>
          <a:noFill/>
        </p:spPr>
      </p:pic>
      <p:pic>
        <p:nvPicPr>
          <p:cNvPr id="5124" name="Picture 4" descr="http://b68389.medialib.glogster.com/media/d813ad012d60b7da094051a75a902d92eb73228fb6be7bc73c6126aec2310c0b/fairfp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57319"/>
            <a:ext cx="5669280" cy="2519681"/>
          </a:xfrm>
          <a:prstGeom prst="rect">
            <a:avLst/>
          </a:prstGeom>
          <a:noFill/>
        </p:spPr>
      </p:pic>
      <p:pic>
        <p:nvPicPr>
          <p:cNvPr id="5126" name="Picture 6" descr="A sketch of a Adam Smith facing to the righ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16495" y="0"/>
            <a:ext cx="1908401" cy="2849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1" y="331893"/>
            <a:ext cx="10131425" cy="1456267"/>
          </a:xfrm>
        </p:spPr>
        <p:txBody>
          <a:bodyPr>
            <a:noAutofit/>
          </a:bodyPr>
          <a:lstStyle/>
          <a:p>
            <a:pPr lvl="0" algn="ctr"/>
            <a:r>
              <a:rPr lang="en-US" sz="4400" b="1" dirty="0"/>
              <a:t>IV. Enlightened Despots</a:t>
            </a:r>
            <a:r>
              <a:rPr lang="en-US" sz="4400" dirty="0"/>
              <a:t/>
            </a:r>
            <a:br>
              <a:rPr lang="en-US" sz="4400" dirty="0"/>
            </a:b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060027"/>
            <a:ext cx="7840980" cy="579797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600" dirty="0" smtClean="0"/>
              <a:t>A. Some </a:t>
            </a:r>
            <a:r>
              <a:rPr lang="en-US" sz="3600" dirty="0"/>
              <a:t>strong monarchs (despots) used their power to promote Enlightenment ideas but fell short of those ideals </a:t>
            </a:r>
            <a:endParaRPr lang="en-US" sz="2800" dirty="0"/>
          </a:p>
          <a:p>
            <a:pPr marL="457200" lvl="1" indent="0">
              <a:buNone/>
            </a:pPr>
            <a:r>
              <a:rPr lang="en-US" sz="3600" b="1" u="sng" dirty="0" smtClean="0"/>
              <a:t>B. Fredrick </a:t>
            </a:r>
            <a:r>
              <a:rPr lang="en-US" sz="3600" b="1" u="sng" dirty="0"/>
              <a:t>II (the Great) of Prussia- </a:t>
            </a:r>
            <a:r>
              <a:rPr lang="en-US" sz="3600" dirty="0"/>
              <a:t> </a:t>
            </a:r>
            <a:endParaRPr lang="en-US" sz="2800" dirty="0"/>
          </a:p>
          <a:p>
            <a:pPr marL="914400" lvl="2" indent="0">
              <a:buNone/>
            </a:pPr>
            <a:r>
              <a:rPr lang="en-US" sz="3200" dirty="0" smtClean="0"/>
              <a:t>1. Promoted </a:t>
            </a:r>
            <a:r>
              <a:rPr lang="en-US" sz="3200" dirty="0"/>
              <a:t>education, religious tolerance, and freedoms </a:t>
            </a:r>
            <a:endParaRPr lang="en-US" sz="2400" dirty="0"/>
          </a:p>
          <a:p>
            <a:pPr marL="914400" lvl="2" indent="0">
              <a:buNone/>
            </a:pPr>
            <a:r>
              <a:rPr lang="en-US" sz="3200" dirty="0" smtClean="0"/>
              <a:t>2. Ruled </a:t>
            </a:r>
            <a:r>
              <a:rPr lang="en-US" sz="3200" dirty="0"/>
              <a:t>with absolute power, fought many wars</a:t>
            </a:r>
            <a:r>
              <a:rPr lang="en-US" sz="3200" b="1" dirty="0"/>
              <a:t> 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4227" y="1060026"/>
            <a:ext cx="4737774" cy="579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1636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760" y="1"/>
            <a:ext cx="7071360" cy="2926080"/>
          </a:xfrm>
        </p:spPr>
        <p:txBody>
          <a:bodyPr/>
          <a:lstStyle/>
          <a:p>
            <a:pPr marL="457200" lvl="1" indent="0">
              <a:buNone/>
            </a:pPr>
            <a:r>
              <a:rPr lang="en-US" sz="3200" b="1" u="sng" dirty="0"/>
              <a:t>C. Catherine II (the Great) of Russia</a:t>
            </a:r>
            <a:r>
              <a:rPr lang="en-US" sz="3200" dirty="0"/>
              <a:t>- </a:t>
            </a:r>
            <a:endParaRPr lang="en-US" sz="2400" dirty="0"/>
          </a:p>
          <a:p>
            <a:pPr marL="1428750" lvl="2" indent="-514350">
              <a:buAutoNum type="arabicPeriod"/>
            </a:pPr>
            <a:r>
              <a:rPr lang="en-US" sz="2800" dirty="0" smtClean="0"/>
              <a:t>supported </a:t>
            </a:r>
            <a:r>
              <a:rPr lang="en-US" sz="2800" dirty="0"/>
              <a:t>philosophers, </a:t>
            </a:r>
            <a:endParaRPr lang="en-US" sz="2800" dirty="0" smtClean="0"/>
          </a:p>
          <a:p>
            <a:pPr marL="1428750" lvl="2" indent="-514350">
              <a:buNone/>
            </a:pPr>
            <a:r>
              <a:rPr lang="en-US" sz="2800" dirty="0" smtClean="0"/>
              <a:t>	education</a:t>
            </a:r>
            <a:r>
              <a:rPr lang="en-US" sz="2800" dirty="0"/>
              <a:t>, culture</a:t>
            </a:r>
            <a:r>
              <a:rPr lang="en-US" sz="2800" b="1" u="sng" dirty="0"/>
              <a:t> </a:t>
            </a:r>
            <a:endParaRPr lang="en-US" sz="2000" dirty="0"/>
          </a:p>
          <a:p>
            <a:pPr marL="914400" lvl="2" indent="0">
              <a:buNone/>
            </a:pPr>
            <a:r>
              <a:rPr lang="en-US" sz="2800" dirty="0"/>
              <a:t>2. limited the rights of serfs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4508" y="0"/>
            <a:ext cx="54774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File:Galaktionov Smolny institute 18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53359"/>
            <a:ext cx="6736080" cy="41046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4356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10131425" cy="2956560"/>
          </a:xfrm>
        </p:spPr>
        <p:txBody>
          <a:bodyPr/>
          <a:lstStyle/>
          <a:p>
            <a:pPr marL="457200" lvl="1" indent="0">
              <a:buNone/>
            </a:pPr>
            <a:r>
              <a:rPr lang="en-US" sz="3600" b="1" u="sng" dirty="0" smtClean="0"/>
              <a:t>D. Joseph II of Austria</a:t>
            </a:r>
            <a:r>
              <a:rPr lang="en-US" sz="3600" dirty="0" smtClean="0"/>
              <a:t>- </a:t>
            </a:r>
            <a:endParaRPr lang="en-US" sz="2800" dirty="0" smtClean="0"/>
          </a:p>
          <a:p>
            <a:pPr marL="914400" lvl="2" indent="0">
              <a:buNone/>
            </a:pPr>
            <a:r>
              <a:rPr lang="en-US" sz="3200" dirty="0" smtClean="0"/>
              <a:t>1. abolished serfdom and torture</a:t>
            </a:r>
            <a:r>
              <a:rPr lang="en-US" sz="3200" b="1" u="sng" dirty="0" smtClean="0"/>
              <a:t> </a:t>
            </a:r>
            <a:endParaRPr lang="en-US" sz="2400" dirty="0" smtClean="0"/>
          </a:p>
          <a:p>
            <a:pPr marL="914400" lvl="2" indent="0">
              <a:buNone/>
            </a:pPr>
            <a:r>
              <a:rPr lang="en-US" sz="3200" dirty="0" smtClean="0"/>
              <a:t>2. allowed freedom of religion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2050" name="Picture 2" descr="File:Anton von Maron 00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0440" y="15283"/>
            <a:ext cx="4861560" cy="6842717"/>
          </a:xfrm>
          <a:prstGeom prst="rect">
            <a:avLst/>
          </a:prstGeom>
          <a:noFill/>
        </p:spPr>
      </p:pic>
      <p:pic>
        <p:nvPicPr>
          <p:cNvPr id="2052" name="Picture 4" descr="File:Martin van Meytens 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51629"/>
            <a:ext cx="5242560" cy="4506372"/>
          </a:xfrm>
          <a:prstGeom prst="rect">
            <a:avLst/>
          </a:prstGeom>
          <a:noFill/>
        </p:spPr>
      </p:pic>
      <p:pic>
        <p:nvPicPr>
          <p:cNvPr id="2054" name="Picture 6" descr="File:Martin van Meytens 0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0895" y="2331720"/>
            <a:ext cx="3593465" cy="4526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9837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0"/>
            <a:ext cx="10131425" cy="1456267"/>
          </a:xfrm>
        </p:spPr>
        <p:txBody>
          <a:bodyPr/>
          <a:lstStyle/>
          <a:p>
            <a:pPr algn="ctr"/>
            <a:r>
              <a:rPr lang="en-US" dirty="0" err="1" smtClean="0"/>
              <a:t>TaLking</a:t>
            </a:r>
            <a:r>
              <a:rPr lang="en-US" dirty="0" smtClean="0"/>
              <a:t> Heads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1" y="2248747"/>
            <a:ext cx="11719560" cy="3649133"/>
          </a:xfrm>
        </p:spPr>
        <p:txBody>
          <a:bodyPr>
            <a:noAutofit/>
          </a:bodyPr>
          <a:lstStyle/>
          <a:p>
            <a:r>
              <a:rPr lang="en-US" sz="3200" dirty="0" smtClean="0"/>
              <a:t>Create a </a:t>
            </a:r>
            <a:r>
              <a:rPr lang="en-US" sz="3200" dirty="0" smtClean="0"/>
              <a:t>scene with the thinkers where they are debating their philosophies on humanity and government.  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For </a:t>
            </a:r>
            <a:r>
              <a:rPr lang="en-US" sz="3200" dirty="0" smtClean="0"/>
              <a:t>instance, have them in a (hair) salon.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You can create </a:t>
            </a:r>
            <a:r>
              <a:rPr lang="en-US" sz="3200" dirty="0" smtClean="0"/>
              <a:t>thought bubbles or quotes for each </a:t>
            </a:r>
            <a:r>
              <a:rPr lang="en-US" sz="3200" dirty="0" smtClean="0"/>
              <a:t>first then </a:t>
            </a:r>
            <a:r>
              <a:rPr lang="en-US" sz="3200" dirty="0" smtClean="0"/>
              <a:t>draw the bodies and </a:t>
            </a:r>
            <a:r>
              <a:rPr lang="en-US" sz="3200" dirty="0" smtClean="0"/>
              <a:t>clothes and </a:t>
            </a:r>
            <a:r>
              <a:rPr lang="en-US" sz="3200" dirty="0" smtClean="0"/>
              <a:t>finish by filling in the background and salon.  </a:t>
            </a:r>
          </a:p>
          <a:p>
            <a:r>
              <a:rPr lang="en-US" sz="3200" dirty="0" smtClean="0"/>
              <a:t>The finished product should have little white or open space.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12191999" cy="1456267"/>
          </a:xfrm>
        </p:spPr>
        <p:txBody>
          <a:bodyPr/>
          <a:lstStyle/>
          <a:p>
            <a:r>
              <a:rPr lang="en-US" dirty="0" smtClean="0"/>
              <a:t>Locke       Hobbes       Rousseau      Montesquieu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www.fee.org/files/imgLib/20121115_johnloc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085" r="29806"/>
          <a:stretch>
            <a:fillRect/>
          </a:stretch>
        </p:blipFill>
        <p:spPr bwMode="auto">
          <a:xfrm>
            <a:off x="0" y="2484120"/>
            <a:ext cx="1985799" cy="2727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50680" y="2170176"/>
            <a:ext cx="2941320" cy="352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www.stpeterslist.com/wp-content/uploads/2013/11/Hobbes-Meme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980" y="2316481"/>
            <a:ext cx="2846988" cy="3002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Jean-Jacques Rousseau (painted portrait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21934" y="1953208"/>
            <a:ext cx="3151505" cy="4383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0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When done with your Quiz……</a:t>
            </a:r>
            <a:br>
              <a:rPr lang="en-US" sz="4400" b="1" dirty="0" smtClean="0"/>
            </a:br>
            <a:r>
              <a:rPr lang="en-US" sz="4400" b="1" dirty="0" smtClean="0"/>
              <a:t>Review Chart!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1" y="1325880"/>
            <a:ext cx="5455919" cy="507492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600" dirty="0" smtClean="0"/>
              <a:t>	</a:t>
            </a:r>
            <a:r>
              <a:rPr lang="en-US" sz="4300" dirty="0" smtClean="0"/>
              <a:t>Following the directions on your review chart, ILLUSTRATE and CAPTION 6 different people or ideas (yes, even vocabulary terms) from our notes on Absolutism. You will have 15 minutes to complete this assignment </a:t>
            </a:r>
            <a:r>
              <a:rPr lang="en-US" sz="4300" dirty="0" smtClean="0">
                <a:sym typeface="Wingdings" pitchFamily="2" charset="2"/>
              </a:rPr>
              <a:t></a:t>
            </a:r>
            <a:endParaRPr lang="en-US" sz="3600" dirty="0"/>
          </a:p>
        </p:txBody>
      </p:sp>
      <p:pic>
        <p:nvPicPr>
          <p:cNvPr id="4" name="Picture 3" descr="absolute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421" y="2887027"/>
            <a:ext cx="6424579" cy="34985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12280" y="2103120"/>
            <a:ext cx="4937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is this an example of????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Closure…..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26105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noupe.com/wp-content/uploads/2010/08/beach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094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04800"/>
            <a:ext cx="11361420" cy="1143000"/>
          </a:xfrm>
          <a:solidFill>
            <a:schemeClr val="bg1">
              <a:alpha val="56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Bookman Old Style" pitchFamily="18" charset="0"/>
              </a:rPr>
              <a:t>“Man is born free, but everywhere he is in chains”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4572001"/>
            <a:ext cx="11567160" cy="1668782"/>
          </a:xfrm>
          <a:solidFill>
            <a:schemeClr val="bg1">
              <a:alpha val="77000"/>
            </a:schemeClr>
          </a:solidFill>
        </p:spPr>
        <p:txBody>
          <a:bodyPr>
            <a:noAutofit/>
          </a:bodyPr>
          <a:lstStyle/>
          <a:p>
            <a:r>
              <a:rPr lang="en-US" sz="2400" dirty="0">
                <a:latin typeface="Bookman Old Style" pitchFamily="18" charset="0"/>
              </a:rPr>
              <a:t>Please take 3 minutes to write down your initial responses to this quote.</a:t>
            </a:r>
          </a:p>
          <a:p>
            <a:r>
              <a:rPr lang="en-US" sz="2400" dirty="0">
                <a:latin typeface="Bookman Old Style" pitchFamily="18" charset="0"/>
              </a:rPr>
              <a:t>Hypothesize who wrote it, when it was written, and where it was printed.</a:t>
            </a:r>
          </a:p>
          <a:p>
            <a:r>
              <a:rPr lang="en-US" sz="2400" dirty="0">
                <a:latin typeface="Bookman Old Style" pitchFamily="18" charset="0"/>
              </a:rPr>
              <a:t>Essentially, what does the quote mean?</a:t>
            </a:r>
          </a:p>
        </p:txBody>
      </p:sp>
    </p:spTree>
    <p:extLst>
      <p:ext uri="{BB962C8B-B14F-4D97-AF65-F5344CB8AC3E}">
        <p14:creationId xmlns="" xmlns:p14="http://schemas.microsoft.com/office/powerpoint/2010/main" val="106757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6267"/>
          </a:xfrm>
        </p:spPr>
        <p:txBody>
          <a:bodyPr/>
          <a:lstStyle/>
          <a:p>
            <a:pPr lvl="0" algn="ctr"/>
            <a:r>
              <a:rPr lang="en-US" sz="4000" dirty="0" smtClean="0"/>
              <a:t>I. Ideas </a:t>
            </a:r>
            <a:r>
              <a:rPr lang="en-US" sz="4000" dirty="0"/>
              <a:t>of the Enlightenment</a:t>
            </a:r>
            <a:r>
              <a:rPr lang="en-US" sz="2800" dirty="0"/>
              <a:t/>
            </a:r>
            <a:br>
              <a:rPr lang="en-US" sz="28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325"/>
            <a:ext cx="12504420" cy="2335106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3200" dirty="0" smtClean="0"/>
              <a:t>A. The </a:t>
            </a:r>
            <a:r>
              <a:rPr lang="en-US" sz="3200" dirty="0"/>
              <a:t>Scientific Revolution convinced people in the power of reason</a:t>
            </a:r>
            <a:endParaRPr lang="en-US" sz="2400" dirty="0"/>
          </a:p>
          <a:p>
            <a:pPr marL="457200" lvl="1" indent="0">
              <a:buNone/>
            </a:pPr>
            <a:r>
              <a:rPr lang="en-US" sz="3200" b="1" u="sng" dirty="0" smtClean="0"/>
              <a:t>B. The </a:t>
            </a:r>
            <a:r>
              <a:rPr lang="en-US" sz="3200" b="1" u="sng" dirty="0"/>
              <a:t>Enlightenment</a:t>
            </a:r>
            <a:r>
              <a:rPr lang="en-US" sz="3200" dirty="0"/>
              <a:t> was a philosophical movement that promoted the power of human reason to make change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098" name="Picture 2" descr="http://humanexperience.stanford.edu/system/files/image/Sal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7287"/>
            <a:ext cx="5417820" cy="4320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humanexperience.stanford.edu/system/files/image/Planeta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60" y="2483511"/>
            <a:ext cx="6339840" cy="43744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9662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692573"/>
            <a:ext cx="12192000" cy="3649133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3600" dirty="0"/>
              <a:t>C. Paris was the center, </a:t>
            </a:r>
            <a:r>
              <a:rPr lang="en-US" sz="3600" b="1" u="sng" dirty="0"/>
              <a:t>salons</a:t>
            </a:r>
            <a:r>
              <a:rPr lang="en-US" sz="3600" dirty="0"/>
              <a:t> were upper class social gatherings that promoted Enlightenment philosophers, artists, and writers</a:t>
            </a:r>
            <a:endParaRPr lang="en-US" sz="28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4840" y="1780587"/>
            <a:ext cx="7757160" cy="507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upload.wikimedia.org/wikipedia/commons/thumb/d/d3/Tafelrunde.PNG/220px-Tafelrun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0612"/>
            <a:ext cx="4114800" cy="50873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7857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131425" cy="1456267"/>
          </a:xfrm>
        </p:spPr>
        <p:txBody>
          <a:bodyPr>
            <a:normAutofit/>
          </a:bodyPr>
          <a:lstStyle/>
          <a:p>
            <a:pPr lvl="0"/>
            <a:r>
              <a:rPr lang="en-US" sz="5300" dirty="0"/>
              <a:t>II. Ideas of Government</a:t>
            </a:r>
            <a:r>
              <a:rPr lang="en-US" sz="2800" dirty="0"/>
              <a:t/>
            </a:r>
            <a:br>
              <a:rPr lang="en-US" sz="28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25437" y="676275"/>
            <a:ext cx="7658100" cy="3649133"/>
          </a:xfrm>
        </p:spPr>
        <p:txBody>
          <a:bodyPr/>
          <a:lstStyle/>
          <a:p>
            <a:pPr marL="457200" lvl="1" indent="0">
              <a:buNone/>
            </a:pPr>
            <a:r>
              <a:rPr lang="en-US" sz="3600" dirty="0" smtClean="0"/>
              <a:t>A. A </a:t>
            </a:r>
            <a:r>
              <a:rPr lang="en-US" sz="3600" b="1" u="sng" dirty="0"/>
              <a:t>social contract</a:t>
            </a:r>
            <a:r>
              <a:rPr lang="en-US" sz="3600" dirty="0"/>
              <a:t> is an agreement b/w the people and their government to give up part of their freedom in exchange for protection for </a:t>
            </a:r>
            <a:r>
              <a:rPr lang="en-US" sz="3600" dirty="0" smtClean="0"/>
              <a:t>all </a:t>
            </a:r>
            <a:r>
              <a:rPr lang="en-US" sz="2800" dirty="0" smtClean="0"/>
              <a:t>(Hobbes)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6837" y="0"/>
            <a:ext cx="46251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http://mimiandeunice.com/wp-content/uploads/2011/03/ME_329_SocialContrac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068505"/>
            <a:ext cx="7177088" cy="22338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2541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1" y="-569806"/>
            <a:ext cx="11849099" cy="3649133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3600" b="1" u="sng" dirty="0" smtClean="0"/>
              <a:t>B. Thomas </a:t>
            </a:r>
            <a:r>
              <a:rPr lang="en-US" sz="3600" b="1" u="sng" dirty="0"/>
              <a:t>Hobbes</a:t>
            </a:r>
            <a:r>
              <a:rPr lang="en-US" sz="3600" dirty="0"/>
              <a:t>- Humans were evil and need strong kings to keep them safe</a:t>
            </a:r>
            <a:endParaRPr lang="en-US" sz="2800" dirty="0"/>
          </a:p>
          <a:p>
            <a:pPr marL="0" indent="0">
              <a:buNone/>
            </a:pPr>
            <a:endParaRPr lang="en-US" sz="4000" dirty="0"/>
          </a:p>
        </p:txBody>
      </p:sp>
      <p:pic>
        <p:nvPicPr>
          <p:cNvPr id="5124" name="Picture 4" descr="http://upload.wikimedia.org/wikipedia/commons/thumb/a/a1/Leviathan_by_Thomas_Hobbes.jpg/220px-Leviathan_by_Thomas_Hobb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156645"/>
            <a:ext cx="3710940" cy="57013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stpeterslist.com/wp-content/uploads/2013/11/Hobbes-Meme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" y="1650905"/>
            <a:ext cx="4937760" cy="52070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7786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418253"/>
            <a:ext cx="12001500" cy="3649133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3600" b="1" u="sng" dirty="0" smtClean="0"/>
              <a:t>C. John </a:t>
            </a:r>
            <a:r>
              <a:rPr lang="en-US" sz="3600" b="1" u="sng" dirty="0"/>
              <a:t>Locke</a:t>
            </a:r>
            <a:r>
              <a:rPr lang="en-US" sz="3600" dirty="0"/>
              <a:t>- People were naturally good and born with rights of life, liberty, and property that the government should protect</a:t>
            </a:r>
            <a:endParaRPr lang="en-US" sz="2800" dirty="0"/>
          </a:p>
          <a:p>
            <a:pPr marL="0" indent="0">
              <a:buNone/>
            </a:pPr>
            <a:endParaRPr lang="en-US" sz="4000" dirty="0"/>
          </a:p>
        </p:txBody>
      </p:sp>
      <p:pic>
        <p:nvPicPr>
          <p:cNvPr id="6146" name="Picture 2" descr="http://www.fee.org/files/imgLib/20121115_johnloc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1645010"/>
            <a:ext cx="10509250" cy="5212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1865" y="3355151"/>
            <a:ext cx="39401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Inspiring revolutionary ideas since 1700…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8526780" y="3170485"/>
            <a:ext cx="24190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You’re welcome America.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74069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61DDDE80-2DFA-4F2A-B66F-72059846BD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2141</TotalTime>
  <Words>839</Words>
  <Application>Microsoft Office PowerPoint</Application>
  <PresentationFormat>Custom</PresentationFormat>
  <Paragraphs>91</Paragraphs>
  <Slides>30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Celestial</vt:lpstr>
      <vt:lpstr>The Enlightenment</vt:lpstr>
      <vt:lpstr>1. Come in and grab a review Chart, an Objective Sheet, and a Notes Sheet from the Cart.    2. Fill out your objective, then Take everything off of your desk except for a pencil/Pen and put your other papers under your desk.  3. Talk to a neighbor for 1 minute about the quiz (that you will claim you didn’t know about)</vt:lpstr>
      <vt:lpstr>When done with your Quiz…… Review Chart!</vt:lpstr>
      <vt:lpstr>“Man is born free, but everywhere he is in chains”</vt:lpstr>
      <vt:lpstr>I. Ideas of the Enlightenment </vt:lpstr>
      <vt:lpstr>Slide 6</vt:lpstr>
      <vt:lpstr>II. Ideas of Government </vt:lpstr>
      <vt:lpstr>Slide 8</vt:lpstr>
      <vt:lpstr>Slide 9</vt:lpstr>
      <vt:lpstr>“If the government does not protect you or your rights, you have a right to overthrow the government and install one that will protect your rights”</vt:lpstr>
      <vt:lpstr>Slide 11</vt:lpstr>
      <vt:lpstr>Slide 12</vt:lpstr>
      <vt:lpstr>III. Ideas of Society </vt:lpstr>
      <vt:lpstr>Bell-Work</vt:lpstr>
      <vt:lpstr>Let’s Make This Relevant!!</vt:lpstr>
      <vt:lpstr>18th Century European Philosophes  and  Popular Culture </vt:lpstr>
      <vt:lpstr>Slide 17</vt:lpstr>
      <vt:lpstr>Miley CYrus</vt:lpstr>
      <vt:lpstr>Still Making It Relevant!!!</vt:lpstr>
      <vt:lpstr>Review Activity - Stoplight</vt:lpstr>
      <vt:lpstr>CLOSURE</vt:lpstr>
      <vt:lpstr>Slide 22</vt:lpstr>
      <vt:lpstr>Slide 23</vt:lpstr>
      <vt:lpstr>Slide 24</vt:lpstr>
      <vt:lpstr>IV. Enlightened Despots </vt:lpstr>
      <vt:lpstr>Slide 26</vt:lpstr>
      <vt:lpstr>Slide 27</vt:lpstr>
      <vt:lpstr>TaLking Heads</vt:lpstr>
      <vt:lpstr>Locke       Hobbes       Rousseau      Montesquieu</vt:lpstr>
      <vt:lpstr>Closure…..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Marwitz, Keith A.</dc:creator>
  <cp:lastModifiedBy>pete</cp:lastModifiedBy>
  <cp:revision>32</cp:revision>
  <dcterms:created xsi:type="dcterms:W3CDTF">2014-03-17T16:39:01Z</dcterms:created>
  <dcterms:modified xsi:type="dcterms:W3CDTF">2014-03-20T14:35:37Z</dcterms:modified>
</cp:coreProperties>
</file>