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56" r:id="rId2"/>
    <p:sldId id="282" r:id="rId3"/>
    <p:sldId id="266" r:id="rId4"/>
    <p:sldId id="267" r:id="rId5"/>
    <p:sldId id="257" r:id="rId6"/>
    <p:sldId id="258" r:id="rId7"/>
    <p:sldId id="274" r:id="rId8"/>
    <p:sldId id="273" r:id="rId9"/>
    <p:sldId id="276" r:id="rId10"/>
    <p:sldId id="275" r:id="rId11"/>
    <p:sldId id="277" r:id="rId12"/>
    <p:sldId id="268" r:id="rId13"/>
    <p:sldId id="259" r:id="rId14"/>
    <p:sldId id="260" r:id="rId15"/>
    <p:sldId id="269" r:id="rId16"/>
    <p:sldId id="278" r:id="rId17"/>
    <p:sldId id="280" r:id="rId18"/>
    <p:sldId id="279" r:id="rId19"/>
    <p:sldId id="281" r:id="rId20"/>
    <p:sldId id="261" r:id="rId21"/>
    <p:sldId id="284" r:id="rId22"/>
    <p:sldId id="285" r:id="rId23"/>
    <p:sldId id="270" r:id="rId24"/>
    <p:sldId id="262" r:id="rId25"/>
    <p:sldId id="263" r:id="rId26"/>
    <p:sldId id="264" r:id="rId27"/>
    <p:sldId id="272" r:id="rId28"/>
    <p:sldId id="283" r:id="rId29"/>
    <p:sldId id="28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C12D-B9A2-426D-929A-9E40F8CC2018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3AAC-A48B-4CEB-9BAF-4BE0E6CD7B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2432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C12D-B9A2-426D-929A-9E40F8CC2018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3AAC-A48B-4CEB-9BAF-4BE0E6CD7B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9926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C12D-B9A2-426D-929A-9E40F8CC2018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3AAC-A48B-4CEB-9BAF-4BE0E6CD7B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2737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C12D-B9A2-426D-929A-9E40F8CC2018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3AAC-A48B-4CEB-9BAF-4BE0E6CD7B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540108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C12D-B9A2-426D-929A-9E40F8CC2018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3AAC-A48B-4CEB-9BAF-4BE0E6CD7B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1224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C12D-B9A2-426D-929A-9E40F8CC2018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3AAC-A48B-4CEB-9BAF-4BE0E6CD7B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8649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C12D-B9A2-426D-929A-9E40F8CC2018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3AAC-A48B-4CEB-9BAF-4BE0E6CD7B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9478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C12D-B9A2-426D-929A-9E40F8CC2018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3AAC-A48B-4CEB-9BAF-4BE0E6CD7B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2515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C12D-B9A2-426D-929A-9E40F8CC2018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3AAC-A48B-4CEB-9BAF-4BE0E6CD7B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1591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C12D-B9A2-426D-929A-9E40F8CC2018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3AAC-A48B-4CEB-9BAF-4BE0E6CD7B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5026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C12D-B9A2-426D-929A-9E40F8CC2018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3AAC-A48B-4CEB-9BAF-4BE0E6CD7B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3266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C12D-B9A2-426D-929A-9E40F8CC2018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3AAC-A48B-4CEB-9BAF-4BE0E6CD7B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1591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C12D-B9A2-426D-929A-9E40F8CC2018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3AAC-A48B-4CEB-9BAF-4BE0E6CD7B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7646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C12D-B9A2-426D-929A-9E40F8CC2018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3AAC-A48B-4CEB-9BAF-4BE0E6CD7B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9238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C12D-B9A2-426D-929A-9E40F8CC2018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3AAC-A48B-4CEB-9BAF-4BE0E6CD7B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5147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C12D-B9A2-426D-929A-9E40F8CC2018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3AAC-A48B-4CEB-9BAF-4BE0E6CD7B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1514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C12D-B9A2-426D-929A-9E40F8CC2018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3AAC-A48B-4CEB-9BAF-4BE0E6CD7B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6849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BC12D-B9A2-426D-929A-9E40F8CC2018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83AAC-A48B-4CEB-9BAF-4BE0E6CD7B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02486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dyZ10k8VsA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1QfJ1q0RjG0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TqzNc4qQexw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Absolutism!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upload.wikimedia.org/wikipedia/commons/thumb/0/0c/GalleassGirona.JPG/250px-GalleassGiro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257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www.youtube.com/watch?v=ydyZ10k8VsA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5676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866"/>
            <a:ext cx="9144000" cy="6824133"/>
          </a:xfrm>
        </p:spPr>
        <p:txBody>
          <a:bodyPr>
            <a:normAutofit fontScale="47500" lnSpcReduction="20000"/>
          </a:bodyPr>
          <a:lstStyle/>
          <a:p>
            <a:pPr fontAlgn="base"/>
            <a:r>
              <a:rPr lang="en-US" dirty="0">
                <a:effectLst/>
              </a:rPr>
              <a:t>When Elizabeth I took the throne in 1559, England entered what many consider to be her Golden Age.</a:t>
            </a:r>
          </a:p>
          <a:p>
            <a:pPr fontAlgn="base"/>
            <a:r>
              <a:rPr lang="en-US" dirty="0">
                <a:effectLst/>
              </a:rPr>
              <a:t>England experienced a steep rise in international power and importance, a flowering of culture, and the Age of Discovery.</a:t>
            </a:r>
          </a:p>
          <a:p>
            <a:pPr fontAlgn="base"/>
            <a:r>
              <a:rPr lang="en-US" dirty="0">
                <a:effectLst/>
              </a:rPr>
              <a:t>Elizabeth re-established the Anglican Church, and extended English influence in Scotland by supporting the Protestants.</a:t>
            </a:r>
          </a:p>
          <a:p>
            <a:pPr fontAlgn="base"/>
            <a:r>
              <a:rPr lang="en-US" dirty="0">
                <a:effectLst/>
              </a:rPr>
              <a:t>It was during the reign of Elizabeth I that William Shakespeare, the world’s greatest playwright and writer, lived</a:t>
            </a:r>
            <a:r>
              <a:rPr lang="en-US" dirty="0" smtClean="0">
                <a:effectLst/>
              </a:rPr>
              <a:t>.</a:t>
            </a:r>
          </a:p>
          <a:p>
            <a:pPr fontAlgn="base"/>
            <a:r>
              <a:rPr lang="en-US" dirty="0" smtClean="0">
                <a:effectLst/>
              </a:rPr>
              <a:t>Shakespeare’s </a:t>
            </a:r>
            <a:r>
              <a:rPr lang="en-US" dirty="0">
                <a:effectLst/>
              </a:rPr>
              <a:t>works remain to the present day the most widely read and studied literature in the world.</a:t>
            </a:r>
          </a:p>
          <a:p>
            <a:pPr fontAlgn="base"/>
            <a:r>
              <a:rPr lang="en-US" dirty="0">
                <a:effectLst/>
              </a:rPr>
              <a:t>It was Queen Elizabeth that presided over a sharp increase in England’s ascendancy around the world, and of the start of an enormous </a:t>
            </a:r>
            <a:r>
              <a:rPr lang="en-US" dirty="0" smtClean="0">
                <a:effectLst/>
              </a:rPr>
              <a:t>colonization </a:t>
            </a:r>
            <a:r>
              <a:rPr lang="en-US" dirty="0">
                <a:effectLst/>
              </a:rPr>
              <a:t>campaign which would lead to the creation of the United States of America and the later British Empire.</a:t>
            </a:r>
          </a:p>
          <a:p>
            <a:pPr fontAlgn="base"/>
            <a:r>
              <a:rPr lang="en-US" dirty="0">
                <a:effectLst/>
              </a:rPr>
              <a:t>During her reign, British voyagers were at the forefront of the Age of Discovery, setting off in all directions to explore the globe, discovering many new lands.</a:t>
            </a:r>
          </a:p>
          <a:p>
            <a:pPr fontAlgn="base"/>
            <a:r>
              <a:rPr lang="en-US" dirty="0">
                <a:effectLst/>
              </a:rPr>
              <a:t>Elizabeth also supported the Protestants in the Netherlands, then under the yoke of imperial Spain.</a:t>
            </a:r>
          </a:p>
          <a:p>
            <a:pPr fontAlgn="base"/>
            <a:r>
              <a:rPr lang="en-US" dirty="0">
                <a:effectLst/>
              </a:rPr>
              <a:t>This triggered war between England and Spain, however, with the Spaniards dispatching an enormous invasion fleet, known as the Spanish Armada.</a:t>
            </a:r>
          </a:p>
          <a:p>
            <a:pPr fontAlgn="base"/>
            <a:r>
              <a:rPr lang="en-US" dirty="0">
                <a:effectLst/>
              </a:rPr>
              <a:t>The English navy, led by Admiral Sir Francis Drake, intercepted the Spanish Armada in the English Channel and after three days of fighting, the better training English inflicted a decisive defeat on the Spaniards.</a:t>
            </a:r>
          </a:p>
          <a:p>
            <a:pPr fontAlgn="base"/>
            <a:r>
              <a:rPr lang="en-US" dirty="0">
                <a:effectLst/>
              </a:rPr>
              <a:t>This tremendous success laid the foundations for the growth of the most powerful navy the world has ever witnessed, the Royal Navy</a:t>
            </a:r>
            <a:r>
              <a:rPr lang="en-US" dirty="0" smtClean="0">
                <a:effectLst/>
              </a:rPr>
              <a:t>.</a:t>
            </a:r>
          </a:p>
          <a:p>
            <a:pPr fontAlgn="base"/>
            <a:r>
              <a:rPr lang="en-US" dirty="0" smtClean="0">
                <a:effectLst/>
              </a:rPr>
              <a:t>expansion </a:t>
            </a:r>
            <a:r>
              <a:rPr lang="en-US" dirty="0">
                <a:effectLst/>
              </a:rPr>
              <a:t>into overseas territories also opened up the slave trade.</a:t>
            </a:r>
          </a:p>
          <a:p>
            <a:pPr fontAlgn="base"/>
            <a:r>
              <a:rPr lang="en-US" dirty="0">
                <a:effectLst/>
              </a:rPr>
              <a:t>In 1555 the first black African slaves were imported into England, with the towns of Liverpool and Bristol becoming major slave trade </a:t>
            </a:r>
            <a:r>
              <a:rPr lang="en-US" dirty="0" err="1">
                <a:effectLst/>
              </a:rPr>
              <a:t>centres</a:t>
            </a:r>
            <a:r>
              <a:rPr lang="en-US" dirty="0">
                <a:effectLst/>
              </a:rPr>
              <a:t>.</a:t>
            </a:r>
          </a:p>
          <a:p>
            <a:pPr fontAlgn="base"/>
            <a:r>
              <a:rPr lang="en-US" dirty="0">
                <a:effectLst/>
              </a:rPr>
              <a:t>The black slaves were mostly commandeered by the big business elite (not the ordinary English people) purchasing them from the Africans themselves, and there existed during the same time-frame a far larger and more brutal Islamic slave trade dealing in Africans.</a:t>
            </a:r>
          </a:p>
          <a:p>
            <a:pPr fontAlgn="base"/>
            <a:r>
              <a:rPr lang="en-US" dirty="0">
                <a:effectLst/>
              </a:rPr>
              <a:t>Britain would later almost single-handedly stamp out slavery throughout the world and was the first country to prohibit the sale of slaves in 1807.</a:t>
            </a:r>
          </a:p>
          <a:p>
            <a:pPr fontAlgn="base"/>
            <a:r>
              <a:rPr lang="en-US" dirty="0">
                <a:effectLst/>
              </a:rPr>
              <a:t>By 1601 there were 20,000 slaves in London.</a:t>
            </a:r>
          </a:p>
          <a:p>
            <a:pPr fontAlgn="base"/>
            <a:r>
              <a:rPr lang="en-US" dirty="0">
                <a:effectLst/>
              </a:rPr>
              <a:t>The presence of these ever-increasing black slaves was too much to stomach for Queen Elizabeth I, who ordered that every last one be expelled from England</a:t>
            </a:r>
            <a:r>
              <a:rPr lang="en-US" dirty="0" smtClean="0">
                <a:effectLst/>
              </a:rPr>
              <a:t>.</a:t>
            </a:r>
            <a:endParaRPr lang="en-US" b="1" dirty="0" smtClean="0">
              <a:effectLst/>
            </a:endParaRPr>
          </a:p>
          <a:p>
            <a:pPr fontAlgn="base"/>
            <a:r>
              <a:rPr lang="en-US" dirty="0" smtClean="0">
                <a:effectLst/>
              </a:rPr>
              <a:t>This </a:t>
            </a:r>
            <a:r>
              <a:rPr lang="en-US" dirty="0">
                <a:effectLst/>
              </a:rPr>
              <a:t>ensured that there was not a significant black presence in Britain until the second-half of the 20th Century.</a:t>
            </a:r>
          </a:p>
          <a:p>
            <a:pPr fontAlgn="base"/>
            <a:r>
              <a:rPr lang="en-US" dirty="0">
                <a:effectLst/>
              </a:rPr>
              <a:t>Queen Elizabeth I was fiercely patriotic.</a:t>
            </a:r>
          </a:p>
          <a:p>
            <a:pPr fontAlgn="base"/>
            <a:r>
              <a:rPr lang="en-US" dirty="0">
                <a:effectLst/>
              </a:rPr>
              <a:t>Once, when asked by Parliament about any forthcoming marriage prospects, she replied: “I have already joined myself in marriage with a husband, namely the Kingdom of England.”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055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en-US" sz="2800" b="1" u="sng" dirty="0"/>
              <a:t>2. Edict of Nantes</a:t>
            </a:r>
            <a:r>
              <a:rPr lang="en-US" sz="2800" dirty="0"/>
              <a:t> made Catholicism the religion of </a:t>
            </a:r>
            <a:r>
              <a:rPr lang="en-US" sz="2800" dirty="0" smtClean="0"/>
              <a:t>France </a:t>
            </a:r>
            <a:r>
              <a:rPr lang="en-US" sz="2800" dirty="0"/>
              <a:t>but allowed freedom of worship, but was later </a:t>
            </a:r>
            <a:r>
              <a:rPr lang="en-US" sz="2800" dirty="0" smtClean="0"/>
              <a:t>revoked </a:t>
            </a:r>
            <a:r>
              <a:rPr lang="en-US" sz="2800" dirty="0"/>
              <a:t>by Louis XIV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42" name="Picture 2" descr="http://upload.wikimedia.org/wikipedia/commons/thumb/3/31/Edit_de_Nantes_Avril_1598.jpg/330px-Edit_de_Nantes_Avril_15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34771"/>
            <a:ext cx="4267200" cy="482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upload.wikimedia.org/wikipedia/commons/thumb/1/16/Henry_IV_of_france_by_pourbous_younger.jpg/220px-Henry_IV_of_france_by_pourbous_young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2034771"/>
            <a:ext cx="3057955" cy="482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upload.wikimedia.org/wikipedia/commons/thumb/5/5f/Louis_XIV_of_France.jpg/220px-Louis_XIV_of_Fran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5368" y="2034770"/>
            <a:ext cx="2838632" cy="482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9008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File:Batalla de rocroi por Augusto Ferrer-Dalm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7733" y="2531203"/>
            <a:ext cx="7620000" cy="432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0" y="152400"/>
            <a:ext cx="9296400" cy="4525963"/>
          </a:xfrm>
        </p:spPr>
        <p:txBody>
          <a:bodyPr/>
          <a:lstStyle/>
          <a:p>
            <a:pPr lvl="1">
              <a:buNone/>
            </a:pPr>
            <a:r>
              <a:rPr lang="en-US" sz="2400" dirty="0" smtClean="0"/>
              <a:t>C. After </a:t>
            </a:r>
            <a:r>
              <a:rPr lang="en-US" sz="2400" dirty="0"/>
              <a:t>the Thirty Years War (1618-1648) in the Holy Roman Empire (modern day Germany), each country could choose their own religion</a:t>
            </a:r>
          </a:p>
          <a:p>
            <a:pPr lvl="1">
              <a:buNone/>
            </a:pPr>
            <a:r>
              <a:rPr lang="en-US" sz="2400" dirty="0" smtClean="0"/>
              <a:t>D. Marked </a:t>
            </a:r>
            <a:r>
              <a:rPr lang="en-US" sz="2400" dirty="0"/>
              <a:t>the beginning of the </a:t>
            </a:r>
            <a:r>
              <a:rPr lang="en-US" sz="2400" b="1" u="sng" dirty="0"/>
              <a:t>nation-state</a:t>
            </a:r>
            <a:r>
              <a:rPr lang="en-US" sz="2400" dirty="0"/>
              <a:t>- country whose identity and authority comes from a people group </a:t>
            </a:r>
          </a:p>
          <a:p>
            <a:endParaRPr lang="en-US" dirty="0"/>
          </a:p>
        </p:txBody>
      </p:sp>
      <p:pic>
        <p:nvPicPr>
          <p:cNvPr id="11268" name="Picture 4" descr="File:Europe map 164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467" y="2565070"/>
            <a:ext cx="5952067" cy="429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339" y="16933"/>
            <a:ext cx="7765321" cy="1326321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III. Monarchs Seek More Power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4525963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2800" dirty="0" smtClean="0"/>
              <a:t>A. In </a:t>
            </a:r>
            <a:r>
              <a:rPr lang="en-US" sz="2800" dirty="0"/>
              <a:t>France, </a:t>
            </a:r>
            <a:r>
              <a:rPr lang="en-US" sz="2800" b="1" u="sng" dirty="0"/>
              <a:t>Louis XIV</a:t>
            </a:r>
            <a:r>
              <a:rPr lang="en-US" sz="2800" dirty="0"/>
              <a:t> (r. 1643-1715) was the greatest absolute monarch during France’s golden age</a:t>
            </a:r>
          </a:p>
          <a:p>
            <a:pPr lvl="0">
              <a:buNone/>
            </a:pPr>
            <a:r>
              <a:rPr lang="en-US" sz="2800" dirty="0" smtClean="0"/>
              <a:t>		</a:t>
            </a:r>
            <a:r>
              <a:rPr lang="en-US" sz="2700" dirty="0" smtClean="0"/>
              <a:t>1. Controlled </a:t>
            </a:r>
            <a:r>
              <a:rPr lang="en-US" sz="2700" dirty="0"/>
              <a:t>all of the government and </a:t>
            </a:r>
            <a:r>
              <a:rPr lang="en-US" sz="2700" dirty="0" smtClean="0"/>
              <a:t>	society</a:t>
            </a:r>
            <a:endParaRPr lang="en-US" sz="2700" dirty="0"/>
          </a:p>
          <a:p>
            <a:pPr lvl="0">
              <a:buNone/>
            </a:pPr>
            <a:r>
              <a:rPr lang="en-US" sz="3000" dirty="0"/>
              <a:t>	</a:t>
            </a:r>
            <a:r>
              <a:rPr lang="en-US" sz="3000" dirty="0" smtClean="0"/>
              <a:t>	</a:t>
            </a:r>
            <a:endParaRPr lang="en-US" dirty="0"/>
          </a:p>
        </p:txBody>
      </p:sp>
      <p:pic>
        <p:nvPicPr>
          <p:cNvPr id="12290" name="Picture 2" descr="http://upload.wikimedia.org/wikipedia/commons/thumb/4/40/Louis-xiv-lebrunl.jpg/220px-Louis-xiv-lebrun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58785"/>
            <a:ext cx="3429000" cy="409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File:Louis14-Famil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8999" y="2793849"/>
            <a:ext cx="5655733" cy="407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38200" y="152400"/>
            <a:ext cx="9677400" cy="4525963"/>
          </a:xfrm>
        </p:spPr>
        <p:txBody>
          <a:bodyPr/>
          <a:lstStyle/>
          <a:p>
            <a:pPr lvl="0">
              <a:buNone/>
            </a:pPr>
            <a:r>
              <a:rPr lang="en-US" dirty="0" smtClean="0"/>
              <a:t>		</a:t>
            </a:r>
            <a:r>
              <a:rPr lang="en-US" sz="2800" dirty="0" smtClean="0"/>
              <a:t>2</a:t>
            </a:r>
            <a:r>
              <a:rPr lang="en-US" sz="2800" dirty="0"/>
              <a:t>. Built </a:t>
            </a:r>
            <a:r>
              <a:rPr lang="en-US" sz="2800" b="1" u="sng" dirty="0"/>
              <a:t>Versailles</a:t>
            </a:r>
            <a:r>
              <a:rPr lang="en-US" sz="2800" dirty="0"/>
              <a:t> palace for nobles to live with him</a:t>
            </a:r>
          </a:p>
          <a:p>
            <a:pPr lvl="0">
              <a:buNone/>
            </a:pPr>
            <a:r>
              <a:rPr lang="en-US" sz="2800" dirty="0"/>
              <a:t>		3. France had large gap b/w nobles and </a:t>
            </a:r>
            <a:r>
              <a:rPr lang="en-US" sz="2800" dirty="0" smtClean="0"/>
              <a:t>commoners 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314" name="Picture 2" descr="File:Vue aérienne du domaine de Versailles par ToucanWings - Creative Commons By Sa 3.0 - 0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28750"/>
            <a:ext cx="9144000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5445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File:Palace of Versaill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7770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File:Schloss-Versail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0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4044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 descr="http://upload.wikimedia.org/wikipedia/commons/thumb/5/50/Versailles_Plan_Jean_Delagrive.jpg/500px-Versailles_Plan_Jean_Delagr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5911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3.bp.blogspot.com/-BG13giBsHRk/UvvziyVq_dI/AAAAAAAAKJI/lG-lGLMNPMU/s1600/google+earth+satellite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0406" y="3320832"/>
            <a:ext cx="7355096" cy="353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3419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File:Versailles Queen's Chamb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71600" y="0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www.youtube.com/watch?v=1QfJ1q0RjG0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47800" y="381000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www.youtube.com/watch?v=TqzNc4qQexw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8467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5400"/>
            <a:ext cx="7765321" cy="1326321"/>
          </a:xfrm>
        </p:spPr>
        <p:txBody>
          <a:bodyPr/>
          <a:lstStyle/>
          <a:p>
            <a:r>
              <a:rPr lang="en-US" dirty="0" smtClean="0"/>
              <a:t>Bell-Work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607" y="1143000"/>
            <a:ext cx="8686800" cy="57150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sz="3200" dirty="0" smtClean="0"/>
              <a:t>What were some of the major effects of the Black Plague?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2. Which African Kingdom adopted Christianity       as their religion?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3. What was the Neolithic Revolution?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4. What do the early civilizations (Egypt, Mesopotamia, India, China) have in common?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64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4525963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2800" dirty="0" smtClean="0"/>
              <a:t>B. In </a:t>
            </a:r>
            <a:r>
              <a:rPr lang="en-US" sz="2800" dirty="0"/>
              <a:t>Russia, tsars (emperors) centralized power</a:t>
            </a:r>
          </a:p>
          <a:p>
            <a:pPr lvl="1">
              <a:buNone/>
            </a:pPr>
            <a:r>
              <a:rPr lang="en-US" sz="2400" dirty="0" smtClean="0"/>
              <a:t>1. Ivan </a:t>
            </a:r>
            <a:r>
              <a:rPr lang="en-US" sz="2400" dirty="0"/>
              <a:t>the Terrible became the first tsar by fighting the Mongols and controlling the nobles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8436" name="Picture 4" descr="http://www.biography.com/imported/images/Biography/Images/Profiles/I/Ivan-IV-9350679-1-4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93332"/>
            <a:ext cx="51816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ttp://upload.wikimedia.org/wikipedia/commons/thumb/0/0a/Ivans_ivory_throne.jpg/220px-Ivans_ivory_thro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93332"/>
            <a:ext cx="3890622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File:Schwarz18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 descr="http://upload.wikimedia.org/wikipedia/commons/thumb/2/20/Ivan_Bilibin_131.jpg/220px-Ivan_Bilibin_131.jpg"/>
          <p:cNvPicPr>
            <a:picLocks noChangeAspect="1" noChangeArrowheads="1"/>
          </p:cNvPicPr>
          <p:nvPr/>
        </p:nvPicPr>
        <p:blipFill>
          <a:blip r:embed="rId2"/>
          <a:srcRect b="8982"/>
          <a:stretch>
            <a:fillRect/>
          </a:stretch>
        </p:blipFill>
        <p:spPr bwMode="auto">
          <a:xfrm>
            <a:off x="1828800" y="0"/>
            <a:ext cx="4991100" cy="6896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33400" y="0"/>
            <a:ext cx="5562600" cy="4525963"/>
          </a:xfrm>
        </p:spPr>
        <p:txBody>
          <a:bodyPr/>
          <a:lstStyle/>
          <a:p>
            <a:pPr lvl="1">
              <a:buNone/>
            </a:pPr>
            <a:r>
              <a:rPr lang="en-US" sz="2400" b="1" u="sng" dirty="0"/>
              <a:t>2. Peter the Great</a:t>
            </a:r>
            <a:r>
              <a:rPr lang="en-US" sz="2400" b="1" dirty="0"/>
              <a:t> </a:t>
            </a:r>
            <a:endParaRPr lang="en-US" sz="2400" dirty="0"/>
          </a:p>
          <a:p>
            <a:pPr lvl="1">
              <a:buNone/>
            </a:pPr>
            <a:r>
              <a:rPr lang="en-US" sz="2400" dirty="0"/>
              <a:t>		</a:t>
            </a:r>
            <a:r>
              <a:rPr lang="en-US" sz="2600" dirty="0"/>
              <a:t>a. Modernized Russia by </a:t>
            </a:r>
            <a:r>
              <a:rPr lang="en-US" sz="2600" b="1" u="sng" dirty="0"/>
              <a:t>westernizing</a:t>
            </a:r>
            <a:r>
              <a:rPr lang="en-US" sz="2600" dirty="0"/>
              <a:t> it- built modern </a:t>
            </a:r>
            <a:r>
              <a:rPr lang="en-US" sz="2600" dirty="0" smtClean="0"/>
              <a:t>European </a:t>
            </a:r>
            <a:r>
              <a:rPr lang="en-US" sz="2600" dirty="0"/>
              <a:t>army, industry, education, and fashions</a:t>
            </a:r>
          </a:p>
          <a:p>
            <a:pPr lvl="1">
              <a:buNone/>
            </a:pPr>
            <a:r>
              <a:rPr lang="en-US" sz="2600" dirty="0"/>
              <a:t>		b. Built a new capital, St. Petersburg, to get a warm </a:t>
            </a:r>
            <a:r>
              <a:rPr lang="en-US" sz="2600" dirty="0" smtClean="0"/>
              <a:t>water </a:t>
            </a:r>
            <a:r>
              <a:rPr lang="en-US" sz="2600" dirty="0"/>
              <a:t>port</a:t>
            </a:r>
            <a:r>
              <a:rPr lang="en-US" sz="2600" b="1" dirty="0"/>
              <a:t> </a:t>
            </a:r>
            <a:endParaRPr lang="en-US" sz="2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9458" name="Picture 2" descr="http://3219a2.medialib.glogster.com/media/20/20a3b83c83e7dcec8c8d73eb9241cd7c7d9568dfa84460a62ee46077c20c313d/peter-the-great-shaving-the-beard-of-an-old-belie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9876"/>
            <a:ext cx="3332988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cla.calpoly.edu/~lcall/111/peter_plans_st_pbur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96343"/>
            <a:ext cx="3886200" cy="286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http://cla.calpoly.edu/~lcall/111/russia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2283" y="3621616"/>
            <a:ext cx="565785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98006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4525963"/>
          </a:xfrm>
        </p:spPr>
        <p:txBody>
          <a:bodyPr/>
          <a:lstStyle/>
          <a:p>
            <a:pPr lvl="0">
              <a:buNone/>
            </a:pPr>
            <a:r>
              <a:rPr lang="en-US" sz="2800" dirty="0" smtClean="0"/>
              <a:t>C. In </a:t>
            </a:r>
            <a:r>
              <a:rPr lang="en-US" sz="2800" dirty="0"/>
              <a:t>England, </a:t>
            </a:r>
            <a:r>
              <a:rPr lang="en-US" sz="2800" b="1" u="sng" dirty="0"/>
              <a:t>Parliament</a:t>
            </a:r>
            <a:r>
              <a:rPr lang="en-US" sz="2800" dirty="0"/>
              <a:t> (elected legislature) and kings fought for power</a:t>
            </a:r>
          </a:p>
          <a:p>
            <a:pPr lvl="1">
              <a:buNone/>
            </a:pPr>
            <a:r>
              <a:rPr lang="en-US" sz="2800" b="1" u="sng" dirty="0" smtClean="0"/>
              <a:t>1. English </a:t>
            </a:r>
            <a:r>
              <a:rPr lang="en-US" sz="2800" b="1" u="sng" dirty="0"/>
              <a:t>Civil War</a:t>
            </a:r>
            <a:r>
              <a:rPr lang="en-US" sz="2800" dirty="0"/>
              <a:t> (1642-1651)</a:t>
            </a:r>
          </a:p>
          <a:p>
            <a:pPr marL="1371600" lvl="2" indent="-457200">
              <a:buAutoNum type="alphaLcPeriod"/>
            </a:pPr>
            <a:r>
              <a:rPr lang="en-US" sz="2400" b="1" u="sng" dirty="0" smtClean="0"/>
              <a:t>Charles </a:t>
            </a:r>
            <a:r>
              <a:rPr lang="en-US" sz="2400" b="1" u="sng" dirty="0"/>
              <a:t>I</a:t>
            </a:r>
            <a:r>
              <a:rPr lang="en-US" sz="2400" dirty="0"/>
              <a:t> defied Parliament which led to open rebellion and then his </a:t>
            </a:r>
            <a:r>
              <a:rPr lang="en-US" sz="2400" dirty="0" smtClean="0"/>
              <a:t>execution</a:t>
            </a:r>
          </a:p>
          <a:p>
            <a:pPr marL="1371600" lvl="2" indent="-457200">
              <a:buAutoNum type="alphaLcPeriod"/>
            </a:pPr>
            <a:r>
              <a:rPr lang="en-US" sz="2400" dirty="0" smtClean="0"/>
              <a:t>After </a:t>
            </a:r>
            <a:r>
              <a:rPr lang="en-US" sz="2400" dirty="0"/>
              <a:t>10 years, the monarch was restored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0482" name="Picture 2" descr="http://upload.wikimedia.org/wikipedia/commons/c/ca/King_Charles_I_by_Gerrit_van_Honthor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3318577"/>
            <a:ext cx="2971800" cy="353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File:Battle of Naseb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18577"/>
            <a:ext cx="4495800" cy="353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File:LongParliame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1" y="3323356"/>
            <a:ext cx="2209800" cy="351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52400"/>
            <a:ext cx="8915400" cy="4525963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sz="2800" b="1" u="sng" dirty="0" smtClean="0"/>
              <a:t>2. Glorious </a:t>
            </a:r>
            <a:r>
              <a:rPr lang="en-US" sz="2800" b="1" u="sng" dirty="0"/>
              <a:t>Revolution</a:t>
            </a:r>
            <a:r>
              <a:rPr lang="en-US" sz="2800" dirty="0"/>
              <a:t> (1688) </a:t>
            </a:r>
          </a:p>
          <a:p>
            <a:pPr lvl="1">
              <a:buNone/>
            </a:pPr>
            <a:r>
              <a:rPr lang="en-US" sz="2800" dirty="0" smtClean="0"/>
              <a:t>	a. Parliament </a:t>
            </a:r>
            <a:r>
              <a:rPr lang="en-US" sz="2800" dirty="0"/>
              <a:t>scared off James II, then asked William and Mary to be their monarchs in a bloodless revolution</a:t>
            </a:r>
          </a:p>
          <a:p>
            <a:pPr lvl="1">
              <a:buNone/>
            </a:pPr>
            <a:r>
              <a:rPr lang="en-US" sz="2800" dirty="0" smtClean="0"/>
              <a:t>	</a:t>
            </a:r>
            <a:endParaRPr lang="en-US" sz="3200" dirty="0"/>
          </a:p>
          <a:p>
            <a:pPr>
              <a:buNone/>
            </a:pPr>
            <a:endParaRPr lang="en-US" dirty="0"/>
          </a:p>
        </p:txBody>
      </p:sp>
      <p:pic>
        <p:nvPicPr>
          <p:cNvPr id="21506" name="Picture 2" descr="http://upload.wikimedia.org/wikipedia/commons/thumb/b/bf/James_II_%26_VII.jpg/200px-James_II_%26_V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44115"/>
            <a:ext cx="2667000" cy="441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2.bp.blogspot.com/-IXXSn47iDSw/TVfILZ3TQ4I/AAAAAAAAig8/-x4j_vzH2yg/s1600/84823-050-70EA930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856979"/>
            <a:ext cx="3953933" cy="500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http://upload.wikimedia.org/wikipedia/commons/thumb/a/af/William_III_Landing_at_Brixham%2C_Torbay%2C_5_November_1688.jpg/220px-William_III_Landing_at_Brixham%2C_Torbay%2C_5_November_168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51005"/>
            <a:ext cx="2838450" cy="345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ile:English Bill of Rights of 16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-1"/>
            <a:ext cx="3438525" cy="694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33400" y="0"/>
            <a:ext cx="6096000" cy="4525963"/>
          </a:xfrm>
        </p:spPr>
        <p:txBody>
          <a:bodyPr/>
          <a:lstStyle/>
          <a:p>
            <a:pPr lvl="1">
              <a:buNone/>
            </a:pPr>
            <a:r>
              <a:rPr lang="en-US" sz="2400" dirty="0" smtClean="0"/>
              <a:t>	b</a:t>
            </a:r>
            <a:r>
              <a:rPr lang="en-US" sz="2400" dirty="0"/>
              <a:t>. England become a </a:t>
            </a:r>
            <a:r>
              <a:rPr lang="en-US" sz="2400" b="1" u="sng" dirty="0"/>
              <a:t>constitutional monarchy</a:t>
            </a:r>
            <a:r>
              <a:rPr lang="en-US" sz="2400" dirty="0"/>
              <a:t>- king shares power with Parliament and must follow the law</a:t>
            </a:r>
          </a:p>
          <a:p>
            <a:pPr lvl="1">
              <a:buNone/>
            </a:pPr>
            <a:r>
              <a:rPr lang="en-US" sz="2400" b="1" dirty="0"/>
              <a:t>	</a:t>
            </a:r>
            <a:r>
              <a:rPr lang="en-US" sz="2400" b="1" u="sng" dirty="0"/>
              <a:t>c. English Bill of Rights</a:t>
            </a:r>
            <a:r>
              <a:rPr lang="en-US" sz="2400" dirty="0"/>
              <a:t>- gave more power to Parliament and established basic rights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2532" name="Picture 4" descr="http://www.monarchist.org.uk/uploads/3/2/5/2/3252756/7272088.jpg?7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2895600"/>
            <a:ext cx="5597356" cy="395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4525963"/>
          </a:xfrm>
        </p:spPr>
        <p:txBody>
          <a:bodyPr/>
          <a:lstStyle/>
          <a:p>
            <a:pPr marL="0" lvl="1" indent="0">
              <a:buNone/>
            </a:pPr>
            <a:r>
              <a:rPr lang="en-US" sz="2800" dirty="0" smtClean="0"/>
              <a:t>D</a:t>
            </a:r>
            <a:r>
              <a:rPr lang="en-US" sz="2800" dirty="0"/>
              <a:t>. Austria and Prussia were German speaking countries that fought each other for </a:t>
            </a:r>
            <a:r>
              <a:rPr lang="en-US" sz="2800" dirty="0" smtClean="0"/>
              <a:t>dominance</a:t>
            </a:r>
          </a:p>
          <a:p>
            <a:pPr marL="0" lvl="1" indent="0" algn="ctr">
              <a:buNone/>
            </a:pPr>
            <a:r>
              <a:rPr lang="en-US" sz="2000" u="sng" dirty="0" smtClean="0"/>
              <a:t>Austria</a:t>
            </a:r>
            <a:r>
              <a:rPr lang="en-US" sz="2000" dirty="0" smtClean="0"/>
              <a:t> – Maria Theresa    </a:t>
            </a:r>
            <a:r>
              <a:rPr lang="en-US" sz="2000" u="sng" dirty="0" smtClean="0"/>
              <a:t>Prussia</a:t>
            </a:r>
            <a:r>
              <a:rPr lang="en-US" sz="2000" dirty="0" smtClean="0"/>
              <a:t> – Frederick II</a:t>
            </a:r>
            <a:endParaRPr lang="en-US" sz="2000" dirty="0"/>
          </a:p>
          <a:p>
            <a:pPr algn="ctr"/>
            <a:endParaRPr lang="en-US" sz="1600" dirty="0"/>
          </a:p>
        </p:txBody>
      </p:sp>
      <p:pic>
        <p:nvPicPr>
          <p:cNvPr id="5" name="Picture 2" descr="http://home.versatel.nl/gerardvonhebel/euro1866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521"/>
          <a:stretch/>
        </p:blipFill>
        <p:spPr bwMode="auto">
          <a:xfrm>
            <a:off x="457200" y="1996471"/>
            <a:ext cx="8305800" cy="486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riedrich Zweite A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2418" y="1447800"/>
            <a:ext cx="1721582" cy="2105026"/>
          </a:xfrm>
          <a:prstGeom prst="rect">
            <a:avLst/>
          </a:prstGeom>
          <a:noFill/>
        </p:spPr>
      </p:pic>
      <p:pic>
        <p:nvPicPr>
          <p:cNvPr id="3076" name="Picture 4" descr="http://upload.wikimedia.org/wikipedia/commons/thumb/4/41/Maria_Theresia11.jpg/220px-Maria_Theresia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47800"/>
            <a:ext cx="1742042" cy="2628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68472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814" y="304800"/>
            <a:ext cx="7765321" cy="1326321"/>
          </a:xfrm>
        </p:spPr>
        <p:txBody>
          <a:bodyPr/>
          <a:lstStyle/>
          <a:p>
            <a:r>
              <a:rPr lang="en-US" dirty="0" smtClean="0"/>
              <a:t>Glossary </a:t>
            </a:r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067" y="1910522"/>
            <a:ext cx="8222068" cy="36951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Take out the board that I passed out earlier in the period!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Now, I need a volunteer to PASS OUT and then COLLECT markers.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When I read a definition, you will have 5 seconds to write down the GLOSSARY TERM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098763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4953000" cy="1143000"/>
          </a:xfrm>
        </p:spPr>
        <p:txBody>
          <a:bodyPr/>
          <a:lstStyle/>
          <a:p>
            <a:r>
              <a:rPr lang="en-US" dirty="0" smtClean="0"/>
              <a:t>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3695136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sz="3200" dirty="0" smtClean="0"/>
              <a:t>What is Divine Right?</a:t>
            </a:r>
          </a:p>
          <a:p>
            <a:pPr marL="457200" indent="-457200">
              <a:buAutoNum type="arabicPeriod"/>
            </a:pPr>
            <a:endParaRPr lang="en-US" sz="3200" dirty="0" smtClean="0"/>
          </a:p>
          <a:p>
            <a:pPr marL="457200" indent="-457200">
              <a:buAutoNum type="arabicPeriod"/>
            </a:pPr>
            <a:r>
              <a:rPr lang="en-US" sz="3200" dirty="0" smtClean="0"/>
              <a:t>How does Divine Right allow people to become Absolute Rulers?</a:t>
            </a:r>
          </a:p>
          <a:p>
            <a:pPr marL="457200" indent="-457200">
              <a:buAutoNum type="arabicPeriod"/>
            </a:pPr>
            <a:endParaRPr lang="en-US" sz="3200" dirty="0" smtClean="0"/>
          </a:p>
          <a:p>
            <a:pPr marL="457200" indent="-457200">
              <a:buAutoNum type="arabicPeriod"/>
            </a:pPr>
            <a:r>
              <a:rPr lang="en-US" sz="3200" dirty="0" smtClean="0"/>
              <a:t>Predict the future – How long will this period of “Absolutism” last? What will end it?</a:t>
            </a:r>
            <a:endParaRPr lang="en-US" sz="3200" dirty="0" smtClean="0"/>
          </a:p>
        </p:txBody>
      </p:sp>
      <p:pic>
        <p:nvPicPr>
          <p:cNvPr id="48130" name="Picture 2" descr="http://images.mises.org/DailyArticleBigImages/4300.jpg"/>
          <p:cNvPicPr>
            <a:picLocks noChangeAspect="1" noChangeArrowheads="1"/>
          </p:cNvPicPr>
          <p:nvPr/>
        </p:nvPicPr>
        <p:blipFill>
          <a:blip r:embed="rId2"/>
          <a:srcRect l="5333" r="6667" b="7556"/>
          <a:stretch>
            <a:fillRect/>
          </a:stretch>
        </p:blipFill>
        <p:spPr bwMode="auto">
          <a:xfrm>
            <a:off x="5257800" y="0"/>
            <a:ext cx="3886200" cy="25815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0" y="0"/>
            <a:ext cx="2286000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I’ll have it my way.</a:t>
            </a:r>
            <a:endParaRPr 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339" y="228600"/>
            <a:ext cx="7765321" cy="1326321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I. Divine Right of Kings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lvl="0">
              <a:buNone/>
            </a:pPr>
            <a:r>
              <a:rPr lang="en-US" sz="2400" dirty="0" smtClean="0"/>
              <a:t>A. After </a:t>
            </a:r>
            <a:r>
              <a:rPr lang="en-US" sz="2400" dirty="0"/>
              <a:t>the weakening of the Catholic Church, monarchs gained more power</a:t>
            </a:r>
          </a:p>
          <a:p>
            <a:pPr lvl="0">
              <a:buNone/>
            </a:pPr>
            <a:r>
              <a:rPr lang="en-US" sz="2400" b="1" u="sng" dirty="0" smtClean="0"/>
              <a:t>B. Divine </a:t>
            </a:r>
            <a:r>
              <a:rPr lang="en-US" sz="2400" b="1" u="sng" dirty="0"/>
              <a:t>Right of Kings</a:t>
            </a:r>
            <a:r>
              <a:rPr lang="en-US" sz="2400" dirty="0"/>
              <a:t>- idea that God gives kings power and should not be challenged </a:t>
            </a:r>
          </a:p>
          <a:p>
            <a:endParaRPr lang="en-US" dirty="0"/>
          </a:p>
        </p:txBody>
      </p:sp>
      <p:pic>
        <p:nvPicPr>
          <p:cNvPr id="1026" name="Picture 2" descr="http://static.newworldencyclopedia.org/thumb/d/d7/Charles_II_of_England.png/250px-Charles_II_of_Engla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59760"/>
            <a:ext cx="3733800" cy="371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oathkeepers.org/oath/wp-content/uploads/Divine-Right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933" y="3059760"/>
            <a:ext cx="5427133" cy="377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english.ahram.org.eg/Media/News/2012/1/14/2012-634621475900366162-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0" y="992430"/>
            <a:ext cx="5660044" cy="338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4525963"/>
          </a:xfrm>
        </p:spPr>
        <p:txBody>
          <a:bodyPr/>
          <a:lstStyle/>
          <a:p>
            <a:pPr marL="0" lvl="0" indent="0">
              <a:buNone/>
            </a:pPr>
            <a:r>
              <a:rPr lang="en-US" sz="2600" b="1" u="sng" dirty="0"/>
              <a:t>C. Absolutism</a:t>
            </a:r>
            <a:r>
              <a:rPr lang="en-US" sz="2600" dirty="0"/>
              <a:t>- monarchs with absolute power </a:t>
            </a:r>
            <a:r>
              <a:rPr lang="en-US" sz="2500" dirty="0"/>
              <a:t>(1500-1800)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2" name="Picture 4" descr="http://upload.wikimedia.org/wikipedia/commons/thumb/d/d5/Pope_Francis_in_March_2013.jpg/150px-Pope_Francis_in_March_20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376152"/>
            <a:ext cx="2481848" cy="248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pload.wikimedia.org/wikipedia/commons/thumb/9/98/Abdullah_of_Saudi_Arabia.jpg/150px-Abdullah_of_Saudi_Arab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0844" y="2555109"/>
            <a:ext cx="3433156" cy="430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msnbcmedia.msn.com/i/MSNBC/Components/Slideshows/_production/ss-110413-royal-wedding-guestlist/ss-110413-royal-guestlist-SultanQaboo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4663"/>
            <a:ext cx="3505200" cy="292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previous.presstv.ir/photo/20120611/pirhayati2012061104505646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5444" y="1009362"/>
            <a:ext cx="3458556" cy="185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33186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37756"/>
            <a:ext cx="7765321" cy="1326321"/>
          </a:xfrm>
        </p:spPr>
        <p:txBody>
          <a:bodyPr>
            <a:normAutofit/>
          </a:bodyPr>
          <a:lstStyle/>
          <a:p>
            <a:r>
              <a:rPr lang="en-US" dirty="0" smtClean="0"/>
              <a:t>II. Role of Religion and the rise of the Nation-state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57200" y="990600"/>
            <a:ext cx="9601200" cy="4525963"/>
          </a:xfrm>
        </p:spPr>
        <p:txBody>
          <a:bodyPr/>
          <a:lstStyle/>
          <a:p>
            <a:pPr lvl="1">
              <a:buNone/>
            </a:pPr>
            <a:r>
              <a:rPr lang="en-US" sz="2800" dirty="0" smtClean="0"/>
              <a:t>A. Europe </a:t>
            </a:r>
            <a:r>
              <a:rPr lang="en-US" sz="2800" dirty="0"/>
              <a:t>was divided into Catholic </a:t>
            </a:r>
            <a:r>
              <a:rPr lang="en-US" sz="2400" dirty="0"/>
              <a:t>(Spain, France, Italy) </a:t>
            </a:r>
            <a:r>
              <a:rPr lang="en-US" sz="2800" dirty="0"/>
              <a:t>and Protestant </a:t>
            </a:r>
            <a:r>
              <a:rPr lang="en-US" sz="2400" dirty="0"/>
              <a:t>(Central and Northern Europe, England)</a:t>
            </a:r>
          </a:p>
          <a:p>
            <a:endParaRPr lang="en-US" dirty="0"/>
          </a:p>
        </p:txBody>
      </p:sp>
      <p:pic>
        <p:nvPicPr>
          <p:cNvPr id="4" name="Picture 2" descr="http://www.fordham.edu/halsall/mod/map16r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34861"/>
            <a:ext cx="9144000" cy="472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File:CulmstockBeac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9289" y="3965753"/>
            <a:ext cx="4357434" cy="289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0" y="0"/>
            <a:ext cx="5410200" cy="4525963"/>
          </a:xfrm>
        </p:spPr>
        <p:txBody>
          <a:bodyPr>
            <a:normAutofit fontScale="92500" lnSpcReduction="10000"/>
          </a:bodyPr>
          <a:lstStyle/>
          <a:p>
            <a:pPr lvl="1">
              <a:buNone/>
            </a:pPr>
            <a:r>
              <a:rPr lang="en-US" sz="3200" dirty="0" smtClean="0"/>
              <a:t>B. Religious </a:t>
            </a:r>
            <a:r>
              <a:rPr lang="en-US" sz="3200" dirty="0"/>
              <a:t>minorities were attacked and many wars of religion</a:t>
            </a:r>
            <a:endParaRPr lang="en-US" sz="2000" dirty="0"/>
          </a:p>
          <a:p>
            <a:pPr lvl="0">
              <a:buNone/>
            </a:pPr>
            <a:r>
              <a:rPr lang="en-US" sz="2800" dirty="0" smtClean="0"/>
              <a:t>		1. Philip </a:t>
            </a:r>
            <a:r>
              <a:rPr lang="en-US" sz="2800" dirty="0"/>
              <a:t>II sent the </a:t>
            </a:r>
            <a:r>
              <a:rPr lang="en-US" sz="2800" b="1" u="sng" dirty="0"/>
              <a:t>Spanish </a:t>
            </a:r>
            <a:r>
              <a:rPr lang="en-US" sz="2800" b="1" dirty="0" smtClean="0"/>
              <a:t>	</a:t>
            </a:r>
            <a:r>
              <a:rPr lang="en-US" sz="2800" b="1" u="sng" dirty="0" smtClean="0"/>
              <a:t>armada</a:t>
            </a:r>
            <a:r>
              <a:rPr lang="en-US" sz="2800" dirty="0" smtClean="0"/>
              <a:t> </a:t>
            </a:r>
            <a:r>
              <a:rPr lang="en-US" sz="2800" dirty="0"/>
              <a:t>(great </a:t>
            </a:r>
            <a:r>
              <a:rPr lang="en-US" sz="2800" dirty="0" smtClean="0"/>
              <a:t>navy) 	against England </a:t>
            </a:r>
            <a:r>
              <a:rPr lang="en-US" sz="2800" dirty="0"/>
              <a:t>under the </a:t>
            </a:r>
            <a:r>
              <a:rPr lang="en-US" sz="2800" dirty="0" smtClean="0"/>
              <a:t>	Protestant </a:t>
            </a:r>
            <a:r>
              <a:rPr lang="en-US" sz="2800" dirty="0"/>
              <a:t>Queen </a:t>
            </a:r>
            <a:r>
              <a:rPr lang="en-US" sz="2800" dirty="0" smtClean="0"/>
              <a:t>Elizabeth 	but failed </a:t>
            </a:r>
            <a:r>
              <a:rPr lang="en-US" sz="2800" dirty="0"/>
              <a:t>(1588) </a:t>
            </a:r>
            <a:endParaRPr lang="en-US" sz="1800" dirty="0"/>
          </a:p>
          <a:p>
            <a:pPr lvl="0">
              <a:buNone/>
            </a:pPr>
            <a:r>
              <a:rPr lang="en-US" sz="2800" b="1" dirty="0"/>
              <a:t>	</a:t>
            </a:r>
            <a:r>
              <a:rPr lang="en-US" sz="2800" b="1" dirty="0" smtClean="0"/>
              <a:t>	</a:t>
            </a:r>
            <a:endParaRPr lang="en-US" dirty="0"/>
          </a:p>
        </p:txBody>
      </p:sp>
      <p:pic>
        <p:nvPicPr>
          <p:cNvPr id="5122" name="Picture 2" descr="http://upload.wikimedia.org/wikipedia/commons/thumb/1/14/Philip_II%2C_King_of_Spain_from_NPG.jpg/220px-Philip_II%2C_King_of_Spain_from_N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1710612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upload.wikimedia.org/wikipedia/commons/thumb/0/0f/Routes_of_the_Spanish_Armada.gif/220px-Routes_of_the_Spanish_Armad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-40293"/>
            <a:ext cx="3784600" cy="689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upload.wikimedia.org/wikipedia/commons/thumb/7/7b/Elizabeth_I_%28Armada_Portrait%29.jpg/250px-Elizabeth_I_%28Armada_Portrait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512"/>
            <a:ext cx="9144000" cy="672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1299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File:Invincible Arma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400" cy="687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6707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200" name="Picture 8" descr="http://upload.wikimedia.org/wikipedia/commons/4/45/Loutherbourg-Spanish_Arma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468" y="-33867"/>
            <a:ext cx="9152468" cy="688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046502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809</TotalTime>
  <Words>928</Words>
  <Application>Microsoft Office PowerPoint</Application>
  <PresentationFormat>On-screen Show (4:3)</PresentationFormat>
  <Paragraphs>79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Damask</vt:lpstr>
      <vt:lpstr>Absolutism!</vt:lpstr>
      <vt:lpstr>Bell-Work</vt:lpstr>
      <vt:lpstr>I. Divine Right of Kings </vt:lpstr>
      <vt:lpstr>Slide 4</vt:lpstr>
      <vt:lpstr>II. Role of Religion and the rise of the Nation-state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III. Monarchs Seek More Power 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Glossary Review</vt:lpstr>
      <vt:lpstr>Closure</vt:lpstr>
    </vt:vector>
  </TitlesOfParts>
  <Company>Charlotte Mecklenburg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</dc:creator>
  <cp:lastModifiedBy>pete</cp:lastModifiedBy>
  <cp:revision>16</cp:revision>
  <dcterms:created xsi:type="dcterms:W3CDTF">2014-03-11T19:06:50Z</dcterms:created>
  <dcterms:modified xsi:type="dcterms:W3CDTF">2014-03-17T13:33:39Z</dcterms:modified>
</cp:coreProperties>
</file>