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1" r:id="rId3"/>
    <p:sldId id="303" r:id="rId4"/>
    <p:sldId id="306" r:id="rId5"/>
    <p:sldId id="307" r:id="rId6"/>
    <p:sldId id="302" r:id="rId7"/>
    <p:sldId id="304" r:id="rId8"/>
    <p:sldId id="305" r:id="rId9"/>
    <p:sldId id="296" r:id="rId10"/>
    <p:sldId id="308" r:id="rId11"/>
    <p:sldId id="279" r:id="rId12"/>
    <p:sldId id="295" r:id="rId13"/>
    <p:sldId id="257" r:id="rId14"/>
    <p:sldId id="258" r:id="rId15"/>
    <p:sldId id="276" r:id="rId16"/>
    <p:sldId id="274" r:id="rId17"/>
    <p:sldId id="275" r:id="rId18"/>
    <p:sldId id="259" r:id="rId19"/>
    <p:sldId id="280" r:id="rId20"/>
    <p:sldId id="281" r:id="rId21"/>
    <p:sldId id="260" r:id="rId22"/>
    <p:sldId id="261" r:id="rId23"/>
    <p:sldId id="300" r:id="rId24"/>
    <p:sldId id="277" r:id="rId25"/>
    <p:sldId id="262" r:id="rId26"/>
    <p:sldId id="283" r:id="rId27"/>
    <p:sldId id="282" r:id="rId28"/>
    <p:sldId id="263" r:id="rId29"/>
    <p:sldId id="264" r:id="rId30"/>
    <p:sldId id="299" r:id="rId31"/>
    <p:sldId id="297" r:id="rId32"/>
    <p:sldId id="294" r:id="rId33"/>
    <p:sldId id="265" r:id="rId34"/>
    <p:sldId id="284" r:id="rId35"/>
    <p:sldId id="266" r:id="rId36"/>
    <p:sldId id="267" r:id="rId37"/>
    <p:sldId id="315" r:id="rId38"/>
    <p:sldId id="316" r:id="rId39"/>
    <p:sldId id="314" r:id="rId40"/>
    <p:sldId id="268" r:id="rId41"/>
    <p:sldId id="311" r:id="rId42"/>
    <p:sldId id="313" r:id="rId43"/>
    <p:sldId id="310" r:id="rId44"/>
    <p:sldId id="269" r:id="rId45"/>
    <p:sldId id="291" r:id="rId46"/>
    <p:sldId id="270" r:id="rId47"/>
    <p:sldId id="289" r:id="rId48"/>
    <p:sldId id="288" r:id="rId49"/>
    <p:sldId id="271" r:id="rId50"/>
    <p:sldId id="293" r:id="rId51"/>
    <p:sldId id="285" r:id="rId52"/>
    <p:sldId id="290" r:id="rId53"/>
    <p:sldId id="286" r:id="rId54"/>
    <p:sldId id="287" r:id="rId55"/>
    <p:sldId id="272" r:id="rId56"/>
    <p:sldId id="273" r:id="rId57"/>
    <p:sldId id="318"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4" autoAdjust="0"/>
    <p:restoredTop sz="94618" autoAdjust="0"/>
  </p:normalViewPr>
  <p:slideViewPr>
    <p:cSldViewPr snapToGrid="0">
      <p:cViewPr>
        <p:scale>
          <a:sx n="80" d="100"/>
          <a:sy n="80" d="100"/>
        </p:scale>
        <p:origin x="6" y="-528"/>
      </p:cViewPr>
      <p:guideLst>
        <p:guide orient="horz" pos="2160"/>
        <p:guide pos="3840"/>
      </p:guideLst>
    </p:cSldViewPr>
  </p:slideViewPr>
  <p:notesTextViewPr>
    <p:cViewPr>
      <p:scale>
        <a:sx n="1" d="1"/>
        <a:sy n="1" d="1"/>
      </p:scale>
      <p:origin x="0" y="0"/>
    </p:cViewPr>
  </p:notesTextViewPr>
  <p:sorterViewPr>
    <p:cViewPr>
      <p:scale>
        <a:sx n="66" d="100"/>
        <a:sy n="66" d="100"/>
      </p:scale>
      <p:origin x="0" y="644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3/6/2015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3/6/2015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332" y="1772068"/>
            <a:ext cx="9001462" cy="2387600"/>
          </a:xfrm>
        </p:spPr>
        <p:txBody>
          <a:bodyPr>
            <a:normAutofit/>
          </a:bodyPr>
          <a:lstStyle/>
          <a:p>
            <a:r>
              <a:rPr lang="en-US" sz="6000" dirty="0" smtClean="0"/>
              <a:t>Colonization and Slave Trade</a:t>
            </a:r>
            <a:endParaRPr lang="en-US" sz="60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462191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sz="4400" b="1" dirty="0" smtClean="0"/>
              <a:t>02/27 – Analyze the rise and fall of Early American societies</a:t>
            </a:r>
          </a:p>
          <a:p>
            <a:pPr>
              <a:buNone/>
            </a:pPr>
            <a:endParaRPr lang="en-US" sz="4400" b="1" dirty="0" smtClean="0"/>
          </a:p>
          <a:p>
            <a:pPr>
              <a:buNone/>
            </a:pPr>
            <a:r>
              <a:rPr lang="en-US" sz="4400" b="1" dirty="0" smtClean="0"/>
              <a:t>03/03 - Describe the impact of European explorers and Conquistadors</a:t>
            </a:r>
            <a:endParaRPr lang="en-US" sz="4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3" y="0"/>
            <a:ext cx="10353761" cy="1326321"/>
          </a:xfrm>
        </p:spPr>
        <p:txBody>
          <a:bodyPr/>
          <a:lstStyle/>
          <a:p>
            <a:r>
              <a:rPr lang="en-US" dirty="0" smtClean="0"/>
              <a:t>Bell-Work</a:t>
            </a:r>
            <a:endParaRPr lang="en-US" dirty="0"/>
          </a:p>
        </p:txBody>
      </p:sp>
      <p:sp>
        <p:nvSpPr>
          <p:cNvPr id="3" name="Content Placeholder 2"/>
          <p:cNvSpPr>
            <a:spLocks noGrp="1"/>
          </p:cNvSpPr>
          <p:nvPr>
            <p:ph idx="1"/>
          </p:nvPr>
        </p:nvSpPr>
        <p:spPr>
          <a:xfrm>
            <a:off x="272805" y="1272760"/>
            <a:ext cx="11635739" cy="3695136"/>
          </a:xfrm>
        </p:spPr>
        <p:txBody>
          <a:bodyPr>
            <a:noAutofit/>
          </a:bodyPr>
          <a:lstStyle/>
          <a:p>
            <a:pPr marL="457200" indent="-457200">
              <a:buAutoNum type="arabicPeriod"/>
            </a:pPr>
            <a:r>
              <a:rPr lang="en-US" sz="3200" dirty="0" smtClean="0"/>
              <a:t>Which explorer was famous for conquering the Incas? Who conquered the Aztecs?</a:t>
            </a:r>
          </a:p>
          <a:p>
            <a:pPr marL="457200" indent="-457200">
              <a:buAutoNum type="arabicPeriod"/>
            </a:pPr>
            <a:endParaRPr lang="en-US" sz="3200" dirty="0"/>
          </a:p>
          <a:p>
            <a:pPr marL="457200" indent="-457200">
              <a:buAutoNum type="arabicPeriod"/>
            </a:pPr>
            <a:r>
              <a:rPr lang="en-US" sz="3200" dirty="0" smtClean="0"/>
              <a:t>Which country had more success in exploration…Spain or Portugal?</a:t>
            </a:r>
          </a:p>
          <a:p>
            <a:pPr marL="457200" indent="-457200">
              <a:buAutoNum type="arabicPeriod"/>
            </a:pPr>
            <a:endParaRPr lang="en-US" sz="3200" dirty="0"/>
          </a:p>
          <a:p>
            <a:pPr marL="457200" indent="-457200">
              <a:buAutoNum type="arabicPeriod"/>
            </a:pPr>
            <a:r>
              <a:rPr lang="en-US" sz="3200" dirty="0" smtClean="0"/>
              <a:t>What was the most interesting thing that you learned yesterday?</a:t>
            </a:r>
            <a:endParaRPr lang="en-US" sz="3200" dirty="0"/>
          </a:p>
        </p:txBody>
      </p:sp>
    </p:spTree>
    <p:extLst>
      <p:ext uri="{BB962C8B-B14F-4D97-AF65-F5344CB8AC3E}">
        <p14:creationId xmlns:p14="http://schemas.microsoft.com/office/powerpoint/2010/main" xmlns="" val="972660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Clash of Civilizations Worksheet</a:t>
            </a:r>
            <a:endParaRPr lang="en-US" dirty="0"/>
          </a:p>
        </p:txBody>
      </p:sp>
      <p:sp>
        <p:nvSpPr>
          <p:cNvPr id="3" name="Content Placeholder 2"/>
          <p:cNvSpPr>
            <a:spLocks noGrp="1"/>
          </p:cNvSpPr>
          <p:nvPr>
            <p:ph idx="1"/>
          </p:nvPr>
        </p:nvSpPr>
        <p:spPr/>
        <p:txBody>
          <a:bodyPr>
            <a:noAutofit/>
          </a:bodyPr>
          <a:lstStyle/>
          <a:p>
            <a:pPr marL="0" indent="0">
              <a:buNone/>
            </a:pPr>
            <a:r>
              <a:rPr lang="en-US" sz="3200" dirty="0" smtClean="0"/>
              <a:t>1. Fill in the worksheet that you JUST picked up from the front of my room.</a:t>
            </a:r>
          </a:p>
          <a:p>
            <a:pPr marL="0" indent="0">
              <a:buNone/>
            </a:pPr>
            <a:endParaRPr lang="en-US" sz="3200" dirty="0"/>
          </a:p>
          <a:p>
            <a:pPr marL="0" indent="0">
              <a:buNone/>
            </a:pPr>
            <a:r>
              <a:rPr lang="en-US" sz="3200" dirty="0" smtClean="0"/>
              <a:t>2. Fill in the sheet using your notes from the past few days and your textbook (page numbers are located on the sheet for your convenience).</a:t>
            </a:r>
            <a:endParaRPr lang="en-US" sz="3200" dirty="0"/>
          </a:p>
        </p:txBody>
      </p:sp>
    </p:spTree>
    <p:extLst>
      <p:ext uri="{BB962C8B-B14F-4D97-AF65-F5344CB8AC3E}">
        <p14:creationId xmlns:p14="http://schemas.microsoft.com/office/powerpoint/2010/main" xmlns="" val="2824825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266701"/>
            <a:ext cx="10353761" cy="1036320"/>
          </a:xfrm>
        </p:spPr>
        <p:txBody>
          <a:bodyPr>
            <a:normAutofit fontScale="90000"/>
          </a:bodyPr>
          <a:lstStyle/>
          <a:p>
            <a:pPr lvl="0"/>
            <a:r>
              <a:rPr lang="en-US" sz="3600" dirty="0">
                <a:effectLst/>
              </a:rPr>
              <a:t>I. Why Colonize?</a:t>
            </a:r>
            <a:br>
              <a:rPr lang="en-US" sz="3600" dirty="0">
                <a:effectLst/>
              </a:rPr>
            </a:br>
            <a:endParaRPr lang="en-US" dirty="0"/>
          </a:p>
        </p:txBody>
      </p:sp>
      <p:sp>
        <p:nvSpPr>
          <p:cNvPr id="3" name="Content Placeholder 2"/>
          <p:cNvSpPr>
            <a:spLocks noGrp="1"/>
          </p:cNvSpPr>
          <p:nvPr>
            <p:ph idx="1"/>
          </p:nvPr>
        </p:nvSpPr>
        <p:spPr>
          <a:xfrm>
            <a:off x="-336885" y="784861"/>
            <a:ext cx="10828422" cy="3695136"/>
          </a:xfrm>
        </p:spPr>
        <p:txBody>
          <a:bodyPr/>
          <a:lstStyle/>
          <a:p>
            <a:pPr marL="457200" lvl="1" indent="0">
              <a:buNone/>
            </a:pPr>
            <a:r>
              <a:rPr lang="en-US" sz="3600" dirty="0" smtClean="0">
                <a:effectLst/>
              </a:rPr>
              <a:t>A. Europe </a:t>
            </a:r>
            <a:r>
              <a:rPr lang="en-US" sz="3600" dirty="0">
                <a:effectLst/>
              </a:rPr>
              <a:t>was overcrowded- new land and opportunities for all</a:t>
            </a:r>
          </a:p>
          <a:p>
            <a:pPr marL="457200" lvl="1" indent="0">
              <a:buNone/>
            </a:pPr>
            <a:r>
              <a:rPr lang="en-US" sz="3600" dirty="0" smtClean="0">
                <a:effectLst/>
              </a:rPr>
              <a:t>B. Great </a:t>
            </a:r>
            <a:r>
              <a:rPr lang="en-US" sz="3600" dirty="0">
                <a:effectLst/>
              </a:rPr>
              <a:t>source of wealth from raw goods</a:t>
            </a:r>
          </a:p>
          <a:p>
            <a:pPr marL="457200" lvl="1" indent="0">
              <a:buNone/>
            </a:pPr>
            <a:r>
              <a:rPr lang="en-US" sz="3600" dirty="0" smtClean="0">
                <a:effectLst/>
              </a:rPr>
              <a:t>C. European </a:t>
            </a:r>
            <a:r>
              <a:rPr lang="en-US" sz="3600" dirty="0">
                <a:effectLst/>
              </a:rPr>
              <a:t>powers competed with each other</a:t>
            </a:r>
          </a:p>
          <a:p>
            <a:pPr marL="0" indent="0">
              <a:buNone/>
            </a:pPr>
            <a:endParaRPr lang="en-US" dirty="0"/>
          </a:p>
        </p:txBody>
      </p:sp>
      <p:pic>
        <p:nvPicPr>
          <p:cNvPr id="1026" name="Picture 2" descr="http://i.telegraph.co.uk/multimedia/archive/00668/crowds_668119c.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57948" y="3931920"/>
            <a:ext cx="5734052" cy="262128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timson_lumber.s3.amazonaws.com/cache/29/c5/29c5b4b79e8b70f16ae254f57c6a0788.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5595" y="3931920"/>
            <a:ext cx="5895819" cy="26695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upload.wikimedia.org/wikipedia/commons/5/56/Sugar_2xmacro.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384631" y="0"/>
            <a:ext cx="2830679" cy="29597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89168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799" y="0"/>
            <a:ext cx="6055477" cy="1486463"/>
          </a:xfrm>
        </p:spPr>
        <p:txBody>
          <a:bodyPr>
            <a:normAutofit/>
          </a:bodyPr>
          <a:lstStyle/>
          <a:p>
            <a:pPr lvl="0"/>
            <a:r>
              <a:rPr lang="en-US" sz="3600" dirty="0">
                <a:effectLst/>
              </a:rPr>
              <a:t>II. New colonies </a:t>
            </a:r>
            <a:br>
              <a:rPr lang="en-US" sz="3600" dirty="0">
                <a:effectLst/>
              </a:rPr>
            </a:br>
            <a:endParaRPr lang="en-US" dirty="0"/>
          </a:p>
        </p:txBody>
      </p:sp>
      <p:sp>
        <p:nvSpPr>
          <p:cNvPr id="3" name="Content Placeholder 2"/>
          <p:cNvSpPr>
            <a:spLocks noGrp="1"/>
          </p:cNvSpPr>
          <p:nvPr>
            <p:ph idx="1"/>
          </p:nvPr>
        </p:nvSpPr>
        <p:spPr>
          <a:xfrm>
            <a:off x="3566161" y="3399084"/>
            <a:ext cx="8435339" cy="3695136"/>
          </a:xfrm>
        </p:spPr>
        <p:txBody>
          <a:bodyPr>
            <a:normAutofit/>
          </a:bodyPr>
          <a:lstStyle/>
          <a:p>
            <a:pPr marL="457200" lvl="1" indent="0">
              <a:buNone/>
            </a:pPr>
            <a:r>
              <a:rPr lang="en-US" sz="3200" b="1" u="sng" dirty="0" smtClean="0">
                <a:effectLst/>
              </a:rPr>
              <a:t>A. Portuguese </a:t>
            </a:r>
            <a:r>
              <a:rPr lang="en-US" sz="3200" b="1" u="sng" dirty="0">
                <a:effectLst/>
              </a:rPr>
              <a:t>and Spanish</a:t>
            </a:r>
            <a:endParaRPr lang="en-US" sz="3200" dirty="0">
              <a:effectLst/>
            </a:endParaRPr>
          </a:p>
          <a:p>
            <a:pPr marL="914400" lvl="2" indent="0">
              <a:buNone/>
            </a:pPr>
            <a:r>
              <a:rPr lang="en-US" sz="3200" dirty="0" smtClean="0">
                <a:effectLst/>
              </a:rPr>
              <a:t>1. Portugal </a:t>
            </a:r>
            <a:r>
              <a:rPr lang="en-US" sz="3200" dirty="0">
                <a:effectLst/>
              </a:rPr>
              <a:t>gained slave ports in Africa, Spain gained colonies in SE Asia</a:t>
            </a:r>
          </a:p>
          <a:p>
            <a:pPr marL="914400" lvl="2" indent="0">
              <a:buNone/>
            </a:pPr>
            <a:r>
              <a:rPr lang="en-US" sz="3200" dirty="0" smtClean="0">
                <a:effectLst/>
              </a:rPr>
              <a:t>2. Split </a:t>
            </a:r>
            <a:r>
              <a:rPr lang="en-US" sz="3200" dirty="0">
                <a:effectLst/>
              </a:rPr>
              <a:t>South America with the </a:t>
            </a:r>
            <a:r>
              <a:rPr lang="en-US" sz="3200" b="1" u="sng" dirty="0">
                <a:effectLst/>
              </a:rPr>
              <a:t>Treaty of </a:t>
            </a:r>
            <a:r>
              <a:rPr lang="en-US" sz="3200" b="1" u="sng" dirty="0" err="1">
                <a:effectLst/>
              </a:rPr>
              <a:t>Tordesillas</a:t>
            </a:r>
            <a:endParaRPr lang="en-US" sz="3200" dirty="0">
              <a:effectLst/>
            </a:endParaRPr>
          </a:p>
          <a:p>
            <a:pPr marL="0" indent="0">
              <a:buNone/>
            </a:pPr>
            <a:endParaRPr lang="en-US" dirty="0"/>
          </a:p>
        </p:txBody>
      </p:sp>
      <p:pic>
        <p:nvPicPr>
          <p:cNvPr id="2050" name="Picture 2" descr="http://upload.wikimedia.org/wikipedia/commons/3/37/Kongo_audienc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8982" y="0"/>
            <a:ext cx="4500218" cy="34394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rufaculty.sru.edu/james.hughes/201/Andes-Mexico/images/treaty.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799329"/>
            <a:ext cx="3840480" cy="2715771"/>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www.memo.fr/Media/Empires-espagnol-port_carte.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13830" y="907279"/>
            <a:ext cx="4203039" cy="24918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035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historiesofcatastrophicdreaming.files.wordpress.com/2010/08/treaty-of-tordesilla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878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5915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upload.wikimedia.org/wikipedia/commons/2/21/Spain_and_Portugal.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31265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1304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descr="http://www.thenagain.info/webchron/americas/Tordesilla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6880860" cy="7421499"/>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upload.wikimedia.org/wikipedia/commons/b/bc/Treaty_of_Tordesilla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80860" y="-1"/>
            <a:ext cx="5300491" cy="68930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78319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 y="19050"/>
            <a:ext cx="12580620" cy="4259580"/>
          </a:xfrm>
        </p:spPr>
        <p:txBody>
          <a:bodyPr/>
          <a:lstStyle/>
          <a:p>
            <a:pPr marL="914400" lvl="2" indent="0">
              <a:buNone/>
            </a:pPr>
            <a:r>
              <a:rPr lang="en-US" sz="3200" dirty="0" smtClean="0">
                <a:effectLst/>
              </a:rPr>
              <a:t>3. Wanted </a:t>
            </a:r>
            <a:r>
              <a:rPr lang="en-US" sz="3200" dirty="0">
                <a:effectLst/>
              </a:rPr>
              <a:t>gold and silver, created plantations for cash crops</a:t>
            </a:r>
          </a:p>
          <a:p>
            <a:pPr marL="914400" lvl="2" indent="0">
              <a:buNone/>
            </a:pPr>
            <a:r>
              <a:rPr lang="en-US" sz="3200" b="1" u="sng" dirty="0" smtClean="0">
                <a:effectLst/>
              </a:rPr>
              <a:t>4. </a:t>
            </a:r>
            <a:r>
              <a:rPr lang="en-US" sz="3200" b="1" u="sng" dirty="0" err="1" smtClean="0">
                <a:effectLst/>
              </a:rPr>
              <a:t>Encomienda</a:t>
            </a:r>
            <a:r>
              <a:rPr lang="en-US" sz="3200" b="1" u="sng" dirty="0" smtClean="0">
                <a:effectLst/>
              </a:rPr>
              <a:t> </a:t>
            </a:r>
            <a:r>
              <a:rPr lang="en-US" sz="3200" b="1" u="sng" dirty="0">
                <a:effectLst/>
              </a:rPr>
              <a:t>system- </a:t>
            </a:r>
            <a:r>
              <a:rPr lang="en-US" sz="3200" dirty="0">
                <a:effectLst/>
              </a:rPr>
              <a:t>colonists created a feudal system in which natives worked the land and were taught Christianity</a:t>
            </a:r>
          </a:p>
          <a:p>
            <a:pPr marL="0" indent="0">
              <a:buNone/>
            </a:pPr>
            <a:endParaRPr lang="en-US" dirty="0"/>
          </a:p>
        </p:txBody>
      </p:sp>
      <p:pic>
        <p:nvPicPr>
          <p:cNvPr id="6146" name="Picture 2" descr="http://3.bp.blogspot.com/-fXBMrb4mTiI/USvbNUw18ZI/AAAAAAAABFg/EasnGbezyRE/s1600/cruelty-of-the-spanish-encomienda-system-on-a-sugar-plantation-santo-domingo.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0932" t="6109" r="10932" b="5573"/>
          <a:stretch/>
        </p:blipFill>
        <p:spPr bwMode="auto">
          <a:xfrm>
            <a:off x="0" y="2148840"/>
            <a:ext cx="5554980" cy="470916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upload.wikimedia.org/wikipedia/commons/thumb/6/62/Francisco_Hernandez_Giron_2.jpg/200px-Francisco_Hernandez_Giron_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144000" y="2087878"/>
            <a:ext cx="3048000" cy="4770122"/>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wpcontent.answcdn.com/wikipedia/commons/thumb/a/aa/Kingsborough.jpg/200px-Kingsborough.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54980" y="2087878"/>
            <a:ext cx="3538220" cy="47701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7961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8" y="472441"/>
            <a:ext cx="10353761" cy="990600"/>
          </a:xfrm>
        </p:spPr>
        <p:txBody>
          <a:bodyPr>
            <a:normAutofit fontScale="90000"/>
          </a:bodyPr>
          <a:lstStyle/>
          <a:p>
            <a:r>
              <a:rPr lang="en-US" dirty="0" smtClean="0"/>
              <a:t>Story Time with Mr. </a:t>
            </a:r>
            <a:r>
              <a:rPr lang="en-US" dirty="0" err="1" smtClean="0"/>
              <a:t>Marwitz</a:t>
            </a:r>
            <a:r>
              <a:rPr lang="en-US" dirty="0" smtClean="0"/>
              <a:t>….</a:t>
            </a:r>
            <a:br>
              <a:rPr lang="en-US" dirty="0" smtClean="0"/>
            </a:br>
            <a:r>
              <a:rPr lang="en-US" dirty="0" smtClean="0"/>
              <a:t>and Bartolome de Las Casas</a:t>
            </a:r>
            <a:endParaRPr lang="en-US" dirty="0"/>
          </a:p>
        </p:txBody>
      </p:sp>
      <p:sp>
        <p:nvSpPr>
          <p:cNvPr id="3" name="Content Placeholder 2"/>
          <p:cNvSpPr>
            <a:spLocks noGrp="1"/>
          </p:cNvSpPr>
          <p:nvPr>
            <p:ph idx="1"/>
          </p:nvPr>
        </p:nvSpPr>
        <p:spPr>
          <a:xfrm>
            <a:off x="0" y="1463041"/>
            <a:ext cx="12191999" cy="5394959"/>
          </a:xfrm>
        </p:spPr>
        <p:txBody>
          <a:bodyPr>
            <a:normAutofit/>
          </a:bodyPr>
          <a:lstStyle/>
          <a:p>
            <a:r>
              <a:rPr lang="en-US" sz="2400" dirty="0"/>
              <a:t>We can estimate very surely and truthfully that in the forty years that have passed, with the infernal actions of the Christians, there have been unjustly slain more than twelve million men, women, and children. In truth, I believe without trying to deceive myself that the number of the slain is more like fifteen million.</a:t>
            </a:r>
          </a:p>
          <a:p>
            <a:r>
              <a:rPr lang="en-US" sz="2400" dirty="0"/>
              <a:t>After the wars and the killings had ended, when usually there survived only some boys, some women, and children, these survivors were distributed among the Christians to be slaves</a:t>
            </a:r>
            <a:r>
              <a:rPr lang="en-US" sz="2400" dirty="0" smtClean="0"/>
              <a:t>.</a:t>
            </a:r>
          </a:p>
          <a:p>
            <a:r>
              <a:rPr lang="en-US" sz="2400" dirty="0"/>
              <a:t>With my own eyes I saw Spaniards cut off the nose and ears of Indians, male and female, without provocation, merely because it pleased them to do it. ...Likewise, I saw how they summoned the caciques and the chief rulers to come, assuring them safety, and when they peacefully came, they were taken captive and burned.</a:t>
            </a:r>
          </a:p>
          <a:p>
            <a:pPr marL="0" indent="0">
              <a:buNone/>
            </a:pPr>
            <a:endParaRPr lang="en-US" dirty="0"/>
          </a:p>
        </p:txBody>
      </p:sp>
    </p:spTree>
    <p:extLst>
      <p:ext uri="{BB962C8B-B14F-4D97-AF65-F5344CB8AC3E}">
        <p14:creationId xmlns:p14="http://schemas.microsoft.com/office/powerpoint/2010/main" xmlns="" val="2900129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descr="http://news.bbcimg.co.uk/media/images/62447000/gif/_62447895_frescopic.gif"/>
          <p:cNvPicPr>
            <a:picLocks noChangeAspect="1" noChangeArrowheads="1"/>
          </p:cNvPicPr>
          <p:nvPr/>
        </p:nvPicPr>
        <p:blipFill>
          <a:blip r:embed="rId2"/>
          <a:srcRect/>
          <a:stretch>
            <a:fillRect/>
          </a:stretch>
        </p:blipFill>
        <p:spPr bwMode="auto">
          <a:xfrm>
            <a:off x="0" y="0"/>
            <a:ext cx="12191996"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5824"/>
            <a:ext cx="12192000" cy="6682176"/>
          </a:xfrm>
        </p:spPr>
        <p:txBody>
          <a:bodyPr>
            <a:normAutofit fontScale="92500"/>
          </a:bodyPr>
          <a:lstStyle/>
          <a:p>
            <a:r>
              <a:rPr lang="en-US" sz="2400" dirty="0"/>
              <a:t>They laid bets as to who, with one stroke of the sword, could split a man in two or could cut off his head or spill out his entrails with a single stroke of the pike.</a:t>
            </a:r>
          </a:p>
          <a:p>
            <a:r>
              <a:rPr lang="en-US" sz="2400" dirty="0"/>
              <a:t>They took infants from their mothers' breasts, snatching them by the legs and pitching them headfirst against the crags or snatched them by the arms and threw them into the rivers, roaring with laughter and saying as the babies fell into the water, "Boil there, you offspring of the devil!</a:t>
            </a:r>
          </a:p>
          <a:p>
            <a:r>
              <a:rPr lang="en-US" sz="2400" dirty="0"/>
              <a:t>They attacked the towns and spared neither the children nor the aged nor pregnant women nor women in childbed, not only stabbing them and dismembering them but cutting them to pieces as if dealing with sheep in the slaughter house.</a:t>
            </a:r>
          </a:p>
          <a:p>
            <a:r>
              <a:rPr lang="en-US" sz="2400" dirty="0"/>
              <a:t>They made some low wide gallows on which the hanged victim's feet almost touched the ground, stringing up their victims in lots of thirteen, in memory of Our Redeemer and His twelve Apostles, then set burning wood at their feet and thus burned them alive.</a:t>
            </a:r>
          </a:p>
          <a:p>
            <a:r>
              <a:rPr lang="en-US" sz="2400" dirty="0"/>
              <a:t>With still others, all those they wanted to capture alive, they cut off their hands and hung them round the victim's neck, saying, "Go now, carry the message," meaning, Take the news to the Indians who have fled to the mountains.</a:t>
            </a:r>
          </a:p>
          <a:p>
            <a:endParaRPr lang="en-US" dirty="0"/>
          </a:p>
        </p:txBody>
      </p:sp>
    </p:spTree>
    <p:extLst>
      <p:ext uri="{BB962C8B-B14F-4D97-AF65-F5344CB8AC3E}">
        <p14:creationId xmlns:p14="http://schemas.microsoft.com/office/powerpoint/2010/main" xmlns="" val="4263159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705" y="221544"/>
            <a:ext cx="5902094" cy="6877088"/>
          </a:xfrm>
        </p:spPr>
        <p:txBody>
          <a:bodyPr>
            <a:normAutofit/>
          </a:bodyPr>
          <a:lstStyle/>
          <a:p>
            <a:pPr marL="914400" lvl="2" indent="0">
              <a:buNone/>
            </a:pPr>
            <a:r>
              <a:rPr lang="en-US" sz="3200" dirty="0" smtClean="0">
                <a:effectLst/>
              </a:rPr>
              <a:t>5. Class system</a:t>
            </a:r>
          </a:p>
          <a:p>
            <a:pPr marL="914400" lvl="2" indent="0">
              <a:buNone/>
            </a:pPr>
            <a:r>
              <a:rPr lang="en-US" sz="3200" dirty="0" smtClean="0">
                <a:effectLst/>
              </a:rPr>
              <a:t> </a:t>
            </a:r>
            <a:r>
              <a:rPr lang="en-US" sz="3200" dirty="0">
                <a:effectLst/>
              </a:rPr>
              <a:t>based on race</a:t>
            </a:r>
          </a:p>
          <a:p>
            <a:pPr marL="1371600" lvl="3" indent="0">
              <a:buNone/>
            </a:pPr>
            <a:r>
              <a:rPr lang="en-US" sz="3200" b="1" u="sng" dirty="0" smtClean="0">
                <a:effectLst/>
              </a:rPr>
              <a:t>a. </a:t>
            </a:r>
            <a:r>
              <a:rPr lang="en-US" sz="3200" b="1" u="sng" dirty="0" err="1" smtClean="0">
                <a:effectLst/>
              </a:rPr>
              <a:t>Peninsulares</a:t>
            </a:r>
            <a:r>
              <a:rPr lang="en-US" sz="3200" b="1" u="sng" dirty="0" smtClean="0">
                <a:effectLst/>
              </a:rPr>
              <a:t> </a:t>
            </a:r>
            <a:r>
              <a:rPr lang="en-US" sz="3200" dirty="0">
                <a:effectLst/>
              </a:rPr>
              <a:t>(Spain-born) </a:t>
            </a:r>
          </a:p>
          <a:p>
            <a:pPr marL="1371600" lvl="3" indent="0">
              <a:buNone/>
            </a:pPr>
            <a:r>
              <a:rPr lang="en-US" sz="3200" b="1" u="sng" dirty="0" smtClean="0">
                <a:effectLst/>
              </a:rPr>
              <a:t>b. Creoles</a:t>
            </a:r>
            <a:r>
              <a:rPr lang="en-US" sz="3200" dirty="0" smtClean="0">
                <a:effectLst/>
              </a:rPr>
              <a:t> </a:t>
            </a:r>
            <a:r>
              <a:rPr lang="en-US" sz="3200" dirty="0">
                <a:effectLst/>
              </a:rPr>
              <a:t>(white, American born)</a:t>
            </a:r>
          </a:p>
          <a:p>
            <a:pPr marL="1371600" lvl="3" indent="0">
              <a:buNone/>
            </a:pPr>
            <a:r>
              <a:rPr lang="en-US" sz="3200" dirty="0" smtClean="0">
                <a:effectLst/>
              </a:rPr>
              <a:t>c. Mestizos </a:t>
            </a:r>
            <a:r>
              <a:rPr lang="en-US" sz="3200" dirty="0">
                <a:effectLst/>
              </a:rPr>
              <a:t>and Mulattoes (mixed)</a:t>
            </a:r>
          </a:p>
          <a:p>
            <a:pPr marL="1371600" lvl="3" indent="0">
              <a:buNone/>
            </a:pPr>
            <a:r>
              <a:rPr lang="en-US" sz="3200" dirty="0" smtClean="0">
                <a:effectLst/>
              </a:rPr>
              <a:t>d. Indians</a:t>
            </a:r>
            <a:endParaRPr lang="en-US" sz="3200" dirty="0">
              <a:effectLst/>
            </a:endParaRPr>
          </a:p>
          <a:p>
            <a:pPr marL="1371600" lvl="3" indent="0">
              <a:buNone/>
            </a:pPr>
            <a:r>
              <a:rPr lang="en-US" sz="3200" dirty="0" smtClean="0">
                <a:effectLst/>
              </a:rPr>
              <a:t>e. African </a:t>
            </a:r>
            <a:r>
              <a:rPr lang="en-US" sz="3200" dirty="0">
                <a:effectLst/>
              </a:rPr>
              <a:t>slaves</a:t>
            </a:r>
          </a:p>
          <a:p>
            <a:pPr marL="0" indent="0">
              <a:buNone/>
            </a:pPr>
            <a:endParaRPr lang="en-US" dirty="0"/>
          </a:p>
        </p:txBody>
      </p:sp>
      <p:pic>
        <p:nvPicPr>
          <p:cNvPr id="7174" name="Picture 6" descr="http://haverfordmwh.pbworks.com/f/1288217021/pe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08884" y="2627339"/>
            <a:ext cx="6640264" cy="423066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education-portal.com/cimages/multimages/16/encomiendas-diagram.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2996" t="5482" r="15285" b="8263"/>
          <a:stretch/>
        </p:blipFill>
        <p:spPr bwMode="auto">
          <a:xfrm>
            <a:off x="4173932" y="0"/>
            <a:ext cx="4347598" cy="344306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upload.wikimedia.org/wikipedia/commons/5/5e/Mestiso_177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21530" y="221544"/>
            <a:ext cx="3716013" cy="27197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1395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38663"/>
            <a:ext cx="3589020" cy="6819337"/>
          </a:xfrm>
        </p:spPr>
        <p:txBody>
          <a:bodyPr>
            <a:normAutofit/>
          </a:bodyPr>
          <a:lstStyle/>
          <a:p>
            <a:pPr marL="457200" lvl="1" indent="0">
              <a:buNone/>
            </a:pPr>
            <a:r>
              <a:rPr lang="en-US" sz="3200" b="1" u="sng" dirty="0" smtClean="0">
                <a:effectLst/>
              </a:rPr>
              <a:t>B. French</a:t>
            </a:r>
            <a:endParaRPr lang="en-US" sz="3200" dirty="0">
              <a:effectLst/>
            </a:endParaRPr>
          </a:p>
          <a:p>
            <a:pPr marL="914400" lvl="2" indent="0">
              <a:buNone/>
            </a:pPr>
            <a:r>
              <a:rPr lang="en-US" sz="3200" dirty="0" smtClean="0">
                <a:effectLst/>
              </a:rPr>
              <a:t>1. Settled </a:t>
            </a:r>
            <a:r>
              <a:rPr lang="en-US" sz="3200" dirty="0">
                <a:effectLst/>
              </a:rPr>
              <a:t>in Quebec, and </a:t>
            </a:r>
            <a:r>
              <a:rPr lang="en-US" sz="3200" dirty="0" smtClean="0">
                <a:effectLst/>
              </a:rPr>
              <a:t>some Caribbean Islands (Haiti)</a:t>
            </a:r>
            <a:endParaRPr lang="en-US" sz="3200" dirty="0">
              <a:effectLst/>
            </a:endParaRPr>
          </a:p>
          <a:p>
            <a:pPr marL="914400" lvl="2" indent="0">
              <a:buNone/>
            </a:pPr>
            <a:r>
              <a:rPr lang="en-US" sz="3200" dirty="0" smtClean="0">
                <a:effectLst/>
              </a:rPr>
              <a:t>2. Good </a:t>
            </a:r>
            <a:r>
              <a:rPr lang="en-US" sz="3200" dirty="0">
                <a:effectLst/>
              </a:rPr>
              <a:t>relations with natives, wanted fur</a:t>
            </a:r>
          </a:p>
          <a:p>
            <a:pPr marL="0" indent="0">
              <a:buNone/>
            </a:pPr>
            <a:endParaRPr lang="en-US" dirty="0"/>
          </a:p>
        </p:txBody>
      </p:sp>
      <p:pic>
        <p:nvPicPr>
          <p:cNvPr id="8194" name="Picture 2" descr="File:Nouvelle-France map-en.sv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06140" y="381563"/>
            <a:ext cx="8785860" cy="62599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3413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ownload.jpg"/>
          <p:cNvPicPr>
            <a:picLocks noGrp="1" noChangeAspect="1"/>
          </p:cNvPicPr>
          <p:nvPr>
            <p:ph idx="1"/>
          </p:nvPr>
        </p:nvPicPr>
        <p:blipFill>
          <a:blip r:embed="rId2"/>
          <a:srcRect b="4204"/>
          <a:stretch>
            <a:fillRect/>
          </a:stretch>
        </p:blipFill>
        <p:spPr>
          <a:xfrm>
            <a:off x="-1" y="-11164"/>
            <a:ext cx="5125453" cy="6869164"/>
          </a:xfrm>
        </p:spPr>
      </p:pic>
      <p:sp>
        <p:nvSpPr>
          <p:cNvPr id="64514" name="AutoShape 2" descr="data:image/jpeg;base64,/9j/4AAQSkZJRgABAQAAAQABAAD/2wCEAAkGBxQTEhUUExQWFRUXGBcYFxgYGBgXGBkVGB0YFxYXFxcYHCggGhwlHBgXITEhJSkrLi4uGB8zODMsNygtLisBCgoKDg0OGhAQGywcHBwsLCwsLCwsLCwsLCwsLCwsLCwsLCwsLCwsLCwsLCwsLCwsLCwsLCwsLCw3LCwsLDcsK//AABEIAQQAwgMBIgACEQEDEQH/xAAcAAABBQEBAQAAAAAAAAAAAAAGAAMEBQcCAQj/xABPEAACAQIEAwUEBgcDCAgHAAABAgMAEQQFEiExQVEGEyJhcQcygZEUQqGxwdEVIzNSYuHwcoKyJDVUc5Kis/EIFjRDdJTS0xclU2NkdeL/xAAaAQADAQEBAQAAAAAAAAAAAAAAAQMCBAUG/8QAKREAAgICAgICAQMFAQAAAAAAAAECEQMhEjETQQRRIlJhoTJCcYHRFP/aAAwDAQACEQMRAD8AjrEv7o+QpwQr+6PkK9WuxWiaORGv7o+Qp7JcklxmIliheGIRRxOS8RkLGRpB9V1tbR9tNUS+y7/tuL/1GG/x4ihjXZDxvYPGRozpJhcQVBJjEbRMbbkKxdhqtwBHxFVnZTs7NmEDYiGaCOPW6qrwMzWW25IkG+/C1aPgcEcIcdOuqcyy96IowNYtGiaN2sWOm/LjVB7FHvlsjEWJxE5I32JsbbgHa9uHKs2aoE+xuST5jF3qmLDxL4WkaPWXdff0JqAVRw1MTuDttepee9nJcFEMQ0kOJw3h1SLH3boGICvYMyulyLkEW478r72Xf5gv/Di/8ctD+Z4nM48kbDyZeghTChGm+koSEVR4+7Avfna9A6JGS9k5sTCuJaWHCQuA0YaISOUa2hnLMqpquLLudxvfaoHafLMRgWijfuZO/kjihmEZC62dVZZItVwdJLAhrHSeFGHbDCu+SRRxLqdhgQi3Cgt3sFhc7D1od7dZnj5foQxeATDxjHYYhxiFlOrUbLpVRxF9/KnYqLM+zvF/6Thf/Kv/AO9VH2Y7NYjGwd+8kOFiBcajFrL92SrPZmAjS4PEk7X2o+9oHZl8dHEqSrEY3LnUrMrDSy6SEdTzvx5UM+zLHwY3Khl8p0SGKRGS9maGQsVkjJ94WYdbEb0WFFVnvZXFYZoAsmHmjnmjhEvdFTGZDsWjD2dT1DDltvVv/wDDjF/6Thf/ACz/APvVWdrMuzBe5weJkWTCM8QheOLSWaOxSOUhroxC8RsbHgdqJexilcklUk3X6cu5JI0yzqBc77WpAA+bZdLhpcTFI0DmGBJQyxtGPEJTpILN/wDT6jjV7hfZ9injR/pOFGtVaxwz/WAIF++86jYVcPHl8vdoY3kwd3Y621kRN9Y3sQSeNveo6zXKPpWXww94I/8Asr6iL/s2jksNxudNh60WOqM0zzJMTh8Th8NJ3GrEuEjmVGKfxho7gqwupHiIO/Suu0ORYjBzYeFjDiGxJdY1SIxHvF0W1MzsAtmJJtsFNFPb/HhsyyqHSwK4gSFiLKQbIFQn3zvcgcLb1N7YD/5vk39rGf8ABoFRSj2dT2AOMw6ykFhGMPdbC19zIHI3A1WHHhVVknZfF4mbExEwYdsOyKwaJpQxddQdGDr4SLEXF96OcZ/n3D/+Bn/4sVB3a+Mfp1WFwQ+X7gke88ga4BsbgDjQFErGez3FRxu/0nDHQrNb6M++kE2/beVDuCAeONyq3ZVY2A4kA0Ze1nDq8mCRrlSZ7jUQDZVtexF6HIogAFUbAAAdANgK0hPQwuHUn3R8hV5lGSxHdgvyFSMlynVu4qxmywD3dqnOTXRfFDHJfk6F+iof3V+QpUyMOeppVPkyvjx/qBBIzyFdtGRyomijQcqamCGuqjz+QNUS+y4/5bi/9Rhv8eIqslwq32pn9FDWXWSaNioUmKaSK6qSVB0ML2LH50nFmkzRuzmUyQTY6SQrpnnEiWN/CI0TxbbG6mqX2USK2DxLKQVOMxZUjhYvcEfChZ8q1Ah58W6nirYrEMpHQqXsRTceTBARFLiIlJvoinljS5twRGAHAcqzRrki+9kcglyUwoQXU4lCvMM7O636XV1PxqVnOGli7OyxTkmZMGVku2o6wu4LXN/W9CmGyQwlWw7SwsFCao3KsVHAPxD2/iBtXh7PFxIHmxDCXeUHES2kJABLqGsdgBw4ACjiw5IMcxhkxuSQjBt+sZMKyENpsY3iZ/FyI0N8RTftXP6nA/8A7DC/eaoYMoMeruZ5oA5JdYpCisTxbTwDHmRYmos3ZmLQqvLiCiMHUHEzaVcEkMoLWDAkm433p8WHNBx7Qezc2NSBYTGO7kLsJGdVZSjLa6AniQfhQh2U7KYebK5Ggij+nxfSo0dWYMmIR5BHpYnw/Ute21qG84zUx37vE4w25nF4i3r7+9DGVYueOYHDzSws7AMyuQz3NyXvsx3JuQa143ViWRN0bT7QZXXKIhMwGI14O52/brJEzkdbWc7cga57DNfI5De9xjjfr+tnoP8A+quLxLiWed9r6DM5dgD+6twq3HSpEHYt0Tu1zGdUOq6LMyp4iS/gBtYkm/qa5udvo6/FSptWB8eYp9DC67fqGVtjdmKWUi3AC/HyrXe3Ztk8Xk2B/wCLDWe4z2bvptHKri1rHpwtcHp5VUZnhMbGvd4mTEtENP8A30rINBBWw1WFiBxta21SxyULu9lssXlqq0a17RB/leUn/wDNH+A0129xaxZpk7udKiTEAk8B3iLGtzyGp1F/OsulxRlKu02JfQ2pC2JmJRuGoEtdT57fGrjLJlY65i+IukkarPNJIjIxXXYSE6bkL4gLcL+VFng3XRKXxZpX2aricrkOaw4kAd0uFliY3FxI0kbKLceAO/lQP2hZZM1aVTcJicvhuOGtGLOB1t3gB87ipeEy/VGqDE4xEYFQgnkIB6Bj4ha/71qlw9mYngWPSUCsCO7ZkIdTfWrKdQJPive+9XSs5ZOiV7RmX6RgdXD/ACj/AApTeV/RzuCt/UVHn7HqxDGTESFQwXvZ5ZQNWzWEjEA1BbsmsXjUNfyNPizPOIZK4A2pqU3oH/TcsRsVIHnTWI7ZsNtNRl2dCxtq0GfdUqAj2vfpXtZN+NkuXHmuRiDVa0gpwy12HnlxhZVPGrIRAi4oTE9XOT47cA0DLuDB35VLTA9BVzg4QVBqToHSkAPNlzGuGypqJxGK8ZRTDiCpytutAPtCzB4X7oMQNIPzrZGArFPbC6nE7cQqg+vGtQ7FLRnuLx7E86u+xMh758S66xAt1UD3pn8MS2/2j/doYdutFuSYtVgjVDbcF7G12uRv1pZHo1jSuzSnwZYB8VLqc/VvZQegA5Vycvi0lgotWdY3M5mltHfjYefw50dZhgZ1waKTd9mZRtxN9O3GwtXBL/J7eOmtI514YGwkKN/CT+FOjHTKLJIs68kkW5N+QNqz44GYsNIa/PYnf7KIstwOKA3tble97/balaSE4N+iTLFhpmKvG+BnBtcj9UWsDa44cR86i43DS4VtMw1BgQsgJbY2909NhsfOpuYZVLKCXc3O5Fha9gOnQCqzK807snAY67RPtFIeKE8Bfp0NYcVKwuWNJsJ8ixqmwJ94m9+nhJFweekfLzo8yrEKY/if641icglwcxiY3tYo3J04qR57cPh0ogwvbUazETpAVSCDzKg25dfsqnx5tfi/RzfJxxdSXs1YzCmJcSvOgXBdplYeKS1uZ6jiDUmTPoioYyi1iftt99dPNkvDj42pbO+0sCtuBQm2EDHzq9abvFsrgsQbDrYf8qrYsHICGIuD9nr8j8qjLs68Xj41ZG/RIpVbBvKlWCv4DuX9mi+7XA6VDzDK2R7A1pEWm21Duc4e7XFVnKVWjy8cI3TAaaNxyqRlTtrHqKsJ1txqJHKAams7LP48fRpmCxPgFqkCc0G5Zme1XCY8V0Y58jmyR4F13nnXhl86rBjAedMYrHqguxsKrxJci3aYDcmsE7ezPNipGVSd+I4WGwoz7R9o2caEuF532vQdisSo1XsOtUjCicp2CL4GU76beu1Ffs6ytjPZx4DbUpFxdSGVvst8aaw8YdlQaieNjtt1ubC1FkubxYZ4k8F9S3FlJXcAi4B33686jla6LYbuwlly2KM69Ki29gAOHpxqumzwM4DhtLDZgPCL8LnlV3NEC/i91ePnUObEQjja3pXAz6PFJJDGWKrA+p36jkam2A4U0ZkYXQjbpTsSk2sLn50kDa9nLmqPtBkKzW2360Vw5VK31CB1O331LfIiR4nC+gv+VUUWzlyZoLTZleAY4vDyYeTxSw6mgk/eUHdb8xt91CmeZZiYsQda7siOp1cVZRpP3gjretzPZ3DLIsl3LLsALKLdLCsd7d5ucXmMndMqqgWNL7CycR66i1Whj3bPOzZU9RKLEPPa1vU3HHlUM46RNmFxyDbi3MfGrfF4XEk6+60jmEIIt1Ave3P41BML3IdSEueK2ufU1Xijm5v2WeWZ1p8Sk6bWKG5KdbHmtrcdxRRgO0suzM91upF7XNgQf717Aj41muIBjYhTYXvy26V3+kTpIOq5INwfvHXzrDRRM1P/AK6L+4Pt/KlWX/T2PIHzsfzpUUh2z6LixZX0qRJMHFQmqBiJSD4agm+jvyY4vfTIOdnSdqoXl3vVvm17b0LZi5Hkalxdhaov8uxlmAq7l3AIoGy6Um16MMBL4RVIS4sjkhyRPweNXnxrzH4KKc3Z3HkDtXi4AHxCmcYpT0rvi7VnmSVOjhOzmGJ8Rdx0Lm3yFQe03Z/Ddye7jVSOY/EmnTij1ttVZnOZkKFNxfntbb1ok9BBWxiPGCNFC7lQBfh5eZqnE6viFR9QV3VWAF28RVWsLbnfbnwrpsSwQupjYr1a3I3PhqD2FzTVmeGMgGnvQbjgOIU+mojeuemzqbpG9TZFC1gWaw5cb223PE0hk8A5bdLKB91WWIsGtzPDzqHLIAaOETaz5K0xiPLMMpusKX6kXqaJSPdAUeVh91MpIDzqQljTSSMOcn2xosx514YSalhkHEiosmeQA6QwZug3/wCVaMiGFCAM5AudvXpXz37TcOFzSUxxNGrFTdlKhnt42X1P4mvok4tCNUhUAG9iRsRzvWee17MsO2HUKys7utuBICbswPIcB8aaRmT0Z/gMY2kXtf8ADlUj6TQ+MzjG2rf7PnwrvD4gyNxCoN2YnYD4b+g51SyPElZllKzC4Cqw4EWF/wCEgV3lvZGMLqmksTtbgB53qLPm4jdbGNkW5XcE3N93Xjq4eVSZe0QceDUwAsVAVT8hy+dRky8FoePZGHk625frF4cq8plO0OwtGben/wDdeVk2a/ISTtU7L8v2uwpzKsNbdqlzTb2FGPHW2Wz5r0gbz7LieFDOZ5OxW9aQ8Vxc0OdpsyjijYG17GqeNXbIPI6ozkELterXK8w4C/OgWfM27w23BJox7H4QSeIneovE7K+dUabli3QUzm+EuOFTcqAAAq1kwwYV0rSo45bYD4TAge8txQj2nnLO1mUhd7FT4bbczWvLlIby++qfMfZvDIWcg34gXO7XG7GsTVm4OkYi+Jv4DGz35g79L3PAXpmEkODEui2xAOq4Oxu/H4dQKssXgcV9KkwyQMZIwSwVhfTewYXPDcfOpkHZbFKBbDyXFuOm/wBhqd8WXjHkrC3LvawI4hFiI3eSMaRIACW22J4Wa3G3nVRivasLnTDIfUqPuvQ7jezGOdy30RxvwBFvM2J/q9NSdlMaCbYWXyJC3+w0OaBY3Wy3b2j4ljsEjHTdj8SeHyq9g7aApqecr124H1oPTsxjP9Fk+Q/Om8X2SxmkjuJeW1hbrvv6UuSG8eiJnfaabESkd7L3V7ABiLi+5IHlyqNiJ1Vv1bOFsPrNe/OnYeyuMv8A9nlH93+dSYuyeKJ/YSH4fzoc/wBwWNkFMZI23eSt/adyLehNLEBABdQeQvfTYctjVhiMA8B0SRsh6MLfLrUJiSCoNgbm/wDXCmpDcERcxSLVZLHwg+AXseYqJhMRpVuYJXgSDbfgOFSMVKgGlSLc7cSehPSq8Rk7gU7MNaotfocclyjEW4qwswHAnpaucMk8QLqu2xLWPu8jfgRUMMQQ2+rfcf7oqdhsSxjJubLYBASONwWUcOm1rbmizNMkLnUlvd+0V7XcTTgAAWsBsWsfiNNeUtD2fRs73G1cRxhfE1KfEKu1AnbHtQUBVTvXQiLCDPu08cYIvvWQZ9mTTync25fGq/E5q8j3Y3r3Am5oMihwdiTa9qtctxjRkaTam0A3rvuxxpBRpvZDNRJYE71oeHg2rA8pzEROj8lIuL2v13rcctz+E4bvy4EYXUT+Hr5Umwii2WMDc7fdQj2j9oMMF1hHev1+oD6/W+HzoS7TdsJMTsLpFyQHc+b9fThQjMdXWpOR1Rx/YUdl8a+Jxs+IksWMYFwoUW1CwA+FGFBns/is0xvfwpt0BLHfz2ozFcuTs6YKkK9eAVRZ8+JQPIkirGoBAsNXIHivU9am5VBOLmaUSAgaQABbryFLjqzV7osKRqvfNlExiCkkA+LbTqA1BPW1VM/a4AIVjvqFz4raTci3Dfhf40KDYuaQS28h8q5Pwrq1cmsmjPfa1ORBGBa5l+wK35isqkmN7Hc9PM1pftbfw4cc9UhAHWyj5C9UvZLsf3rB5HQ7Bioa7hTbiFBsdx/KunGvxOfI/wAgbwmXE2J/lVtFghy/n8K0nLciwURvMABpP7Vtr7GwG24v68aGc7ECz/5KdUZttvbVzALbkfnxrbTRmMkwfGBS43ve5NwQfy+2u2wS9B8Km4yZQSWZVHFeBC35X42rlXBFwQfMbj1vSN0Ru7bqa8qT3leUDo1DtPmQRWN+VYxmuPMrkkm16t+2mcuXKnhQkkxNwLb9dq6Dg7JN1G969+mjlsahKhpxAAaLCixwmLZqsY79ah4eNVI86sAnwrJpDUkhuAN77W5+lXeIxDxYdYNZILaiOQJ5edcZfhQo7xh4j7vkOvrUbGSajv1qcpei2OHtkxGuST6fnXMrHgovfgPLqTyFR5pwu3n/AM6oM1xjySrGpI62/HyrJZs1X2fxgLMdWo3UE8r2Y2HzouAoN9mGGCYeW3OXfzIVaMa559lY9FRnizyB4kiBRgBrLgeZ2qXl5m0HvVRWGy6SSOH1vjUyqzPM27gJZNbObBb2+PD0HxoW9IOtkFOzRBR+8/WBy7NY+K5BAtfYcfnTE3ZO8ekSDV10m1gSRzvwIHwq2yLNPpCMxUIVbSRe/Q/16VYtQ5SWhKMXs8HAVywro1zINjU2bM29owBlhuPdVz8yv/poewz7XBt6G1XXbx74gDpGPtLUNYaTiK6Yf0kpdktpLk3O/U3Pwrx8RYELuTxA6cfhTBPypsPY+u3x5fCtmTgXvZgPv+2oeCYxyMnLj8DwqykAPDlwvx9KgY8WZWHMW+X9GgRYDFUqgq9KgdnnaufXiH8jaquOMbXO3pe1Ss3/AGz+pNRBXQzhXR2G28/65U27cK6psjekxotMHLe16JcthDG590cfwFB+HvqAUXJIAA5k8KNtIjURjcr75H7x4/AcKzJlMcbY5ip77/16VUzNw9R99SJXqvxjbVI6TqfEXbyuaiZEmqSVzysB8agRtZivncehq2y5NER6sWP4D7KBGpez5gcKxBuO9cfIKDROKGPZ2oXAJwALSHp9Yi5+VEyMDw39K5pdl10dUGYwnE4t9JYLCpKleN0328y33UVnHR6S+tdINi1xYHha/Wo6ZxhybCVL77A8gLnh5A0463QnTKTsbFKjyB0dQ4BuwI8QPU89zRTeoEecwMwVZVLMbAC5uTw5U9hMdHKCUbUAbHYix6b0Stu2gjpEgVzIdj6VTYrtLGsjRhJGKtpNgLX+fCreY7HjWWmhppmUduZP8rbyVB9l/wAaoIbdasu1cl8XMb8CB8lUVUR10R6JPslLJ5Vy6XBHWmxTpO1aEco22/EbH86YzNPBfoQfgdj9tOO1iG+DfnXGZ/sm9KBMhjEnrSqqEhpUUY5E/Gm8jepptbEW59fLpTM53PrXAc1ezn46JAYVxqFNmSvcPEzsqruzEADzNKxqITdkcENRmbguyf2+Z+APzNTZZv1jX51KCrCixrwUceZPM/E1UY6WxVv4qlJ2zojGkS2aoGMa96eZ6gyT6hSNlazbqfMqf6+VXpNogf68vwqgf646War/ABJtBfoo/A0GUzUMgitlYXkYpD8y5q07MyD6LDw938TTPZuHVgYV5NEL26Nf864wvZeCN1ca7qQRdri44XFqha3ZavZz2XQPC6sAw76S4IuOII2NM9lsMh7+6qbSMBsOHCw6CrjLsCkIYIT4mLG5vuelc4PDxQ3VSFLtqILbknoCaL7Cuip7PwJ9IxHgXwuunYeHdvd6Uz2XxkcYmDuq/rSQGIFX8GCjjd3UWZzdjc7njwJtUVsmwxJPdoTuTufzo5IVUUeCxWnFTsZ1iTvLspt4wL8D+XWimVhoJB2IFvQ1EfLsPckxx3O+4H41KmPgJvtblwpTdmoqjFM9l1Ymc3v+scX9CQPutUNOFLGTapHI5ux+ZNLhV0tEhwGu1ba1NKa6pgeSrxHUUzq1RWO/EH1FxUl/51Gw53dfMN8Dx+6gTB+1KpMuGbUduZpVonxGpW3NcXr16Vq0zCHXA4KTuBe/WiPstl+kGZrbi0e453DHy4W+NDsKjn5UVHElCEbZQAFtwA5VmRqHZLmcna9VuLFwR/V6k95UWU1ksRYcRqHmOP51Djfdh8a6nOlr/OmGNm9aBWeuviPRhV1jv2L/ANmqUm9geRHyvV5jf2LjqDQI0LESMmHy8BmUaIw1iRfwx8bfGncwY/S8SNRt9HawvsPCvAVJ7QZa74WLuxqaIJYDiRpANvkDTGW4CZxiJ51s7xsiraxtb93iOAt8ammqspuyqyHBOZIXiWUEEGRzYR2vuF6i1O43LdOIk78sFkLd3IN1Dk+HV5crUSdnImGFRXUqQGFiCDYk/nQ/+icUV+jFR3WvVr24X43vfrtbjQpbFxpDud4dUfCpiH1KquHYXFwOHU9BV1hchhVW0XHeIVvck6WtwBqJn2EmM0TwoHCKR4tNrm43BI5VNyiTEszd+iooHh02438mO1qTdrs0lsHMJkSPiJIdRCoL3sLk+EfeTRVik7uDSu4VQPgB/KqzLsHKk+IlKXDBigut23uBx25VLzjEH6KzsNB7tiRe+khSbXpSdjiqRiEW9Oio+G2AqRVkSQ6pr0muVPL416pNAxFv6/Co+HDCS5HhI038+P4U7iAx4AX9KcRC58dh6G1qDLu9CuPKvK90/wAC/MUqDdg+6kdbHceh51xaultve/Db18/K169YCw68/wAPxqhzEvAYbvGRP3iB8OZ+VE+aRhrgcOA9BVZ2agtKSd9KEi3U2G/wJqZjMdGNtXyuazLs1jWrKgzOvhvb+vupxMXybY8jyNdyzRvtcX+RqOYCLj3gayUOcZuKhynYHpUiTYeXnxFRpeFqBMbi3IHUj7aKhCHAU3AItysQdvW/ChjL/wBonrRXgcMO8jG/voN+lx5UMcDaVFgB0Ar29JjXlch1CvSpXpUCFXteUqAPb1SdsXthJj/9uTb+6fzq6oc7eyWwcu/FbfNlH41qPZl9GSFQTtsK7T3gCbAm165juK4xDH5WNdJAniPzrgxjrTUUoYXXh93lTwWgZzteuwo5V4RSIsKBjth0pU2GpUAC7Neu0F+NcGlVDnL3LW0ROeNzpHmB/M01+t6aR6D7yR9lScl0mO/1kvt0vc3Hr18q6w8RdtfIcL9evwrD7KRWhj6Cx95x9h/CuPon7r/IH/lU3EFU23Yk8B9Y+fOnMPlzndiF8gL2H50jVFLMjDi2oen5VCc77G/4dRRl9EUdTUPE5erXuoosHFg3gm/WL61fZNmKiaNmPhSRGPoGB2HoKrJssZTe3h89/nUQwstzy/Pam1ZlNxNwTtthTzceq/zpN25wY4yH/ZNZHDKWUHmRvtUfEAk9aj4kW8jNpwPbHCTSLFHIWdzpVQpuSeAojxGFkQajG1vS/wB1Yj7MILZrhSQbK7MSRYABHNyeW9q+kpcfEwsJEJ6ahWljh9k3ll9GdYntXhYyVeTQQbHUrgX6X02rxe2WCP8A36/JvyrKPaHKXzDEdEbSB0AAv9t6G0G9LxIfmf0b8va7CHbvh8m/KqDtzn8UmGKxOGLEAgX4E3PEb+7WUiOxBp6G+o2oWNJjeS9EyM08QCB1puNRa9PhKoZGHjIIK26EciPPz868Mr390D4n8qkgUgetA6GdT9B86RL87D50856CkNJ43HlQBC1y8rfKvasRItKgAWtXbWt51wlO2FVRzsey3FaG34HY+holHhiHx+O5oQXjRFl+J1QheaH7Pq/15Vho3B7on4WIA3I8R4npzsKmK1RMKPCD1p/XWSyHSKa03vbgOJ+yuEkvv14elcTTW+HyufXagB0lBxGo9Lkeo24mpOXdmhiQ4VAi7a21EBbc7XO56DrVVACzDib7D8K0jFouGhWBTuFux5tIwJP8vhXD8z5TxVGP9UiuPEp99IG8t7NQo7In64iwLNsq32uFHoeN6t4MkghIdY17wfW/LkDXuRQgRahuznc/h99eYmc6rA1xvNNq2y6xxvolCQ/VX14cPOucYzaLgbc7EH5jiKY7w22PPjXQinNmCuQeek2tRgbk97DKkkCmZZBFiHMmoo7e8QbhvP1oYzfIWgIbVqW9r+vA+laTPgwN3QoeoBX7DtQ12xRxBZV1L9ZuYFwbkeoG9ejiyO6ZyTiu0CjR22r2I7nzH3V4nAV7wtXSTHkanEamia7RvKgY6d9qjyah504ktiLjbnTkkqkm3DlegCKs16f0EUxIwvY7HryPSnFk+NqAFelXhbzpUBZSaSPiPsp4OLCiX2TqDm2DBFx3h2PD3WrfcHhk/TuIGhbfQoDbSLX7yTlat2Ras+X0YXHCpcMxjbVcfgfKt5z7s+uFynN00C3fSyRmw9yQQuAD0BJX+7Q7/wBHvKYpZMTNIiu8QiWPUAdOvvCzC/AnSBenejNbAfAyqy+E8OI5i++4pnF4xBcB12H7w3rVe1+PTGZGcZIIVxSEspWwZbS92VAJ1WKcR8aPcsy6FMPDhSi6jhgPdF7KqIx+bCsUW5nzUuKXYFlubbXF/lTMmJU3swuPP8jWy+yzIlnyWfDyKNTSYiItYXBACAg+R3pvtflF4chhKBWM+HWQWsfCilwfkaKDkZf2XxCtioF1L+0XmN97j14dKLO1WaREsRLGSGXYOt/Dx2v0tWpdto4mweK0qoaDu5CQACDGUnG48gPnVblOMWDKstcRRv3pwULalHuzFULcOIveuPN8RZMqm30i0PkOMaoBcuzCJIV1Oi8QpZgLjna54VCfHx3uZEAN7HUoB9N60aPJoYs+URxoqyYGR2QKAmsSxqXC2sCRYE+VRexsCLjs4mdBoikCi4Fhp7yR7DlsVrD+Cvs1/wCp/QCYnGx6dQkQrwPiW1+W9/WpCdpkCgF4/Jg4DbbbG+/C1GHaPBquf5YQo0TJJtYWJijn5dbSiiDDdnUizDFziNdE+Hi+qLd5H3it6eHu63j+Jw6ZmfyOXaM4btAqgF5LBv3mWx9LixqBjsfhXFxJGGPEak0t5EXt8RVt7LIY2xOD4sfo0moMEIvpi3HhB+d6P8JlOg5ozxKFkkLxEhd0GHiQkdBqVh8KqsVrsw5pej5iEq3IFuJAF/OuJZBpNiP51uuLwcTdncD3irpY4EObAeAyxhrn0vRR2nzOPBWE2GDZf3JDd3EJAkmq2l0Hux6OdrX51eifI+Y0mHMj506sw6j5it09jmfx4nvsKmHRYsPqaJyLs0ckkhQMpG1ltzNd9ksdFmObYhpMNGpwKvFHwYEmVlMhBXZrR7cbajRQcjCDJ5j0pg4gdR8CK3ztrGmOyTFTzRoJYZMQI2VbFRDO0YseO6LY8jejTFJZ8JGuHSSOXUJWKAhFWMspO1t2AXfrRQcj5UOIVhZv5imGh/dcHyuL/Kt9yPCQPNneWRIgX34gAPCZogsir+6A9thwvQ97anjiTBYGMKvdxiR9IAOwEUYPykPwooLsx67dT8qVT7HqaVI1xRaeyX/O+D/1h/wNX0DhP8+4n/wMH/FkrNcB7EMwhkWSLGQJIpurL3gYHhcHT0Jq1X2aZ0JTMM0XvWUIz65dRQEkKTp4Akn41omE3arNhiuz08212gIa376Nocf7SmhT/o3zi+NS/i/UMB/CO9B+0j51ynsnzUQthxmKCBtWqPVLoJY6muNPM71Hyv2MZjh5BLBjYYnFxqQyqbHiNl3HkdqYjuT2a4ZMvjnnikTGPPGli5tqkxAQDRw9w3+2tanMIx8V5WE30eUJFbwtFriLuTbYghBa44nY8sxzL2Z5zO8bzZmjtGwaMkyDQ44MoCgBvO167xHs1zlpVmGZjvFUoHLylgrbsAdOwJA28qQwmyvEfQMHj5OCxY6Vz/q3kjZv9xzVr2mw3eY3LCNws00nwEL2PzK1n2J9l+cyJJG+ZoySm8ilpSHOwuw077KvyFWGW+zzNlN5cy16EKxaZJQUJsNvDwsLUMEGww8Mr5jEkpeRwqzRkbRloQiAbC91APE1RZfl8k2UZUsalir5fIw2FkjZGdjfoAT1qjT2b5ojSSRZhollIMjiSW76RZS3h3IG1eQ+zzOkUIma6FUWVRJLYAcAPDSHQWTuP0/EOYy+W49Zo7fcaj5fgo1w+cNM5jjlxGJ1yDikYjVGYbHcWY8DQdF7K82WYzrmSiZgVMmuYuUJB06iOFwNvKu8T7Oc20NE+ZgpKWDqXlIcv72oBefM0xBrnuGR8Xk06HUBJKqt1STDSMD8e7Bq4yvNu+bGRn3sPKY/7pjSRT/vkf3azRewWaqsY/SiaYyndjvJbISDGmmw2uGKj1rzCdgszBeSPMog04Uu4km1ObAIW23NmFr8iKQwd9heOd8xjRiCqYeULsBYfqxx58K2LC4+SQ5mjtdYZCkYsBZDh4pCNuPidjv1rLss9k+Ogk14fHwwyLdNStIpsTYgHTuLi23MW5VMHYDN0EjDNltIbyFXlbW1lju2lTc6Qq+goQFnmsCydmcGjnSjjBKzbbK0kYY77bAmizs9ls+EmGELy4nCdwWEs2lmRwwXudQA1KUN7EG1uNtqzmT2Y5lJCuGbM4WgAGmEvJo0pYrZdPAXX7KnRdhc5WLulzdBGFIsHkuFAFwH06gACOfMUwO/Y3Akea5tHFYRo+lAOAUSyWA8hw+Fcex2dRm2aoSNRdyBzIWeXUR6ah86rsr9l2Y4Zi2HzGKEyBblGlBYHUVudPkx+BpvD+yXHpJ38eYQLLdn7xXkDXbxMbgc73PW9IAs7QRNh+z+OWYaC0mKsDsT3uJcx2/tBgR5GirM8c6YjLo1ayStKsg2swWBnUH0YA1m2d+zPNsXZMTmcMoU7IzPYG3HQFAJtzten07G5jIEf9KIzRX0N30vgJTSWF12uD6EGgcUn7obyCFYO1U0cQCI4cFVFhZoo5TYDh4xf50Fe2HGsc3xWrfT3SL5KI0a3zYn40dReznGCYYg42L6QxA75ZZO9JKAAatPNbbdKgY/2RzzOZZsXBJI1tTvK5LW8IJOn+Ej4eVK/wBinjiv7l/P/DH/AKYOlKteX2GzWH6zDnz1S/8AppUf6FxX6l/Ju9KlSrRIVKlSoAVKlSoAVKlSoAVKlSoAVR8Zg1lADXsDfY2/r1G9KlQBFTJYgrLvZ7E72NxuCCOBvv616MliFtjta2/Ab7em7fP0sqVAHc2Vo17lt789gGOpgB5n+thbiDLUu4I1C6XvvfT4gT1N23POwpUqAE2TRn97idr9Tcjh1v8AOukyiMFrX8QYHfk/Hl/V6VKgBPlMZVVN7Kugb/VupF+pGkWPmeppoZFF/Fz5jn8OpJ+NKlQBJGXJrL76jbn0sfwFQj2ag2JViQCASxPhKhAPQKAB8+NKlQB1F2ehVtShg3UH02+YvXidnIBp2PhFhv5W+4AfAed1SoAs4Igiqq8FAUegFhSpUqA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6" name="AutoShape 4" descr="data:image/jpeg;base64,/9j/4AAQSkZJRgABAQAAAQABAAD/2wCEAAkGBxQTEhUUExQWFRUXGBcYFxgYGBgXGBkVGB0YFxYXFxcYHCggGhwlHBgXITEhJSkrLi4uGB8zODMsNygtLisBCgoKDg0OGhAQGywcHBwsLCwsLCwsLCwsLCwsLCwsLCwsLCwsLCwsLCwsLCwsLCwsLCwsLCwsLCw3LCwsLDcsK//AABEIAQQAwgMBIgACEQEDEQH/xAAcAAABBQEBAQAAAAAAAAAAAAAGAAMEBQcCAQj/xABPEAACAQIEAwUEBgcDCAgHAAABAgMAEQQFEiExQVEGEyJhcQcygZEUQqGxwdEVIzNSYuHwcoKyJDVUc5Kis/EIFjRDdJTS0xclU2NkdeL/xAAaAQADAQEBAQAAAAAAAAAAAAAAAQMCBAUG/8QAKREAAgICAgICAQMFAQAAAAAAAAECEQMhEjETQQRRIlJhoTJCcYHRFP/aAAwDAQACEQMRAD8AjrEv7o+QpwQr+6PkK9WuxWiaORGv7o+Qp7JcklxmIliheGIRRxOS8RkLGRpB9V1tbR9tNUS+y7/tuL/1GG/x4ihjXZDxvYPGRozpJhcQVBJjEbRMbbkKxdhqtwBHxFVnZTs7NmEDYiGaCOPW6qrwMzWW25IkG+/C1aPgcEcIcdOuqcyy96IowNYtGiaN2sWOm/LjVB7FHvlsjEWJxE5I32JsbbgHa9uHKs2aoE+xuST5jF3qmLDxL4WkaPWXdff0JqAVRw1MTuDttepee9nJcFEMQ0kOJw3h1SLH3boGICvYMyulyLkEW478r72Xf5gv/Di/8ctD+Z4nM48kbDyZeghTChGm+koSEVR4+7Avfna9A6JGS9k5sTCuJaWHCQuA0YaISOUa2hnLMqpquLLudxvfaoHafLMRgWijfuZO/kjihmEZC62dVZZItVwdJLAhrHSeFGHbDCu+SRRxLqdhgQi3Cgt3sFhc7D1od7dZnj5foQxeATDxjHYYhxiFlOrUbLpVRxF9/KnYqLM+zvF/6Thf/Kv/AO9VH2Y7NYjGwd+8kOFiBcajFrL92SrPZmAjS4PEk7X2o+9oHZl8dHEqSrEY3LnUrMrDSy6SEdTzvx5UM+zLHwY3Khl8p0SGKRGS9maGQsVkjJ94WYdbEb0WFFVnvZXFYZoAsmHmjnmjhEvdFTGZDsWjD2dT1DDltvVv/wDDjF/6Thf/ACz/APvVWdrMuzBe5weJkWTCM8QheOLSWaOxSOUhroxC8RsbHgdqJexilcklUk3X6cu5JI0yzqBc77WpAA+bZdLhpcTFI0DmGBJQyxtGPEJTpILN/wDT6jjV7hfZ9injR/pOFGtVaxwz/WAIF++86jYVcPHl8vdoY3kwd3Y621kRN9Y3sQSeNveo6zXKPpWXww94I/8Asr6iL/s2jksNxudNh60WOqM0zzJMTh8Th8NJ3GrEuEjmVGKfxho7gqwupHiIO/Suu0ORYjBzYeFjDiGxJdY1SIxHvF0W1MzsAtmJJtsFNFPb/HhsyyqHSwK4gSFiLKQbIFQn3zvcgcLb1N7YD/5vk39rGf8ABoFRSj2dT2AOMw6ykFhGMPdbC19zIHI3A1WHHhVVknZfF4mbExEwYdsOyKwaJpQxddQdGDr4SLEXF96OcZ/n3D/+Bn/4sVB3a+Mfp1WFwQ+X7gke88ga4BsbgDjQFErGez3FRxu/0nDHQrNb6M++kE2/beVDuCAeONyq3ZVY2A4kA0Ze1nDq8mCRrlSZ7jUQDZVtexF6HIogAFUbAAAdANgK0hPQwuHUn3R8hV5lGSxHdgvyFSMlynVu4qxmywD3dqnOTXRfFDHJfk6F+iof3V+QpUyMOeppVPkyvjx/qBBIzyFdtGRyomijQcqamCGuqjz+QNUS+y4/5bi/9Rhv8eIqslwq32pn9FDWXWSaNioUmKaSK6qSVB0ML2LH50nFmkzRuzmUyQTY6SQrpnnEiWN/CI0TxbbG6mqX2USK2DxLKQVOMxZUjhYvcEfChZ8q1Ah58W6nirYrEMpHQqXsRTceTBARFLiIlJvoinljS5twRGAHAcqzRrki+9kcglyUwoQXU4lCvMM7O636XV1PxqVnOGli7OyxTkmZMGVku2o6wu4LXN/W9CmGyQwlWw7SwsFCao3KsVHAPxD2/iBtXh7PFxIHmxDCXeUHES2kJABLqGsdgBw4ACjiw5IMcxhkxuSQjBt+sZMKyENpsY3iZ/FyI0N8RTftXP6nA/8A7DC/eaoYMoMeruZ5oA5JdYpCisTxbTwDHmRYmos3ZmLQqvLiCiMHUHEzaVcEkMoLWDAkm433p8WHNBx7Qezc2NSBYTGO7kLsJGdVZSjLa6AniQfhQh2U7KYebK5Ggij+nxfSo0dWYMmIR5BHpYnw/Ute21qG84zUx37vE4w25nF4i3r7+9DGVYueOYHDzSws7AMyuQz3NyXvsx3JuQa143ViWRN0bT7QZXXKIhMwGI14O52/brJEzkdbWc7cga57DNfI5De9xjjfr+tnoP8A+quLxLiWed9r6DM5dgD+6twq3HSpEHYt0Tu1zGdUOq6LMyp4iS/gBtYkm/qa5udvo6/FSptWB8eYp9DC67fqGVtjdmKWUi3AC/HyrXe3Ztk8Xk2B/wCLDWe4z2bvptHKri1rHpwtcHp5VUZnhMbGvd4mTEtENP8A30rINBBWw1WFiBxta21SxyULu9lssXlqq0a17RB/leUn/wDNH+A0129xaxZpk7udKiTEAk8B3iLGtzyGp1F/OsulxRlKu02JfQ2pC2JmJRuGoEtdT57fGrjLJlY65i+IukkarPNJIjIxXXYSE6bkL4gLcL+VFng3XRKXxZpX2aricrkOaw4kAd0uFliY3FxI0kbKLceAO/lQP2hZZM1aVTcJicvhuOGtGLOB1t3gB87ipeEy/VGqDE4xEYFQgnkIB6Bj4ha/71qlw9mYngWPSUCsCO7ZkIdTfWrKdQJPive+9XSs5ZOiV7RmX6RgdXD/ACj/AApTeV/RzuCt/UVHn7HqxDGTESFQwXvZ5ZQNWzWEjEA1BbsmsXjUNfyNPizPOIZK4A2pqU3oH/TcsRsVIHnTWI7ZsNtNRl2dCxtq0GfdUqAj2vfpXtZN+NkuXHmuRiDVa0gpwy12HnlxhZVPGrIRAi4oTE9XOT47cA0DLuDB35VLTA9BVzg4QVBqToHSkAPNlzGuGypqJxGK8ZRTDiCpytutAPtCzB4X7oMQNIPzrZGArFPbC6nE7cQqg+vGtQ7FLRnuLx7E86u+xMh758S66xAt1UD3pn8MS2/2j/doYdutFuSYtVgjVDbcF7G12uRv1pZHo1jSuzSnwZYB8VLqc/VvZQegA5Vycvi0lgotWdY3M5mltHfjYefw50dZhgZ1waKTd9mZRtxN9O3GwtXBL/J7eOmtI514YGwkKN/CT+FOjHTKLJIs68kkW5N+QNqz44GYsNIa/PYnf7KIstwOKA3tble97/balaSE4N+iTLFhpmKvG+BnBtcj9UWsDa44cR86i43DS4VtMw1BgQsgJbY2909NhsfOpuYZVLKCXc3O5Fha9gOnQCqzK807snAY67RPtFIeKE8Bfp0NYcVKwuWNJsJ8ixqmwJ94m9+nhJFweekfLzo8yrEKY/if641icglwcxiY3tYo3J04qR57cPh0ogwvbUazETpAVSCDzKg25dfsqnx5tfi/RzfJxxdSXs1YzCmJcSvOgXBdplYeKS1uZ6jiDUmTPoioYyi1iftt99dPNkvDj42pbO+0sCtuBQm2EDHzq9abvFsrgsQbDrYf8qrYsHICGIuD9nr8j8qjLs68Xj41ZG/RIpVbBvKlWCv4DuX9mi+7XA6VDzDK2R7A1pEWm21Duc4e7XFVnKVWjy8cI3TAaaNxyqRlTtrHqKsJ1txqJHKAams7LP48fRpmCxPgFqkCc0G5Zme1XCY8V0Y58jmyR4F13nnXhl86rBjAedMYrHqguxsKrxJci3aYDcmsE7ezPNipGVSd+I4WGwoz7R9o2caEuF532vQdisSo1XsOtUjCicp2CL4GU76beu1Ffs6ytjPZx4DbUpFxdSGVvst8aaw8YdlQaieNjtt1ubC1FkubxYZ4k8F9S3FlJXcAi4B33686jla6LYbuwlly2KM69Ki29gAOHpxqumzwM4DhtLDZgPCL8LnlV3NEC/i91ePnUObEQjja3pXAz6PFJJDGWKrA+p36jkam2A4U0ZkYXQjbpTsSk2sLn50kDa9nLmqPtBkKzW2360Vw5VK31CB1O331LfIiR4nC+gv+VUUWzlyZoLTZleAY4vDyYeTxSw6mgk/eUHdb8xt91CmeZZiYsQda7siOp1cVZRpP3gjretzPZ3DLIsl3LLsALKLdLCsd7d5ucXmMndMqqgWNL7CycR66i1Whj3bPOzZU9RKLEPPa1vU3HHlUM46RNmFxyDbi3MfGrfF4XEk6+60jmEIIt1Ave3P41BML3IdSEueK2ufU1Xijm5v2WeWZ1p8Sk6bWKG5KdbHmtrcdxRRgO0suzM91upF7XNgQf717Aj41muIBjYhTYXvy26V3+kTpIOq5INwfvHXzrDRRM1P/AK6L+4Pt/KlWX/T2PIHzsfzpUUh2z6LixZX0qRJMHFQmqBiJSD4agm+jvyY4vfTIOdnSdqoXl3vVvm17b0LZi5Hkalxdhaov8uxlmAq7l3AIoGy6Um16MMBL4RVIS4sjkhyRPweNXnxrzH4KKc3Z3HkDtXi4AHxCmcYpT0rvi7VnmSVOjhOzmGJ8Rdx0Lm3yFQe03Z/Ddye7jVSOY/EmnTij1ttVZnOZkKFNxfntbb1ok9BBWxiPGCNFC7lQBfh5eZqnE6viFR9QV3VWAF28RVWsLbnfbnwrpsSwQupjYr1a3I3PhqD2FzTVmeGMgGnvQbjgOIU+mojeuemzqbpG9TZFC1gWaw5cb223PE0hk8A5bdLKB91WWIsGtzPDzqHLIAaOETaz5K0xiPLMMpusKX6kXqaJSPdAUeVh91MpIDzqQljTSSMOcn2xosx514YSalhkHEiosmeQA6QwZug3/wCVaMiGFCAM5AudvXpXz37TcOFzSUxxNGrFTdlKhnt42X1P4mvok4tCNUhUAG9iRsRzvWee17MsO2HUKys7utuBICbswPIcB8aaRmT0Z/gMY2kXtf8ADlUj6TQ+MzjG2rf7PnwrvD4gyNxCoN2YnYD4b+g51SyPElZllKzC4Cqw4EWF/wCEgV3lvZGMLqmksTtbgB53qLPm4jdbGNkW5XcE3N93Xjq4eVSZe0QceDUwAsVAVT8hy+dRky8FoePZGHk625frF4cq8plO0OwtGben/wDdeVk2a/ISTtU7L8v2uwpzKsNbdqlzTb2FGPHW2Wz5r0gbz7LieFDOZ5OxW9aQ8Vxc0OdpsyjijYG17GqeNXbIPI6ozkELterXK8w4C/OgWfM27w23BJox7H4QSeIneovE7K+dUabli3QUzm+EuOFTcqAAAq1kwwYV0rSo45bYD4TAge8txQj2nnLO1mUhd7FT4bbczWvLlIby++qfMfZvDIWcg34gXO7XG7GsTVm4OkYi+Jv4DGz35g79L3PAXpmEkODEui2xAOq4Oxu/H4dQKssXgcV9KkwyQMZIwSwVhfTewYXPDcfOpkHZbFKBbDyXFuOm/wBhqd8WXjHkrC3LvawI4hFiI3eSMaRIACW22J4Wa3G3nVRivasLnTDIfUqPuvQ7jezGOdy30RxvwBFvM2J/q9NSdlMaCbYWXyJC3+w0OaBY3Wy3b2j4ljsEjHTdj8SeHyq9g7aApqecr124H1oPTsxjP9Fk+Q/Om8X2SxmkjuJeW1hbrvv6UuSG8eiJnfaabESkd7L3V7ABiLi+5IHlyqNiJ1Vv1bOFsPrNe/OnYeyuMv8A9nlH93+dSYuyeKJ/YSH4fzoc/wBwWNkFMZI23eSt/adyLehNLEBABdQeQvfTYctjVhiMA8B0SRsh6MLfLrUJiSCoNgbm/wDXCmpDcERcxSLVZLHwg+AXseYqJhMRpVuYJXgSDbfgOFSMVKgGlSLc7cSehPSq8Rk7gU7MNaotfocclyjEW4qwswHAnpaucMk8QLqu2xLWPu8jfgRUMMQQ2+rfcf7oqdhsSxjJubLYBASONwWUcOm1rbmizNMkLnUlvd+0V7XcTTgAAWsBsWsfiNNeUtD2fRs73G1cRxhfE1KfEKu1AnbHtQUBVTvXQiLCDPu08cYIvvWQZ9mTTync25fGq/E5q8j3Y3r3Am5oMihwdiTa9qtctxjRkaTam0A3rvuxxpBRpvZDNRJYE71oeHg2rA8pzEROj8lIuL2v13rcctz+E4bvy4EYXUT+Hr5Umwii2WMDc7fdQj2j9oMMF1hHev1+oD6/W+HzoS7TdsJMTsLpFyQHc+b9fThQjMdXWpOR1Rx/YUdl8a+Jxs+IksWMYFwoUW1CwA+FGFBns/is0xvfwpt0BLHfz2ozFcuTs6YKkK9eAVRZ8+JQPIkirGoBAsNXIHivU9am5VBOLmaUSAgaQABbryFLjqzV7osKRqvfNlExiCkkA+LbTqA1BPW1VM/a4AIVjvqFz4raTci3Dfhf40KDYuaQS28h8q5Pwrq1cmsmjPfa1ORBGBa5l+wK35isqkmN7Hc9PM1pftbfw4cc9UhAHWyj5C9UvZLsf3rB5HQ7Bioa7hTbiFBsdx/KunGvxOfI/wAgbwmXE2J/lVtFghy/n8K0nLciwURvMABpP7Vtr7GwG24v68aGc7ECz/5KdUZttvbVzALbkfnxrbTRmMkwfGBS43ve5NwQfy+2u2wS9B8Km4yZQSWZVHFeBC35X42rlXBFwQfMbj1vSN0Ru7bqa8qT3leUDo1DtPmQRWN+VYxmuPMrkkm16t+2mcuXKnhQkkxNwLb9dq6Dg7JN1G969+mjlsahKhpxAAaLCixwmLZqsY79ah4eNVI86sAnwrJpDUkhuAN77W5+lXeIxDxYdYNZILaiOQJ5edcZfhQo7xh4j7vkOvrUbGSajv1qcpei2OHtkxGuST6fnXMrHgovfgPLqTyFR5pwu3n/AM6oM1xjySrGpI62/HyrJZs1X2fxgLMdWo3UE8r2Y2HzouAoN9mGGCYeW3OXfzIVaMa559lY9FRnizyB4kiBRgBrLgeZ2qXl5m0HvVRWGy6SSOH1vjUyqzPM27gJZNbObBb2+PD0HxoW9IOtkFOzRBR+8/WBy7NY+K5BAtfYcfnTE3ZO8ekSDV10m1gSRzvwIHwq2yLNPpCMxUIVbSRe/Q/16VYtQ5SWhKMXs8HAVywro1zINjU2bM29owBlhuPdVz8yv/poewz7XBt6G1XXbx74gDpGPtLUNYaTiK6Yf0kpdktpLk3O/U3Pwrx8RYELuTxA6cfhTBPypsPY+u3x5fCtmTgXvZgPv+2oeCYxyMnLj8DwqykAPDlwvx9KgY8WZWHMW+X9GgRYDFUqgq9KgdnnaufXiH8jaquOMbXO3pe1Ss3/AGz+pNRBXQzhXR2G28/65U27cK6psjekxotMHLe16JcthDG590cfwFB+HvqAUXJIAA5k8KNtIjURjcr75H7x4/AcKzJlMcbY5ip77/16VUzNw9R99SJXqvxjbVI6TqfEXbyuaiZEmqSVzysB8agRtZivncehq2y5NER6sWP4D7KBGpez5gcKxBuO9cfIKDROKGPZ2oXAJwALSHp9Yi5+VEyMDw39K5pdl10dUGYwnE4t9JYLCpKleN0328y33UVnHR6S+tdINi1xYHha/Wo6ZxhybCVL77A8gLnh5A0463QnTKTsbFKjyB0dQ4BuwI8QPU89zRTeoEecwMwVZVLMbAC5uTw5U9hMdHKCUbUAbHYix6b0Stu2gjpEgVzIdj6VTYrtLGsjRhJGKtpNgLX+fCreY7HjWWmhppmUduZP8rbyVB9l/wAaoIbdasu1cl8XMb8CB8lUVUR10R6JPslLJ5Vy6XBHWmxTpO1aEco22/EbH86YzNPBfoQfgdj9tOO1iG+DfnXGZ/sm9KBMhjEnrSqqEhpUUY5E/Gm8jepptbEW59fLpTM53PrXAc1ezn46JAYVxqFNmSvcPEzsqruzEADzNKxqITdkcENRmbguyf2+Z+APzNTZZv1jX51KCrCixrwUceZPM/E1UY6WxVv4qlJ2zojGkS2aoGMa96eZ6gyT6hSNlazbqfMqf6+VXpNogf68vwqgf646War/ABJtBfoo/A0GUzUMgitlYXkYpD8y5q07MyD6LDw938TTPZuHVgYV5NEL26Nf864wvZeCN1ca7qQRdri44XFqha3ZavZz2XQPC6sAw76S4IuOII2NM9lsMh7+6qbSMBsOHCw6CrjLsCkIYIT4mLG5vuelc4PDxQ3VSFLtqILbknoCaL7Cuip7PwJ9IxHgXwuunYeHdvd6Uz2XxkcYmDuq/rSQGIFX8GCjjd3UWZzdjc7njwJtUVsmwxJPdoTuTufzo5IVUUeCxWnFTsZ1iTvLspt4wL8D+XWimVhoJB2IFvQ1EfLsPckxx3O+4H41KmPgJvtblwpTdmoqjFM9l1Ymc3v+scX9CQPutUNOFLGTapHI5ux+ZNLhV0tEhwGu1ba1NKa6pgeSrxHUUzq1RWO/EH1FxUl/51Gw53dfMN8Dx+6gTB+1KpMuGbUduZpVonxGpW3NcXr16Vq0zCHXA4KTuBe/WiPstl+kGZrbi0e453DHy4W+NDsKjn5UVHElCEbZQAFtwA5VmRqHZLmcna9VuLFwR/V6k95UWU1ksRYcRqHmOP51Djfdh8a6nOlr/OmGNm9aBWeuviPRhV1jv2L/ANmqUm9geRHyvV5jf2LjqDQI0LESMmHy8BmUaIw1iRfwx8bfGncwY/S8SNRt9HawvsPCvAVJ7QZa74WLuxqaIJYDiRpANvkDTGW4CZxiJ51s7xsiraxtb93iOAt8ammqspuyqyHBOZIXiWUEEGRzYR2vuF6i1O43LdOIk78sFkLd3IN1Dk+HV5crUSdnImGFRXUqQGFiCDYk/nQ/+icUV+jFR3WvVr24X43vfrtbjQpbFxpDud4dUfCpiH1KquHYXFwOHU9BV1hchhVW0XHeIVvck6WtwBqJn2EmM0TwoHCKR4tNrm43BI5VNyiTEszd+iooHh02438mO1qTdrs0lsHMJkSPiJIdRCoL3sLk+EfeTRVik7uDSu4VQPgB/KqzLsHKk+IlKXDBigut23uBx25VLzjEH6KzsNB7tiRe+khSbXpSdjiqRiEW9Oio+G2AqRVkSQ6pr0muVPL416pNAxFv6/Co+HDCS5HhI038+P4U7iAx4AX9KcRC58dh6G1qDLu9CuPKvK90/wAC/MUqDdg+6kdbHceh51xaultve/Db18/K169YCw68/wAPxqhzEvAYbvGRP3iB8OZ+VE+aRhrgcOA9BVZ2agtKSd9KEi3U2G/wJqZjMdGNtXyuazLs1jWrKgzOvhvb+vupxMXybY8jyNdyzRvtcX+RqOYCLj3gayUOcZuKhynYHpUiTYeXnxFRpeFqBMbi3IHUj7aKhCHAU3AItysQdvW/ChjL/wBonrRXgcMO8jG/voN+lx5UMcDaVFgB0Ar29JjXlch1CvSpXpUCFXteUqAPb1SdsXthJj/9uTb+6fzq6oc7eyWwcu/FbfNlH41qPZl9GSFQTtsK7T3gCbAm165juK4xDH5WNdJAniPzrgxjrTUUoYXXh93lTwWgZzteuwo5V4RSIsKBjth0pU2GpUAC7Neu0F+NcGlVDnL3LW0ROeNzpHmB/M01+t6aR6D7yR9lScl0mO/1kvt0vc3Hr18q6w8RdtfIcL9evwrD7KRWhj6Cx95x9h/CuPon7r/IH/lU3EFU23Yk8B9Y+fOnMPlzndiF8gL2H50jVFLMjDi2oen5VCc77G/4dRRl9EUdTUPE5erXuoosHFg3gm/WL61fZNmKiaNmPhSRGPoGB2HoKrJssZTe3h89/nUQwstzy/Pam1ZlNxNwTtthTzceq/zpN25wY4yH/ZNZHDKWUHmRvtUfEAk9aj4kW8jNpwPbHCTSLFHIWdzpVQpuSeAojxGFkQajG1vS/wB1Yj7MILZrhSQbK7MSRYABHNyeW9q+kpcfEwsJEJ6ahWljh9k3ll9GdYntXhYyVeTQQbHUrgX6X02rxe2WCP8A36/JvyrKPaHKXzDEdEbSB0AAv9t6G0G9LxIfmf0b8va7CHbvh8m/KqDtzn8UmGKxOGLEAgX4E3PEb+7WUiOxBp6G+o2oWNJjeS9EyM08QCB1puNRa9PhKoZGHjIIK26EciPPz868Mr390D4n8qkgUgetA6GdT9B86RL87D50856CkNJ43HlQBC1y8rfKvasRItKgAWtXbWt51wlO2FVRzsey3FaG34HY+holHhiHx+O5oQXjRFl+J1QheaH7Pq/15Vho3B7on4WIA3I8R4npzsKmK1RMKPCD1p/XWSyHSKa03vbgOJ+yuEkvv14elcTTW+HyufXagB0lBxGo9Lkeo24mpOXdmhiQ4VAi7a21EBbc7XO56DrVVACzDib7D8K0jFouGhWBTuFux5tIwJP8vhXD8z5TxVGP9UiuPEp99IG8t7NQo7In64iwLNsq32uFHoeN6t4MkghIdY17wfW/LkDXuRQgRahuznc/h99eYmc6rA1xvNNq2y6xxvolCQ/VX14cPOucYzaLgbc7EH5jiKY7w22PPjXQinNmCuQeek2tRgbk97DKkkCmZZBFiHMmoo7e8QbhvP1oYzfIWgIbVqW9r+vA+laTPgwN3QoeoBX7DtQ12xRxBZV1L9ZuYFwbkeoG9ejiyO6ZyTiu0CjR22r2I7nzH3V4nAV7wtXSTHkanEamia7RvKgY6d9qjyah504ktiLjbnTkkqkm3DlegCKs16f0EUxIwvY7HryPSnFk+NqAFelXhbzpUBZSaSPiPsp4OLCiX2TqDm2DBFx3h2PD3WrfcHhk/TuIGhbfQoDbSLX7yTlat2Ras+X0YXHCpcMxjbVcfgfKt5z7s+uFynN00C3fSyRmw9yQQuAD0BJX+7Q7/wBHvKYpZMTNIiu8QiWPUAdOvvCzC/AnSBenejNbAfAyqy+E8OI5i++4pnF4xBcB12H7w3rVe1+PTGZGcZIIVxSEspWwZbS92VAJ1WKcR8aPcsy6FMPDhSi6jhgPdF7KqIx+bCsUW5nzUuKXYFlubbXF/lTMmJU3swuPP8jWy+yzIlnyWfDyKNTSYiItYXBACAg+R3pvtflF4chhKBWM+HWQWsfCilwfkaKDkZf2XxCtioF1L+0XmN97j14dKLO1WaREsRLGSGXYOt/Dx2v0tWpdto4mweK0qoaDu5CQACDGUnG48gPnVblOMWDKstcRRv3pwULalHuzFULcOIveuPN8RZMqm30i0PkOMaoBcuzCJIV1Oi8QpZgLjna54VCfHx3uZEAN7HUoB9N60aPJoYs+URxoqyYGR2QKAmsSxqXC2sCRYE+VRexsCLjs4mdBoikCi4Fhp7yR7DlsVrD+Cvs1/wCp/QCYnGx6dQkQrwPiW1+W9/WpCdpkCgF4/Jg4DbbbG+/C1GHaPBquf5YQo0TJJtYWJijn5dbSiiDDdnUizDFziNdE+Hi+qLd5H3it6eHu63j+Jw6ZmfyOXaM4btAqgF5LBv3mWx9LixqBjsfhXFxJGGPEak0t5EXt8RVt7LIY2xOD4sfo0moMEIvpi3HhB+d6P8JlOg5ozxKFkkLxEhd0GHiQkdBqVh8KqsVrsw5pej5iEq3IFuJAF/OuJZBpNiP51uuLwcTdncD3irpY4EObAeAyxhrn0vRR2nzOPBWE2GDZf3JDd3EJAkmq2l0Hux6OdrX51eifI+Y0mHMj506sw6j5it09jmfx4nvsKmHRYsPqaJyLs0ckkhQMpG1ltzNd9ksdFmObYhpMNGpwKvFHwYEmVlMhBXZrR7cbajRQcjCDJ5j0pg4gdR8CK3ztrGmOyTFTzRoJYZMQI2VbFRDO0YseO6LY8jejTFJZ8JGuHSSOXUJWKAhFWMspO1t2AXfrRQcj5UOIVhZv5imGh/dcHyuL/Kt9yPCQPNneWRIgX34gAPCZogsir+6A9thwvQ97anjiTBYGMKvdxiR9IAOwEUYPykPwooLsx67dT8qVT7HqaVI1xRaeyX/O+D/1h/wNX0DhP8+4n/wMH/FkrNcB7EMwhkWSLGQJIpurL3gYHhcHT0Jq1X2aZ0JTMM0XvWUIz65dRQEkKTp4Akn41omE3arNhiuz08212gIa376Nocf7SmhT/o3zi+NS/i/UMB/CO9B+0j51ynsnzUQthxmKCBtWqPVLoJY6muNPM71Hyv2MZjh5BLBjYYnFxqQyqbHiNl3HkdqYjuT2a4ZMvjnnikTGPPGli5tqkxAQDRw9w3+2tanMIx8V5WE30eUJFbwtFriLuTbYghBa44nY8sxzL2Z5zO8bzZmjtGwaMkyDQ44MoCgBvO167xHs1zlpVmGZjvFUoHLylgrbsAdOwJA28qQwmyvEfQMHj5OCxY6Vz/q3kjZv9xzVr2mw3eY3LCNws00nwEL2PzK1n2J9l+cyJJG+ZoySm8ilpSHOwuw077KvyFWGW+zzNlN5cy16EKxaZJQUJsNvDwsLUMEGww8Mr5jEkpeRwqzRkbRloQiAbC91APE1RZfl8k2UZUsalir5fIw2FkjZGdjfoAT1qjT2b5ojSSRZhollIMjiSW76RZS3h3IG1eQ+zzOkUIma6FUWVRJLYAcAPDSHQWTuP0/EOYy+W49Zo7fcaj5fgo1w+cNM5jjlxGJ1yDikYjVGYbHcWY8DQdF7K82WYzrmSiZgVMmuYuUJB06iOFwNvKu8T7Oc20NE+ZgpKWDqXlIcv72oBefM0xBrnuGR8Xk06HUBJKqt1STDSMD8e7Bq4yvNu+bGRn3sPKY/7pjSRT/vkf3azRewWaqsY/SiaYyndjvJbISDGmmw2uGKj1rzCdgszBeSPMog04Uu4km1ObAIW23NmFr8iKQwd9heOd8xjRiCqYeULsBYfqxx58K2LC4+SQ5mjtdYZCkYsBZDh4pCNuPidjv1rLss9k+Ogk14fHwwyLdNStIpsTYgHTuLi23MW5VMHYDN0EjDNltIbyFXlbW1lju2lTc6Qq+goQFnmsCydmcGjnSjjBKzbbK0kYY77bAmizs9ls+EmGELy4nCdwWEs2lmRwwXudQA1KUN7EG1uNtqzmT2Y5lJCuGbM4WgAGmEvJo0pYrZdPAXX7KnRdhc5WLulzdBGFIsHkuFAFwH06gACOfMUwO/Y3Akea5tHFYRo+lAOAUSyWA8hw+Fcex2dRm2aoSNRdyBzIWeXUR6ah86rsr9l2Y4Zi2HzGKEyBblGlBYHUVudPkx+BpvD+yXHpJ38eYQLLdn7xXkDXbxMbgc73PW9IAs7QRNh+z+OWYaC0mKsDsT3uJcx2/tBgR5GirM8c6YjLo1ayStKsg2swWBnUH0YA1m2d+zPNsXZMTmcMoU7IzPYG3HQFAJtzten07G5jIEf9KIzRX0N30vgJTSWF12uD6EGgcUn7obyCFYO1U0cQCI4cFVFhZoo5TYDh4xf50Fe2HGsc3xWrfT3SL5KI0a3zYn40dReznGCYYg42L6QxA75ZZO9JKAAatPNbbdKgY/2RzzOZZsXBJI1tTvK5LW8IJOn+Ej4eVK/wBinjiv7l/P/DH/AKYOlKteX2GzWH6zDnz1S/8AppUf6FxX6l/Ju9KlSrRIVKlSoAVKlSoAVKlSoAVKlSoAVR8Zg1lADXsDfY2/r1G9KlQBFTJYgrLvZ7E72NxuCCOBvv616MliFtjta2/Ab7em7fP0sqVAHc2Vo17lt789gGOpgB5n+thbiDLUu4I1C6XvvfT4gT1N23POwpUqAE2TRn97idr9Tcjh1v8AOukyiMFrX8QYHfk/Hl/V6VKgBPlMZVVN7Kugb/VupF+pGkWPmeppoZFF/Fz5jn8OpJ+NKlQBJGXJrL76jbn0sfwFQj2ag2JViQCASxPhKhAPQKAB8+NKlQB1F2ehVtShg3UH02+YvXidnIBp2PhFhv5W+4AfAed1SoAs4Igiqq8FAUegFhSpUqA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images.jpg"/>
          <p:cNvPicPr>
            <a:picLocks noChangeAspect="1"/>
          </p:cNvPicPr>
          <p:nvPr/>
        </p:nvPicPr>
        <p:blipFill>
          <a:blip r:embed="rId3"/>
          <a:srcRect b="9950"/>
          <a:stretch>
            <a:fillRect/>
          </a:stretch>
        </p:blipFill>
        <p:spPr>
          <a:xfrm>
            <a:off x="4581409" y="1106907"/>
            <a:ext cx="7610591" cy="464418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d1jrw5jterzxwu.cloudfront.net/sites/default/files/default/files/uploads/trading_beaver_pelt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981"/>
            <a:ext cx="12192000" cy="68098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21416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366" y="0"/>
            <a:ext cx="6424265" cy="3695136"/>
          </a:xfrm>
        </p:spPr>
        <p:txBody>
          <a:bodyPr>
            <a:normAutofit lnSpcReduction="10000"/>
          </a:bodyPr>
          <a:lstStyle/>
          <a:p>
            <a:pPr marL="457200" lvl="1" indent="0">
              <a:buNone/>
            </a:pPr>
            <a:r>
              <a:rPr lang="en-US" sz="3200" b="1" u="sng" dirty="0" smtClean="0">
                <a:effectLst/>
              </a:rPr>
              <a:t>C. English</a:t>
            </a:r>
            <a:endParaRPr lang="en-US" sz="3200" dirty="0">
              <a:effectLst/>
            </a:endParaRPr>
          </a:p>
          <a:p>
            <a:pPr marL="914400" lvl="2" indent="0">
              <a:buNone/>
            </a:pPr>
            <a:r>
              <a:rPr lang="en-US" sz="3200" dirty="0" smtClean="0">
                <a:effectLst/>
              </a:rPr>
              <a:t>1. Settled </a:t>
            </a:r>
            <a:r>
              <a:rPr lang="en-US" sz="3200" dirty="0">
                <a:effectLst/>
              </a:rPr>
              <a:t>east coast of North America, Canada, Oceania and India</a:t>
            </a:r>
          </a:p>
          <a:p>
            <a:pPr marL="914400" lvl="2" indent="0">
              <a:buNone/>
            </a:pPr>
            <a:r>
              <a:rPr lang="en-US" sz="3200" dirty="0" smtClean="0">
                <a:effectLst/>
              </a:rPr>
              <a:t>2. 13 </a:t>
            </a:r>
            <a:r>
              <a:rPr lang="en-US" sz="3200" dirty="0">
                <a:effectLst/>
              </a:rPr>
              <a:t>Permanent colonies (Jamestown was the first)</a:t>
            </a:r>
          </a:p>
          <a:p>
            <a:pPr marL="0" indent="0">
              <a:buNone/>
            </a:pPr>
            <a:endParaRPr lang="en-US" dirty="0"/>
          </a:p>
        </p:txBody>
      </p:sp>
      <p:pic>
        <p:nvPicPr>
          <p:cNvPr id="10242" name="Picture 2" descr="http://mrnussbaum.com/images/13map13a.gif"/>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2082" r="14330"/>
          <a:stretch/>
        </p:blipFill>
        <p:spPr bwMode="auto">
          <a:xfrm>
            <a:off x="6057901" y="0"/>
            <a:ext cx="6134100" cy="684722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Flags of the British Empir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3701957"/>
            <a:ext cx="6057901" cy="32131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0276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2" name="Picture 4" descr="http://www.latinamericanstudies.org/united-states/Jamestown-fort.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64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7512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http://web.scott.k12.va.us/martha2/images/Jamestown%20Fort.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775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4961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9496" y="0"/>
            <a:ext cx="13131496" cy="3695136"/>
          </a:xfrm>
        </p:spPr>
        <p:txBody>
          <a:bodyPr/>
          <a:lstStyle/>
          <a:p>
            <a:pPr marL="914400" lvl="2" indent="0">
              <a:buNone/>
            </a:pPr>
            <a:r>
              <a:rPr lang="en-US" sz="2900" dirty="0" smtClean="0">
                <a:effectLst/>
              </a:rPr>
              <a:t>3. Some </a:t>
            </a:r>
            <a:r>
              <a:rPr lang="en-US" sz="2900" dirty="0">
                <a:effectLst/>
              </a:rPr>
              <a:t>colonies were run by individuals or </a:t>
            </a:r>
            <a:r>
              <a:rPr lang="en-US" sz="2900" b="1" u="sng" dirty="0">
                <a:effectLst/>
              </a:rPr>
              <a:t>joint-stock companies</a:t>
            </a:r>
            <a:endParaRPr lang="en-US" sz="2900" dirty="0">
              <a:effectLst/>
            </a:endParaRPr>
          </a:p>
          <a:p>
            <a:pPr marL="1371600" lvl="3" indent="0">
              <a:buNone/>
            </a:pPr>
            <a:r>
              <a:rPr lang="en-US" sz="3200" dirty="0" smtClean="0">
                <a:effectLst/>
              </a:rPr>
              <a:t>a. group </a:t>
            </a:r>
            <a:r>
              <a:rPr lang="en-US" sz="3200" dirty="0">
                <a:effectLst/>
              </a:rPr>
              <a:t>of people invest to make a profit</a:t>
            </a:r>
          </a:p>
          <a:p>
            <a:pPr marL="1371600" lvl="3" indent="0">
              <a:buNone/>
            </a:pPr>
            <a:r>
              <a:rPr lang="en-US" sz="3200" dirty="0" smtClean="0">
                <a:effectLst/>
              </a:rPr>
              <a:t>b. British </a:t>
            </a:r>
            <a:r>
              <a:rPr lang="en-US" sz="3200" dirty="0">
                <a:effectLst/>
              </a:rPr>
              <a:t>East India Company monopolized trade in Asia</a:t>
            </a:r>
          </a:p>
          <a:p>
            <a:pPr marL="0" indent="0">
              <a:buNone/>
            </a:pPr>
            <a:endParaRPr lang="en-US" dirty="0"/>
          </a:p>
        </p:txBody>
      </p:sp>
      <p:pic>
        <p:nvPicPr>
          <p:cNvPr id="13314" name="Picture 2" descr="http://upload.wikimedia.org/wikipedia/commons/thumb/3/32/British_East_India_Company_flag.svg/250px-British_East_India_Company_flag.sv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640581"/>
            <a:ext cx="4434840" cy="221742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Flag of the British East India Company (1801).sv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154224"/>
            <a:ext cx="4434840" cy="2486357"/>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upload.wikimedia.org/wikipedia/commons/thumb/8/89/Destroying_Chinese_war_junks%2C_by_E._Duncan_%281843%29.jpg/250px-Destroying_Chinese_war_junks%2C_by_E._Duncan_%281843%29.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14155"/>
          <a:stretch/>
        </p:blipFill>
        <p:spPr bwMode="auto">
          <a:xfrm>
            <a:off x="5210147" y="2183412"/>
            <a:ext cx="7319066" cy="4674588"/>
          </a:xfrm>
          <a:prstGeom prst="rect">
            <a:avLst/>
          </a:prstGeom>
          <a:noFill/>
          <a:extLst>
            <a:ext uri="{909E8E84-426E-40DD-AFC4-6F175D3DCCD1}">
              <a14:hiddenFill xmlns:a14="http://schemas.microsoft.com/office/drawing/2010/main" xmlns="">
                <a:solidFill>
                  <a:srgbClr val="FFFFFF"/>
                </a:solidFill>
              </a14:hiddenFill>
            </a:ext>
          </a:extLst>
        </p:spPr>
      </p:pic>
      <p:pic>
        <p:nvPicPr>
          <p:cNvPr id="13320" name="Picture 8" descr="http://img0.etsystatic.com/000/0/5503964/il_fullxfull.209004308.jpg?ref=l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00421" y="3397402"/>
            <a:ext cx="2355850" cy="28270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8428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926" y="221544"/>
            <a:ext cx="10836245" cy="3695136"/>
          </a:xfrm>
        </p:spPr>
        <p:txBody>
          <a:bodyPr/>
          <a:lstStyle/>
          <a:p>
            <a:pPr marL="457200" lvl="1" indent="0">
              <a:buNone/>
            </a:pPr>
            <a:r>
              <a:rPr lang="en-US" sz="3600" dirty="0" smtClean="0">
                <a:effectLst/>
              </a:rPr>
              <a:t>D. Dutch</a:t>
            </a:r>
            <a:endParaRPr lang="en-US" sz="3600" dirty="0">
              <a:effectLst/>
            </a:endParaRPr>
          </a:p>
          <a:p>
            <a:pPr marL="914400" lvl="2" indent="0">
              <a:buNone/>
            </a:pPr>
            <a:r>
              <a:rPr lang="en-US" sz="3600" dirty="0" smtClean="0">
                <a:effectLst/>
              </a:rPr>
              <a:t>1. Settled </a:t>
            </a:r>
            <a:r>
              <a:rPr lang="en-US" sz="3600" dirty="0">
                <a:effectLst/>
              </a:rPr>
              <a:t>in S. Africa (Boers) and Indonesia</a:t>
            </a:r>
          </a:p>
          <a:p>
            <a:pPr marL="914400" lvl="2" indent="0">
              <a:buNone/>
            </a:pPr>
            <a:r>
              <a:rPr lang="en-US" sz="3600" dirty="0" smtClean="0">
                <a:effectLst/>
              </a:rPr>
              <a:t>2. Joint-stock </a:t>
            </a:r>
            <a:r>
              <a:rPr lang="en-US" sz="3600" dirty="0">
                <a:effectLst/>
              </a:rPr>
              <a:t>companies also controlled trade </a:t>
            </a:r>
          </a:p>
          <a:p>
            <a:pPr marL="0" indent="0">
              <a:buNone/>
            </a:pPr>
            <a:endParaRPr lang="en-US" dirty="0"/>
          </a:p>
        </p:txBody>
      </p:sp>
      <p:pic>
        <p:nvPicPr>
          <p:cNvPr id="14338" name="Picture 2" descr="http://www.south-africa-tours-and-travel.com/images/old-map-southern-africa-colonialhistoryofsouthafric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2491740"/>
            <a:ext cx="6204857" cy="4343400"/>
          </a:xfrm>
          <a:prstGeom prst="rect">
            <a:avLst/>
          </a:prstGeom>
          <a:noFill/>
          <a:extLst>
            <a:ext uri="{909E8E84-426E-40DD-AFC4-6F175D3DCCD1}">
              <a14:hiddenFill xmlns:a14="http://schemas.microsoft.com/office/drawing/2010/main" xmlns="">
                <a:solidFill>
                  <a:srgbClr val="FFFFFF"/>
                </a:solidFill>
              </a14:hiddenFill>
            </a:ext>
          </a:extLst>
        </p:spPr>
      </p:pic>
      <p:pic>
        <p:nvPicPr>
          <p:cNvPr id="14340" name="Picture 4" descr="http://upload.wikimedia.org/wikipedia/commons/5/57/Voc.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04856" y="2491740"/>
            <a:ext cx="5819504" cy="4343400"/>
          </a:xfrm>
          <a:prstGeom prst="rect">
            <a:avLst/>
          </a:prstGeom>
          <a:noFill/>
          <a:extLst>
            <a:ext uri="{909E8E84-426E-40DD-AFC4-6F175D3DCCD1}">
              <a14:hiddenFill xmlns:a14="http://schemas.microsoft.com/office/drawing/2010/main" xmlns="">
                <a:solidFill>
                  <a:srgbClr val="FFFFFF"/>
                </a:solidFill>
              </a14:hiddenFill>
            </a:ext>
          </a:extLst>
        </p:spPr>
      </p:pic>
      <p:pic>
        <p:nvPicPr>
          <p:cNvPr id="14342" name="Picture 6" descr="http://upload.wikimedia.org/wikipedia/commons/5/5e/VOC_dui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561319" y="1"/>
            <a:ext cx="1529509" cy="32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5134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descr="http://cdn2-b.examiner.com/sites/default/files/styles/image_content_width/hash/e6/fe/e6fea71e12f69644e184facaffef18e4.jpg?itok=HXvt_cwH"/>
          <p:cNvPicPr>
            <a:picLocks noChangeAspect="1" noChangeArrowheads="1"/>
          </p:cNvPicPr>
          <p:nvPr/>
        </p:nvPicPr>
        <p:blipFill>
          <a:blip r:embed="rId2"/>
          <a:srcRect/>
          <a:stretch>
            <a:fillRect/>
          </a:stretch>
        </p:blipFill>
        <p:spPr bwMode="auto">
          <a:xfrm>
            <a:off x="0" y="-1"/>
            <a:ext cx="12192000" cy="681438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https://beforenewton.files.wordpress.com/2014/07/cannibalism_in_the_new_world_from_vespucci.jpg"/>
          <p:cNvPicPr>
            <a:picLocks noChangeAspect="1" noChangeArrowheads="1"/>
          </p:cNvPicPr>
          <p:nvPr/>
        </p:nvPicPr>
        <p:blipFill>
          <a:blip r:embed="rId2"/>
          <a:srcRect t="4561" r="647"/>
          <a:stretch>
            <a:fillRect/>
          </a:stretch>
        </p:blipFill>
        <p:spPr bwMode="auto">
          <a:xfrm>
            <a:off x="-2" y="20901"/>
            <a:ext cx="12192001" cy="68371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59179" cy="1326321"/>
          </a:xfrm>
        </p:spPr>
        <p:txBody>
          <a:bodyPr/>
          <a:lstStyle/>
          <a:p>
            <a:r>
              <a:rPr lang="en-US" dirty="0" smtClean="0"/>
              <a:t>Warm-Up</a:t>
            </a:r>
            <a:endParaRPr lang="en-US" dirty="0"/>
          </a:p>
        </p:txBody>
      </p:sp>
      <p:sp>
        <p:nvSpPr>
          <p:cNvPr id="3" name="Content Placeholder 2"/>
          <p:cNvSpPr>
            <a:spLocks noGrp="1"/>
          </p:cNvSpPr>
          <p:nvPr>
            <p:ph idx="1"/>
          </p:nvPr>
        </p:nvSpPr>
        <p:spPr>
          <a:xfrm>
            <a:off x="288759" y="1058779"/>
            <a:ext cx="3705726" cy="5799221"/>
          </a:xfrm>
        </p:spPr>
        <p:txBody>
          <a:bodyPr>
            <a:normAutofit fontScale="92500" lnSpcReduction="10000"/>
          </a:bodyPr>
          <a:lstStyle/>
          <a:p>
            <a:pPr marL="457200" indent="-457200">
              <a:buAutoNum type="arabicPeriod"/>
            </a:pPr>
            <a:r>
              <a:rPr lang="en-US" sz="2800" dirty="0" smtClean="0"/>
              <a:t>What can these pictures teach us about the feelings of Europeans towards Native Americans?</a:t>
            </a:r>
          </a:p>
          <a:p>
            <a:pPr marL="457200" indent="-457200">
              <a:buAutoNum type="arabicPeriod"/>
            </a:pPr>
            <a:r>
              <a:rPr lang="en-US" sz="2800" dirty="0" smtClean="0"/>
              <a:t>Why are images like these so important to explaining the events of Conquest and Colonization?</a:t>
            </a:r>
          </a:p>
          <a:p>
            <a:pPr marL="457200" indent="-457200">
              <a:buAutoNum type="arabicPeriod"/>
            </a:pPr>
            <a:endParaRPr lang="en-US" dirty="0"/>
          </a:p>
        </p:txBody>
      </p:sp>
      <p:pic>
        <p:nvPicPr>
          <p:cNvPr id="1026" name="Picture 2" descr="http://worldhistoryconnected.press.illinois.edu/7.3/images/mcginness_fig02b.gif"/>
          <p:cNvPicPr>
            <a:picLocks noChangeAspect="1" noChangeArrowheads="1"/>
          </p:cNvPicPr>
          <p:nvPr/>
        </p:nvPicPr>
        <p:blipFill>
          <a:blip r:embed="rId2"/>
          <a:srcRect/>
          <a:stretch>
            <a:fillRect/>
          </a:stretch>
        </p:blipFill>
        <p:spPr bwMode="auto">
          <a:xfrm>
            <a:off x="4010526" y="0"/>
            <a:ext cx="8181474" cy="687243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Colonization in the New World</a:t>
            </a:r>
            <a:endParaRPr lang="en-US" dirty="0"/>
          </a:p>
        </p:txBody>
      </p:sp>
      <p:sp>
        <p:nvSpPr>
          <p:cNvPr id="3" name="Content Placeholder 2"/>
          <p:cNvSpPr>
            <a:spLocks noGrp="1"/>
          </p:cNvSpPr>
          <p:nvPr>
            <p:ph idx="1"/>
          </p:nvPr>
        </p:nvSpPr>
        <p:spPr>
          <a:xfrm>
            <a:off x="529389" y="2096064"/>
            <a:ext cx="11285622" cy="4473178"/>
          </a:xfrm>
        </p:spPr>
        <p:txBody>
          <a:bodyPr>
            <a:normAutofit/>
          </a:bodyPr>
          <a:lstStyle/>
          <a:p>
            <a:pPr marL="742950" indent="-742950">
              <a:buAutoNum type="arabicPeriod"/>
            </a:pPr>
            <a:r>
              <a:rPr lang="en-US" sz="3600" dirty="0" smtClean="0"/>
              <a:t>Using the notes that we just went over, fill in the worksheet about the countries that colonized the new world.  </a:t>
            </a:r>
          </a:p>
          <a:p>
            <a:pPr marL="742950" indent="-742950">
              <a:buAutoNum type="arabicPeriod"/>
            </a:pPr>
            <a:r>
              <a:rPr lang="en-US" sz="3600" dirty="0" smtClean="0"/>
              <a:t>Pay close attention to how the different countries interacted with the Native Americans</a:t>
            </a:r>
            <a:endParaRPr lang="en-US" sz="3600" dirty="0"/>
          </a:p>
        </p:txBody>
      </p:sp>
    </p:spTree>
    <p:extLst>
      <p:ext uri="{BB962C8B-B14F-4D97-AF65-F5344CB8AC3E}">
        <p14:creationId xmlns:p14="http://schemas.microsoft.com/office/powerpoint/2010/main" xmlns="" val="2980878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739" y="154651"/>
            <a:ext cx="10353761" cy="1326321"/>
          </a:xfrm>
        </p:spPr>
        <p:txBody>
          <a:bodyPr/>
          <a:lstStyle/>
          <a:p>
            <a:r>
              <a:rPr lang="en-US" u="sng" dirty="0">
                <a:effectLst/>
              </a:rPr>
              <a:t>III. Columbian Exchange</a:t>
            </a:r>
            <a:r>
              <a:rPr lang="en-US" dirty="0">
                <a:effectLst/>
              </a:rPr>
              <a:t> –</a:t>
            </a:r>
            <a:endParaRPr lang="en-US" dirty="0"/>
          </a:p>
        </p:txBody>
      </p:sp>
      <p:sp>
        <p:nvSpPr>
          <p:cNvPr id="3" name="Content Placeholder 2"/>
          <p:cNvSpPr>
            <a:spLocks noGrp="1"/>
          </p:cNvSpPr>
          <p:nvPr>
            <p:ph idx="1"/>
          </p:nvPr>
        </p:nvSpPr>
        <p:spPr>
          <a:xfrm>
            <a:off x="251460" y="1090101"/>
            <a:ext cx="11704320" cy="3695136"/>
          </a:xfrm>
        </p:spPr>
        <p:txBody>
          <a:bodyPr/>
          <a:lstStyle/>
          <a:p>
            <a:pPr marL="0" lvl="0" indent="0" algn="ctr">
              <a:buNone/>
            </a:pPr>
            <a:r>
              <a:rPr lang="en-US" sz="3200" dirty="0" smtClean="0">
                <a:effectLst/>
              </a:rPr>
              <a:t>The exchange </a:t>
            </a:r>
            <a:r>
              <a:rPr lang="en-US" sz="3200" dirty="0">
                <a:effectLst/>
              </a:rPr>
              <a:t>of goods between the Americas and Europe</a:t>
            </a:r>
          </a:p>
          <a:p>
            <a:pPr marL="0" indent="0" algn="ctr">
              <a:buNone/>
            </a:pPr>
            <a:endParaRPr lang="en-US" dirty="0"/>
          </a:p>
        </p:txBody>
      </p:sp>
      <p:pic>
        <p:nvPicPr>
          <p:cNvPr id="15362" name="Picture 2" descr="http://3.bp.blogspot.com/-JeXfyCjLXk8/Tw4xjfkr7KI/AAAAAAAAAkw/-vUDpW3ox3U/s1600/ColExchang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871844"/>
            <a:ext cx="7543800" cy="5011239"/>
          </a:xfrm>
          <a:prstGeom prst="rect">
            <a:avLst/>
          </a:prstGeom>
          <a:noFill/>
          <a:extLst>
            <a:ext uri="{909E8E84-426E-40DD-AFC4-6F175D3DCCD1}">
              <a14:hiddenFill xmlns:a14="http://schemas.microsoft.com/office/drawing/2010/main" xmlns="">
                <a:solidFill>
                  <a:srgbClr val="FFFFFF"/>
                </a:solidFill>
              </a14:hiddenFill>
            </a:ext>
          </a:extLst>
        </p:spPr>
      </p:pic>
      <p:pic>
        <p:nvPicPr>
          <p:cNvPr id="15370" name="Picture 10" descr="http://blog.lib.umn.edu/globerem/main/Columbian_exchange_epidemic-thumb.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10857" y="2416422"/>
            <a:ext cx="5281143" cy="38854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3745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thecolumbianexchange.weebly.com/uploads/1/0/0/3/10035669/2645686_ori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9707880" y="472440"/>
            <a:ext cx="1996440" cy="1584960"/>
          </a:xfrm>
        </p:spPr>
        <p:txBody>
          <a:bodyPr>
            <a:noAutofit/>
          </a:bodyPr>
          <a:lstStyle/>
          <a:p>
            <a:r>
              <a:rPr lang="en-US" sz="3600" dirty="0" smtClean="0">
                <a:solidFill>
                  <a:schemeClr val="bg1"/>
                </a:solidFill>
              </a:rPr>
              <a:t>OLD WORLD</a:t>
            </a:r>
            <a:endParaRPr lang="en-US" sz="3600" b="0" dirty="0"/>
          </a:p>
        </p:txBody>
      </p:sp>
      <p:sp>
        <p:nvSpPr>
          <p:cNvPr id="3" name="Content Placeholder 2"/>
          <p:cNvSpPr>
            <a:spLocks noGrp="1"/>
          </p:cNvSpPr>
          <p:nvPr>
            <p:ph idx="1"/>
          </p:nvPr>
        </p:nvSpPr>
        <p:spPr>
          <a:xfrm>
            <a:off x="0" y="1288344"/>
            <a:ext cx="3215640" cy="723336"/>
          </a:xfrm>
        </p:spPr>
        <p:txBody>
          <a:bodyPr>
            <a:normAutofit fontScale="25000" lnSpcReduction="20000"/>
          </a:bodyPr>
          <a:lstStyle/>
          <a:p>
            <a:pPr>
              <a:buNone/>
            </a:pPr>
            <a:r>
              <a:rPr lang="en-US" sz="14400" b="1" dirty="0" smtClean="0">
                <a:solidFill>
                  <a:schemeClr val="bg1"/>
                </a:solidFill>
              </a:rPr>
              <a:t>NEW WORLD</a:t>
            </a:r>
            <a:r>
              <a:rPr lang="en-US" sz="3600" dirty="0" smtClean="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xmlns="" val="675849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086" y="0"/>
            <a:ext cx="12604086" cy="3695136"/>
          </a:xfrm>
        </p:spPr>
        <p:txBody>
          <a:bodyPr/>
          <a:lstStyle/>
          <a:p>
            <a:pPr marL="457200" lvl="1" indent="0">
              <a:buNone/>
            </a:pPr>
            <a:r>
              <a:rPr lang="en-US" sz="3600" dirty="0" smtClean="0">
                <a:effectLst/>
              </a:rPr>
              <a:t>A. Americas </a:t>
            </a:r>
            <a:r>
              <a:rPr lang="en-US" sz="3600" dirty="0">
                <a:effectLst/>
              </a:rPr>
              <a:t>to Europe</a:t>
            </a:r>
          </a:p>
          <a:p>
            <a:pPr marL="914400" lvl="2" indent="0">
              <a:buNone/>
            </a:pPr>
            <a:r>
              <a:rPr lang="en-US" sz="3600" dirty="0" smtClean="0">
                <a:effectLst/>
              </a:rPr>
              <a:t>1. Animals</a:t>
            </a:r>
            <a:r>
              <a:rPr lang="en-US" sz="3600" dirty="0">
                <a:effectLst/>
              </a:rPr>
              <a:t>: turkeys, fur from wild animals</a:t>
            </a:r>
          </a:p>
          <a:p>
            <a:pPr marL="914400" lvl="2" indent="0">
              <a:buNone/>
            </a:pPr>
            <a:r>
              <a:rPr lang="en-US" sz="3600" b="1" dirty="0" smtClean="0">
                <a:effectLst/>
              </a:rPr>
              <a:t>2. Plants</a:t>
            </a:r>
            <a:r>
              <a:rPr lang="en-US" sz="3600" dirty="0">
                <a:effectLst/>
              </a:rPr>
              <a:t>: </a:t>
            </a:r>
            <a:r>
              <a:rPr lang="en-US" sz="3200" dirty="0">
                <a:effectLst/>
              </a:rPr>
              <a:t>potatoes, corn, chocolate, beans, peanuts, rubber, tomatoes, tobacco</a:t>
            </a:r>
          </a:p>
          <a:p>
            <a:pPr marL="0" indent="0">
              <a:buNone/>
            </a:pPr>
            <a:endParaRPr lang="en-US" dirty="0"/>
          </a:p>
        </p:txBody>
      </p:sp>
      <p:pic>
        <p:nvPicPr>
          <p:cNvPr id="29698" name="Picture 2" descr="http://bgeorgia.umwblogs.org/files/2013/04/wh18_columbianexchange.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817"/>
          <a:stretch/>
        </p:blipFill>
        <p:spPr bwMode="auto">
          <a:xfrm>
            <a:off x="986588" y="2709919"/>
            <a:ext cx="6087979" cy="4148081"/>
          </a:xfrm>
          <a:prstGeom prst="rect">
            <a:avLst/>
          </a:prstGeom>
          <a:noFill/>
          <a:extLst>
            <a:ext uri="{909E8E84-426E-40DD-AFC4-6F175D3DCCD1}">
              <a14:hiddenFill xmlns:a14="http://schemas.microsoft.com/office/drawing/2010/main" xmlns="">
                <a:solidFill>
                  <a:srgbClr val="FFFFFF"/>
                </a:solidFill>
              </a14:hiddenFill>
            </a:ext>
          </a:extLst>
        </p:spPr>
      </p:pic>
      <p:pic>
        <p:nvPicPr>
          <p:cNvPr id="29700" name="Picture 4" descr="http://upload.wikimedia.org/wikipedia/commons/d/d0/Male_north_american_turkey_supersaturated.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32294" y="2318849"/>
            <a:ext cx="3819529" cy="45391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1828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821" y="0"/>
            <a:ext cx="12192000" cy="3695136"/>
          </a:xfrm>
        </p:spPr>
        <p:txBody>
          <a:bodyPr>
            <a:normAutofit/>
          </a:bodyPr>
          <a:lstStyle/>
          <a:p>
            <a:pPr marL="457200" lvl="1" indent="0">
              <a:buNone/>
            </a:pPr>
            <a:r>
              <a:rPr lang="en-US" sz="3600" dirty="0" smtClean="0">
                <a:effectLst/>
              </a:rPr>
              <a:t>B. Europe </a:t>
            </a:r>
            <a:r>
              <a:rPr lang="en-US" sz="3600" dirty="0">
                <a:effectLst/>
              </a:rPr>
              <a:t>to Americas</a:t>
            </a:r>
          </a:p>
          <a:p>
            <a:pPr marL="914400" lvl="2" indent="0">
              <a:buNone/>
            </a:pPr>
            <a:r>
              <a:rPr lang="en-US" sz="3600" b="1" dirty="0" smtClean="0">
                <a:effectLst/>
              </a:rPr>
              <a:t>1. Animals</a:t>
            </a:r>
            <a:r>
              <a:rPr lang="en-US" sz="3600" b="1" dirty="0">
                <a:effectLst/>
              </a:rPr>
              <a:t>:</a:t>
            </a:r>
            <a:r>
              <a:rPr lang="en-US" sz="3600" dirty="0">
                <a:effectLst/>
              </a:rPr>
              <a:t> cattle, chickens, horses, rats, pigs, sheep</a:t>
            </a:r>
          </a:p>
          <a:p>
            <a:pPr marL="914400" lvl="2" indent="0">
              <a:buNone/>
            </a:pPr>
            <a:r>
              <a:rPr lang="en-US" sz="3600" dirty="0" smtClean="0">
                <a:effectLst/>
              </a:rPr>
              <a:t>2. Plants</a:t>
            </a:r>
            <a:r>
              <a:rPr lang="en-US" sz="3600" dirty="0">
                <a:effectLst/>
              </a:rPr>
              <a:t>: garlic, wheat, oats, sugar, lettuce, coffee</a:t>
            </a:r>
          </a:p>
          <a:p>
            <a:pPr marL="914400" lvl="2" indent="0">
              <a:buNone/>
            </a:pPr>
            <a:r>
              <a:rPr lang="en-US" sz="3600" dirty="0" smtClean="0">
                <a:effectLst/>
              </a:rPr>
              <a:t>3. Diseases</a:t>
            </a:r>
            <a:r>
              <a:rPr lang="en-US" sz="3600" dirty="0">
                <a:effectLst/>
              </a:rPr>
              <a:t>: influenza, malaria, smallpox</a:t>
            </a:r>
          </a:p>
          <a:p>
            <a:pPr marL="0" indent="0">
              <a:buNone/>
            </a:pPr>
            <a:endParaRPr lang="en-US" dirty="0"/>
          </a:p>
        </p:txBody>
      </p:sp>
      <p:pic>
        <p:nvPicPr>
          <p:cNvPr id="30722" name="Picture 2" descr="http://thecolumbianexchange.weebly.com/uploads/1/0/0/3/10035669/2645686_ori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9705" y="2966046"/>
            <a:ext cx="7459579" cy="3891954"/>
          </a:xfrm>
          <a:prstGeom prst="rect">
            <a:avLst/>
          </a:prstGeom>
          <a:noFill/>
          <a:extLst>
            <a:ext uri="{909E8E84-426E-40DD-AFC4-6F175D3DCCD1}">
              <a14:hiddenFill xmlns:a14="http://schemas.microsoft.com/office/drawing/2010/main" xmlns="">
                <a:solidFill>
                  <a:srgbClr val="FFFFFF"/>
                </a:solidFill>
              </a14:hiddenFill>
            </a:ext>
          </a:extLst>
        </p:spPr>
      </p:pic>
      <p:pic>
        <p:nvPicPr>
          <p:cNvPr id="30724" name="Picture 4" descr="http://upload.wikimedia.org/wikipedia/commons/5/53/SmallpoxvictimIllinois191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91737" y="3012322"/>
            <a:ext cx="2707670" cy="38456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2112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6802" name="Picture 2" descr="Black and white photograph of a man afflicted with smallpox.  He is lying on a bed with a cloth covering his eyes.  His face and torso are covered with a rash."/>
          <p:cNvPicPr>
            <a:picLocks noChangeAspect="1" noChangeArrowheads="1"/>
          </p:cNvPicPr>
          <p:nvPr/>
        </p:nvPicPr>
        <p:blipFill>
          <a:blip r:embed="rId2"/>
          <a:srcRect/>
          <a:stretch>
            <a:fillRect/>
          </a:stretch>
        </p:blipFill>
        <p:spPr bwMode="auto">
          <a:xfrm>
            <a:off x="1588167" y="-28396"/>
            <a:ext cx="8879305" cy="688639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Columbian Exchange Map</a:t>
            </a:r>
            <a:endParaRPr lang="en-US" dirty="0"/>
          </a:p>
        </p:txBody>
      </p:sp>
      <p:sp>
        <p:nvSpPr>
          <p:cNvPr id="3" name="Content Placeholder 2"/>
          <p:cNvSpPr>
            <a:spLocks noGrp="1"/>
          </p:cNvSpPr>
          <p:nvPr>
            <p:ph idx="1"/>
          </p:nvPr>
        </p:nvSpPr>
        <p:spPr>
          <a:xfrm>
            <a:off x="0" y="1831369"/>
            <a:ext cx="12192000" cy="3695136"/>
          </a:xfrm>
        </p:spPr>
        <p:txBody>
          <a:bodyPr>
            <a:noAutofit/>
          </a:bodyPr>
          <a:lstStyle/>
          <a:p>
            <a:pPr marL="457200" indent="-457200">
              <a:buAutoNum type="arabicPeriod"/>
            </a:pPr>
            <a:r>
              <a:rPr lang="en-US" sz="3400" dirty="0" smtClean="0"/>
              <a:t>With a partner, create a map of the Columbian Exchange covering the entire paper!  Your map must include</a:t>
            </a:r>
          </a:p>
          <a:p>
            <a:pPr marL="914400" lvl="1" indent="-457200">
              <a:buNone/>
            </a:pPr>
            <a:r>
              <a:rPr lang="en-US" sz="3200" dirty="0" smtClean="0"/>
              <a:t> -  Both the New World and the Old World</a:t>
            </a:r>
          </a:p>
          <a:p>
            <a:pPr marL="914400" lvl="1" indent="-457200">
              <a:buNone/>
            </a:pPr>
            <a:r>
              <a:rPr lang="en-US" sz="3200" dirty="0" smtClean="0"/>
              <a:t> - Arrows signifying the trade of goods between the continents</a:t>
            </a:r>
          </a:p>
          <a:p>
            <a:pPr marL="914400" lvl="1" indent="-457200">
              <a:buNone/>
            </a:pPr>
            <a:r>
              <a:rPr lang="en-US" sz="3200" dirty="0" smtClean="0"/>
              <a:t> - Full lists of goods/</a:t>
            </a:r>
            <a:r>
              <a:rPr lang="en-US" sz="3200" dirty="0" err="1" smtClean="0"/>
              <a:t>disesases</a:t>
            </a:r>
            <a:r>
              <a:rPr lang="en-US" sz="3200" dirty="0" smtClean="0"/>
              <a:t> traded</a:t>
            </a:r>
          </a:p>
          <a:p>
            <a:pPr marL="914400" lvl="1" indent="-457200">
              <a:buNone/>
            </a:pPr>
            <a:r>
              <a:rPr lang="en-US" sz="3200" dirty="0" smtClean="0"/>
              <a:t> -  Color! (This is an “art” project after all)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80" name="Picture 4" descr="https://drabicksworldhistory.files.wordpress.com/2011/10/mercant.png"/>
          <p:cNvPicPr>
            <a:picLocks noChangeAspect="1" noChangeArrowheads="1"/>
          </p:cNvPicPr>
          <p:nvPr/>
        </p:nvPicPr>
        <p:blipFill>
          <a:blip r:embed="rId2"/>
          <a:srcRect l="4921" t="2082" r="16252" b="11405"/>
          <a:stretch>
            <a:fillRect/>
          </a:stretch>
        </p:blipFill>
        <p:spPr bwMode="auto">
          <a:xfrm>
            <a:off x="-1" y="-66656"/>
            <a:ext cx="12192001" cy="692465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0658" name="Picture 2" descr="http://www.saintaloysiusonline.org/blog/wp-content/uploads/2012/10/cecilia-stahp.jpg"/>
          <p:cNvPicPr>
            <a:picLocks noChangeAspect="1" noChangeArrowheads="1"/>
          </p:cNvPicPr>
          <p:nvPr/>
        </p:nvPicPr>
        <p:blipFill>
          <a:blip r:embed="rId2"/>
          <a:srcRect b="8471"/>
          <a:stretch>
            <a:fillRect/>
          </a:stretch>
        </p:blipFill>
        <p:spPr bwMode="auto">
          <a:xfrm>
            <a:off x="1467853" y="0"/>
            <a:ext cx="9362242"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137" y="837051"/>
            <a:ext cx="6352674" cy="6020949"/>
          </a:xfrm>
        </p:spPr>
        <p:txBody>
          <a:bodyPr>
            <a:normAutofit fontScale="92500"/>
          </a:bodyPr>
          <a:lstStyle/>
          <a:p>
            <a:pPr marL="457200" lvl="1" indent="0">
              <a:buNone/>
            </a:pPr>
            <a:r>
              <a:rPr lang="en-US" sz="3600" dirty="0" smtClean="0">
                <a:effectLst/>
              </a:rPr>
              <a:t>A. Economic </a:t>
            </a:r>
            <a:r>
              <a:rPr lang="en-US" sz="3600" dirty="0">
                <a:effectLst/>
              </a:rPr>
              <a:t>philosophy that a nation’s strength depended on its </a:t>
            </a:r>
            <a:r>
              <a:rPr lang="en-US" sz="3600" u="sng" dirty="0">
                <a:effectLst/>
              </a:rPr>
              <a:t>wealth</a:t>
            </a:r>
          </a:p>
          <a:p>
            <a:pPr marL="457200" lvl="1" indent="0">
              <a:buNone/>
            </a:pPr>
            <a:r>
              <a:rPr lang="en-US" sz="3600" dirty="0" smtClean="0">
                <a:effectLst/>
              </a:rPr>
              <a:t>B. Nations </a:t>
            </a:r>
            <a:r>
              <a:rPr lang="en-US" sz="3600" dirty="0">
                <a:effectLst/>
              </a:rPr>
              <a:t>sought to </a:t>
            </a:r>
            <a:r>
              <a:rPr lang="en-US" sz="3500" b="1" i="1" u="sng" dirty="0">
                <a:effectLst/>
              </a:rPr>
              <a:t>export</a:t>
            </a:r>
            <a:r>
              <a:rPr lang="en-US" sz="3500" dirty="0">
                <a:effectLst/>
              </a:rPr>
              <a:t> </a:t>
            </a:r>
            <a:r>
              <a:rPr lang="en-US" sz="3600" dirty="0">
                <a:effectLst/>
              </a:rPr>
              <a:t>more than it </a:t>
            </a:r>
            <a:r>
              <a:rPr lang="en-US" sz="3600" b="1" i="1" u="sng" dirty="0">
                <a:effectLst/>
              </a:rPr>
              <a:t>imported</a:t>
            </a:r>
            <a:r>
              <a:rPr lang="en-US" sz="3600" dirty="0">
                <a:effectLst/>
              </a:rPr>
              <a:t> and compete with other countries</a:t>
            </a:r>
          </a:p>
          <a:p>
            <a:pPr marL="457200" lvl="1" indent="0">
              <a:buNone/>
            </a:pPr>
            <a:r>
              <a:rPr lang="en-US" sz="3600" dirty="0" smtClean="0">
                <a:effectLst/>
              </a:rPr>
              <a:t>C. Used </a:t>
            </a:r>
            <a:r>
              <a:rPr lang="en-US" sz="3600" dirty="0">
                <a:effectLst/>
              </a:rPr>
              <a:t>colonies to get raw goods and turn into manufactured goods</a:t>
            </a:r>
          </a:p>
          <a:p>
            <a:pPr marL="0" indent="0">
              <a:buNone/>
            </a:pPr>
            <a:endParaRPr lang="en-US" dirty="0"/>
          </a:p>
        </p:txBody>
      </p:sp>
      <p:sp>
        <p:nvSpPr>
          <p:cNvPr id="4" name="Rectangle 3"/>
          <p:cNvSpPr/>
          <p:nvPr/>
        </p:nvSpPr>
        <p:spPr>
          <a:xfrm>
            <a:off x="1099385" y="0"/>
            <a:ext cx="4773936" cy="769441"/>
          </a:xfrm>
          <a:prstGeom prst="rect">
            <a:avLst/>
          </a:prstGeom>
        </p:spPr>
        <p:txBody>
          <a:bodyPr wrap="none">
            <a:spAutoFit/>
          </a:bodyPr>
          <a:lstStyle/>
          <a:p>
            <a:pPr lvl="0"/>
            <a:r>
              <a:rPr lang="en-US" sz="4000" b="1" u="sng" dirty="0"/>
              <a:t>IV. </a:t>
            </a:r>
            <a:r>
              <a:rPr lang="en-US" sz="4400" b="1" u="sng" dirty="0"/>
              <a:t>Mercantilism</a:t>
            </a:r>
            <a:endParaRPr lang="en-US" sz="2400" dirty="0"/>
          </a:p>
        </p:txBody>
      </p:sp>
      <p:pic>
        <p:nvPicPr>
          <p:cNvPr id="17410" name="Picture 2" descr="http://withfriendship.com/images/c/10526/mercantilism-this-econoic.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27453" y="0"/>
            <a:ext cx="6264548" cy="3104147"/>
          </a:xfrm>
          <a:prstGeom prst="rect">
            <a:avLst/>
          </a:prstGeom>
          <a:noFill/>
          <a:extLst>
            <a:ext uri="{909E8E84-426E-40DD-AFC4-6F175D3DCCD1}">
              <a14:hiddenFill xmlns:a14="http://schemas.microsoft.com/office/drawing/2010/main" xmlns="">
                <a:solidFill>
                  <a:srgbClr val="FFFFFF"/>
                </a:solidFill>
              </a14:hiddenFill>
            </a:ext>
          </a:extLst>
        </p:spPr>
      </p:pic>
      <p:pic>
        <p:nvPicPr>
          <p:cNvPr id="17412" name="Picture 4" descr="http://13colonies.mrdonn.org/powerpoints/colonial_mercantilism.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62337" y="3012479"/>
            <a:ext cx="6729663" cy="38455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29938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descr="http://dynamic.pixton.com/comic/j/7/j/9/j7j90s7oyhgl1ux4.png"/>
          <p:cNvPicPr>
            <a:picLocks noChangeAspect="1" noChangeArrowheads="1"/>
          </p:cNvPicPr>
          <p:nvPr/>
        </p:nvPicPr>
        <p:blipFill>
          <a:blip r:embed="rId2"/>
          <a:srcRect/>
          <a:stretch>
            <a:fillRect/>
          </a:stretch>
        </p:blipFill>
        <p:spPr bwMode="auto">
          <a:xfrm>
            <a:off x="0" y="0"/>
            <a:ext cx="6743700" cy="6858000"/>
          </a:xfrm>
          <a:prstGeom prst="rect">
            <a:avLst/>
          </a:prstGeom>
          <a:noFill/>
        </p:spPr>
      </p:pic>
      <p:pic>
        <p:nvPicPr>
          <p:cNvPr id="72708" name="Picture 4" descr="http://dynamic.pixton.com/comic/j/7/j/9/j7j90s7oopk1hvcg.png"/>
          <p:cNvPicPr>
            <a:picLocks noChangeAspect="1" noChangeArrowheads="1"/>
          </p:cNvPicPr>
          <p:nvPr/>
        </p:nvPicPr>
        <p:blipFill>
          <a:blip r:embed="rId3"/>
          <a:srcRect/>
          <a:stretch>
            <a:fillRect/>
          </a:stretch>
        </p:blipFill>
        <p:spPr bwMode="auto">
          <a:xfrm>
            <a:off x="6617368" y="1"/>
            <a:ext cx="5574633"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descr="http://dynamic.pixton.com/comic/j/7/j/9/j7j90s7ojuqmusrw.png"/>
          <p:cNvPicPr>
            <a:picLocks noChangeAspect="1" noChangeArrowheads="1"/>
          </p:cNvPicPr>
          <p:nvPr/>
        </p:nvPicPr>
        <p:blipFill>
          <a:blip r:embed="rId2"/>
          <a:srcRect/>
          <a:stretch>
            <a:fillRect/>
          </a:stretch>
        </p:blipFill>
        <p:spPr bwMode="auto">
          <a:xfrm>
            <a:off x="0" y="0"/>
            <a:ext cx="12258734"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d2ws0xxnnorfdo.cloudfront.net/meme/229767"/>
          <p:cNvPicPr>
            <a:picLocks noChangeAspect="1" noChangeArrowheads="1"/>
          </p:cNvPicPr>
          <p:nvPr/>
        </p:nvPicPr>
        <p:blipFill>
          <a:blip r:embed="rId2"/>
          <a:srcRect/>
          <a:stretch>
            <a:fillRect/>
          </a:stretch>
        </p:blipFill>
        <p:spPr bwMode="auto">
          <a:xfrm>
            <a:off x="-1" y="-54914"/>
            <a:ext cx="12192001" cy="691291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955" y="91440"/>
            <a:ext cx="10353761" cy="1326321"/>
          </a:xfrm>
        </p:spPr>
        <p:txBody>
          <a:bodyPr/>
          <a:lstStyle/>
          <a:p>
            <a:pPr lvl="0"/>
            <a:r>
              <a:rPr lang="en-US" dirty="0">
                <a:effectLst/>
              </a:rPr>
              <a:t>V. Origins of the Slave Trade</a:t>
            </a:r>
            <a:r>
              <a:rPr lang="en-US" sz="2800" dirty="0">
                <a:effectLst/>
              </a:rPr>
              <a:t/>
            </a:r>
            <a:br>
              <a:rPr lang="en-US" sz="2800" dirty="0">
                <a:effectLst/>
              </a:rPr>
            </a:br>
            <a:endParaRPr lang="en-US" dirty="0"/>
          </a:p>
        </p:txBody>
      </p:sp>
      <p:sp>
        <p:nvSpPr>
          <p:cNvPr id="3" name="Content Placeholder 2"/>
          <p:cNvSpPr>
            <a:spLocks noGrp="1"/>
          </p:cNvSpPr>
          <p:nvPr>
            <p:ph idx="1"/>
          </p:nvPr>
        </p:nvSpPr>
        <p:spPr>
          <a:xfrm>
            <a:off x="-360948" y="896392"/>
            <a:ext cx="12552947" cy="3695136"/>
          </a:xfrm>
        </p:spPr>
        <p:txBody>
          <a:bodyPr/>
          <a:lstStyle/>
          <a:p>
            <a:pPr marL="457200" lvl="1" indent="0">
              <a:buNone/>
            </a:pPr>
            <a:r>
              <a:rPr lang="en-US" sz="3200" dirty="0" smtClean="0">
                <a:effectLst/>
              </a:rPr>
              <a:t>A. Colonies </a:t>
            </a:r>
            <a:r>
              <a:rPr lang="en-US" sz="3200" dirty="0">
                <a:effectLst/>
              </a:rPr>
              <a:t>needed plantation workers but natives died of disease and indentured servants were temporary</a:t>
            </a:r>
          </a:p>
          <a:p>
            <a:pPr marL="457200" lvl="1" indent="0">
              <a:buNone/>
            </a:pPr>
            <a:r>
              <a:rPr lang="en-US" sz="3200" dirty="0" smtClean="0">
                <a:effectLst/>
              </a:rPr>
              <a:t> B. </a:t>
            </a:r>
            <a:r>
              <a:rPr lang="en-US" sz="3100" dirty="0" smtClean="0">
                <a:effectLst/>
              </a:rPr>
              <a:t>Slave </a:t>
            </a:r>
            <a:r>
              <a:rPr lang="en-US" sz="3100" dirty="0">
                <a:effectLst/>
              </a:rPr>
              <a:t>trade already in Africa, Europeans created a new market</a:t>
            </a:r>
          </a:p>
          <a:p>
            <a:pPr marL="0" indent="0">
              <a:buNone/>
            </a:pPr>
            <a:endParaRPr lang="en-US" dirty="0"/>
          </a:p>
        </p:txBody>
      </p:sp>
      <p:pic>
        <p:nvPicPr>
          <p:cNvPr id="18434" name="Picture 2" descr="http://woordup.com/wp-content/uploads/2011/10/slaves-working-on-brazilian-sugar-cane-plantatio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2948" y="3108447"/>
            <a:ext cx="6533178" cy="377991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4" descr="data:image/jpeg;base64,/9j/4AAQSkZJRgABAQAAAQABAAD/2wCEAAkGBxQTEhUUExQWFhUXGSEaGBgYGR4fHhsgIh0dGiAfHB8iHyghHx8lHx4cIjEhJyorLi4vHR8zODMsNygtLiwBCgoKBQUFDgUFDisZExkrKysrKysrKysrKysrKysrKysrKysrKysrKysrKysrKysrKysrKysrKysrKysrKysrK//AABEIAOwA1gMBIgACEQEDEQH/xAAcAAACAwEBAQEAAAAAAAAAAAAFBgMEBwIAAQj/xABAEAACAgAEBAQDBwIEBAYDAAABAgMRAAQSIQUGMUETIlFhB3GBFCMyQpGhsVLBM2Jy0RWCkvBTorLC4fEkQ4P/xAAUAQEAAAAAAAAAAAAAAAAAAAAA/8QAFBEBAAAAAAAAAAAAAAAAAAAAAP/aAAwDAQACEQMRAD8AuJzLnTry8bvJOrkSzSaCgNFqWMKD4Z6b0RtXrgJxt4J8wRLI8OaJUSyAN4MlDYUHLqQBVsDhu5Z5iycRbJiSTwmdzlpJVoafxaRIS3lXousA1QrpgLzRxuGR9bnKmOSKjDOJFkqz95G5QFmB2C0DsKwFnlyZMpI0c3iutljmvEIjKkWviIxBLAkptf5a9gHEviJLFmWMLo0Mw1IrKwMY3CmjuW2N9umCmU4tmJoAwdo0hFIqwicSEA/iAGoigfL7Xgnw7iXD8+jZd4xHMoBPiwBBY6lBYfTq3K6hs2Ai5a52RFYStK8hAOl9Fk3REZpbFb0TtXvht4XzKriUtpAQ7BSS1EWLFCm7UCfnjKuLxtEDHPO8EZI0vFlaWWzYAcSHxFAF1Zre+mBWYgaRI5YWMng195GrBgd9tBXdv82998Bp7DK+OmfnTwcw7aI/FkBPcKECsVIIPQ9N+mBvAZWzuszxCOSCbxBLHFoE5AIDFwx1ij0BOwG+9Y45Z4wVhjOckJlmIEUXhhgija0VFBC3QLHuRhr4pzEIkhBR5S4tmVCqqoHmLE/h3oBbvf2wArO8JeXxvGzDeFK1LEERKVSK0sPMbUGiW2u+uK78JyuXiPgLINTAuPFIdBekurHzAKW1UD2G2PvEOZ4ZZcuACHOoqWl8NQoG7GzTWbUAn3xBzBx9II9wpmNBkeQaUDUT51H4WobgEXgL2Vki4ajJHmlqVi6jMFibIG2pRe536Hc4U8pmcxPnvGny8UEymJFLs6lm10DGrdQVNXWwU2LOBknMsgYHLzKpB1s0zsy6idgC5NqoNLQ6dsVuInNSfe5mWCVp6oeIGL76FVEVrUIbIYVR630wGizc6F87JlokWcpG4VVlrW6BS6MrAKe4u+x98R6UEAzS6xJ4dLDE0iRx2u6spOkBTZY1fthOHEZMtOk0qI6iNVkjXzMgAZLEgNrOQSS2q98N0k2RnkjiU+Kk6oxZpCSAdirKxJ1EKARt1PfAEuXdUEjIskRLqXK2C7HY3udgOnyA6YMyxLDoegrMQmmMbmzZ1MR0B69OvXADjOUhSeJkh8R9IjRCr0AWUb0NIHTr237YMfbBnHjCxI0SpqaZlDKdWpCkXQk2DqJAFV3OwFstLZIAJA2G979T0/TfFsFieu1Y54fAkSKkaKiKKVVACgDsANhiSfMaQSASf6RVn9SB+uA++IbxEmo3tsR0x9EjECxR798eYajsW+QNYBA5VAyOdkyTawreaNm/Cy35QP8AMN1PbYYes5kUlUK6k/Ugj5EEEYWObeV3mkXNQyOs0K7KxtXVTqoX+FutEbb79ME+UeZ0zWtDYlioMDtqBA8w9r2PoRgCcfCo1IZUGsfnO7f9Rs/viWYE/iAIG9V6YseOO+Ic1MESyfngMy51eSSYZXKb5nMghzq2VABtdeUVd1g/y/yVDHkDBJEBIw+8c7lmHRgQQdIO4WwK6jrjvkSRXfNzaaaSalJ66QOnT1P/AHWGwINJUliCTZPa+w+WAV+VoYuHqYGkBlAXxJTGR4m21BbAAG1fU9bPsfeKRR5HLJHHC0y6ySSQCWOo2x2s9vkBj2AT+LfDzMZ6dpmuAMW0XWsUaV2RCFQGrpTqNgnC9xOCNspKM6pOfjf7zpE6qAdDKAKlQgf0jc40fKc/AZhcrnoGyszUBbAoT6h9vKex3FkC7x1zjymmZnXMxCJ81AFqNzauoYtpejsWplBNjrt6BhOViMR8RZWjZKNqTt6WQNvrht5fmmWI5iSCSaPUNTBwQRf5hTCgfVR8xgty/wAUgQ5mJslHHmXciNJmSl16XERXqu4tRVEDt0xbzedkjRoJ3iXX+OLKQqsp97eTdVur0AYDpz9tRiwiSJfNKG1aCi7g1ZQMNROoBGPe8CsxyyqB83lpjLHGtv4Eoj07agdTdY9P9J7bjFMZDLVK8ebMXhozacwgRzQ1aVNhGY0Ol79sEuWpZsgVRstLqzDCQNqXVL5QdFGx5QRdAb3v1wB7PZLMAxkSJEjaW85ZmA0glQw3Js7kV8xi1/w64vMak1XHrb8Tem1gggnbfte+FvnCfMyurNAUNHwyCSB+Gw1Eam2+g+eOOE51lR5cysStpqFnajY36C3UGib9hXXACePtKYwYMuV+zyOGJOl0QjdfDYC4/wAwbzVZo74ATZTMPLplkVWpa8wcDUTQFWLvt2xbnyEkTytEZdLqwaUR61fcnymywj2skm632GIM1y5KiRKjrKZ1LrEoIYxrbW4J6Eg9962wEsfA5TG0oCyZZJSkmk6SwTcnzgEGje29HAaNkDeRaDAgWb09eh67YsrJG0bjwo60amuSirUBaA33/LVkD8W2B8UekUSt7e9X6/7YAkjIkOhiT76tNfId8S5TiDQsskDFZIzqQ2DX0I3NXh3g4HkYcss5y7Ssw8pkzSxsa6sFNd+3b5YROZ4Ajv4UcSaKP3MplUHrRc7Mw71tgNZ5h4i+ZgX7JmokkmrUWOgxoy01Em7HSxZ36DBXJcUKwRxZSEEImkG2WMFSAaLjWw6mwpvffCtxESZn7A+WbLWwFHUNOpUsg7EsFYN5K6g/PDy+UkPnfw2byk3ZFg+aulbdPn3wE83jvoCuibHVoJU36KSrbH5A+hxdyuVdaW0VF/1Mx9bZms2e5s4rgGiEXzVYJvT6Vdf2xYghkAGtgW710wFtYxd2cShBiEIce8OxgOpSANzQre+ld79sZXk8ykeYfMZQNLqZicxmJPDVgTf3UcaWy9gzVfaxRLN8TQy8Ol3oM8SNR/I0qIw+RBo+xOFfNcTeKEFMqrxgaS0pZV1ddmAIH19cAby3Pyo4XNxhUJrxYn1Kvu6lQwW+4uv1w18UgQqGO6gFtjYIrrt2rH544nnHdrKCMNZ0BtVC9unb0vGk/CTi02Yy0uXltvAOlSRuEI2UnvRB+lYDQOAZdPAVlFavMN/XfBPRirkMrpijT+lQP0FYsiM+uArZtol/xdIXsWO177fOrx8xR4jwIZiTz6goGzBj19NPT3v5Y9gJ+YOHxZiPwpokljJ3D3t6FT1DX3BGFDMcDnycdcNDSqP/ANTzFWO+9MVphvsGYV64dM7AXVvCYI/5GZQwv1IPX9RiPIRyKv3jo13ZCEb9q3O3X9sBlvNvNE0iR5eSB8tMPxayx27+HKd2LbKSvQFt7wR4b8N8s0C65phJV6o9CqGNElRo6dQASduu++LHxVyqsuT1SKKmdfO1VqjZt2B2UaR+2AWWHGM0yxxZzJpHGmoSQsrBlXoa0m96G4WsAic5cIbJT+D4zSUA1lCpB6j2J9xjV+Ws59s4dBmXRHzcYfwi7m3ZCQTdbFtN1v8A7YjxHiM05LTMXc9S1k3/AN9hj9Q8p8DiymUghS6RRZN2WbzMTfqxJrtgA+Yyr5lgzgeC6r4ZDEkXbWF/D0Pz/TCjzPybNUj5PUylwuixqIoBm3ofiB2HYCutY0pcgMtCIo6bzELq20ozE0K/pUkD5DFkup8oFdO1be2Aw/lmC4pICcwZnc6olfSrDrZAFVYIIJW+hO+OJ8/J9ilzEkUnjROsOouCIo9msJXlGoeHfTzH3xqXB58sJT93pkYsC6wuFYK5WmbTpvYXZ+WJY+CRyRyoqeFE5ZWWkPiA9GNg1vuB/wDWA/PbRP4bMilo5TWoqLuwxC6dz0rp0vF3KcBkzCxzLrdR/iHTQjBsqdTEeJ06qDQIxuuW5Sgi8AxER+AtKRHGS47hmK3Rrt63i0IxCSqqXSRvMWd2IsVShrpaHqAMBgeV4Tl5nQ5jOl4EUlzFCzSRAf8AieTSAW8oa2NkbAYW83CnissLFo9REZYaSVvylh2NVeCeZzEuQzGZhikdF1GNwGI1KCSAxG/Q717+uKnBMxCmZhfMKWiWRWkVepAN/p3I7ix3wGmJwz/hQyaO7vIz2wDBQo0sSqtsANRuz1Pth04BxGTNRl1YRoSAtCOXoSC+oMwJY77gVXvghxOOKaTLyhPEUMGUrVEEVYsgEDY4P5aBEHkVV9gAP4wC4uRzCrIskrzKWtTqCvR6rsqgAbmwcFuHwyE6y9R0NEemq231E2T7YIlxVDc4+eLW2A8p9OuPXsMeDXjkSUCT26VgKnFoWlikjV9JZSA1A0SNjRsGjvWMb5m4bBJMQ+ezQi8U+NFoJEYGzSWvlCADa1J3GNwlm0oWq9th64/O3NPEsxks9mRDI0azG20sDqU7kaivre4o4AFx+DKLOwyUsjwX5SwIPvdgd+m2NL5f4GY8oJI8w33rKSQpXw2sWQwO+x077b4y6HiKeKJpYzKNWpo2kI1j0LDcfPDZns54WeQQOwjkjDRoxJpGJbSQdrBFGv6QbwG38vmZUZZXDgEeG9+Yj/Ngvq7YV+QZmeNy/VCAN/UXhrHrgPmvesex9Bx9wEPg1tePaL73iEO25xXnzTRqW0O3fSos/Qd8As/E3lSTPZZVh0+LHKGXUdI0lWVhfbYg/MYwzM5hoIZcnJllVxJ5pvMJQymtOoHSUqxprvfpjcY+Osc3IhzX4yVTLPEA6MIg+zLIW9TWg7dOlnIeeeU83l9U0siSCR9bKrszgyFqcqR+ElSLsnpgBfK/AXz+ZWCMdQWc3VIOpujv0A2O5GP0PFLMPDiijfTGUjYsKAVQNTam3cBaqhub+n5y5ezU+WnjzEbGIo27noR+Za/NY20/Lp1xsnDfibHmE0+CInYgVM9x6b8xJVbJq6Gnr3wBzjnGEizMOZ8XVBvBOFGoIWIMbkjpTWD/AKsHHzsZW0ZWN1V++4NXVe+F/h/AGOWaOVo2SRtQTLqAiLVBEsUy97oHrvipyyzQq8HhaDl2qZgaMoq1lIuyGTSSf6g3YXgDvLsR1ZqNr8uZZlFV5XSOT5Hdm6ehwZeEAdcLnDs2zZrM6A7fdw9KCA1IRbdjWmxuaK7YMRxv1dzfoAAB+1mvXAdZkknRGAWA6t+FfS+5PsP1GKawyK5EkokDbgUFIr8QUAbjp3J3xTfmONHEY1Mzn8o633ODGokjY4DLPibyM+aKZ3JI7u5CSxadLHsHAajfZr7Uel4zvmDlHNZEoc1HoD/hIZWBI3ItSaI9MbfzfxI5FTm1s2QrRtJJR9CqDUob3oD1OE3/AI2OJ5OePO1HI0qfZdxqZ9lqMmiQtgMQtUx3voCfwTjssaeGJXWO702a9dh233xtfC+BeLHHJJPM5dQxRpWCAUCAojZRQ33bUTfXCtH8OMqYNjKHFkSB+tHe1qugIxNxHm1IovCjfToAUD2Aob4B/wAtwdFL+WPQaoBe/UknubxNLw8E2rujHa1O3/SbX9sLHwy4q+YyfmJJSRlJJ7GnH6Bq+mGkg2Te2Ahy8M4J1SRSp2AjKN6HU2plbf0VcdZHNiRnTw5EZKvUBpN3WlwSrfIGxtYGBHDOL/eNF3WWZWvqG1I6j/olBwdFqKH6YD2egLqQHKHsQAaPUbHYj1HcX064y7mj4dT51w/iLHIoqT7pzGw6hoj1/wD5tZBvcjGoSi++MKGTz/2+VPtkH2gOVj8XMsrgBgV0KCQtrXl9CdsAv8W5bOSzCpO1gqHVtJAIJI8w6qQQQR7Y2r4d+FmcppkEcmk0PKDS/Or63v74D8H5emmXxCYpjGGUkSBgWLs7pqHfUTe+112wx8tcKaFrVNC9NPp/vgGHhvC48uGEYI1bkXf6XviwrBqo2Pn9P5x4A7nFDQySCl8khOquz0KPpTAG/evXAEyt49ihJPIo2j1NfTVW3rf9sewHbZqjVHbriFs3bbdse4jtE5FatJr54zrhXEM02aaOYSw+Ko8Fk0D8LgsbdWX8PtdXgGLj/Ccm8n2uXLrJMi2tfibTuu1gFhWxPTGWn7RxDNqMwkqLPIEcfhOmO3ACtupQNq+Td8as0ReSOGVnkaImSSRU0K4tgivSlSd1tVI/CD7Ygy8cE/EzISWbLQ9GB0gyHyshI9A4NEiwP6cBj3NPJUuSZn3liHSUDoP8/YfxgNlA6ANpIv8ACSDRrteP0zMIyCCAbB22I39umMF5+mWNzBDpWBSXCobUN3PsetjtgNhyWbXKplI1UhJGEZ331Mt39W6/PEXMAmimjlgIBnZcvLr30gnyuvoymxRBB1fqm/acx4vD4pj5mnQgV2BDEn/lBxqXGeHR5mF4XsBhsVNFSCGVlI6EMAQcBV5cyqQQ+GlnzsxLNqYkmySe59cTcbzumGU1emNzt7KTgVylnGeXNq16FdTHq/ENSnVYodxd97wW49GGy0ykfijZf2OAwqPm6TLuJo6Y9Kbf3rGpcD+ImUliVnkSN2IUIT5iTsAB1O+Ma41kBHlwSaYt+HBDgnAEjg+1NRYUIwXIRmIJF15yV60pG9bjrgNA5v4yM1NFlI5UkiL1PGlEFgbAkb0BDNoHXQb7DAviUEWUzGUjijlbLxyPMpWncNpKsG1EFIQKOxom66YscCay+ZdUBjAgXSNjI2lW0j/INEd9f8T3xNlc0jZ2T7uyyeEztYWRNS1oU9ECvV7ajZwHU3PEEWWotbmPZb3JIu+nTfGKtmWY2xsnDRz1wXwZDIXJRmIis35R+UsTdjagR077YVI23wG6fBhSuSd7sPMQB8lWzh/Mx7fPbCB8D80DlJY2/LLqHtqVR/KnGjnT12wGZcHnd+MSXWkqJCCehMfUe+4HyQY0AZrzb2dqGE/lJUlz+bzAArRHCm2+2otfaz5fpinzxmymcyUMcjgrMhZQzeYM24Y9xV7YB9Wc9++FHmHgGTqTNSxRGa9QZwd3Gy9Nz0/COu19MOcriyPTvgHxNVmzCQFlAQeK1C37qBZUhFN7kEMenS8BzyPHLFlfvl0tI7y6NIUprYtpIXba/wC2Dk2b01ePizoG3IBNmvYdT+4xE0iSxCxs1Efrt/bAW5czWntqND9Cf7YqcTzBA11/hsG+gIDH/pJxznCS2WYDYMbHzRhuDi1nyClDvsfrtgJYMxqvbcEg/PHzCfw/mqJETOE/dyL4MynbRPEa9O66u/RVx8wDbmB61tjM+aeLuOJZVVIAQSN6D/CcC/UA740HPO2jpvjIOB5/7ZxuPrUYej/pUj9CdvrgNJ4arR5WJZJNTlAZHJNkncm9q3+VYr8rxllldZFZHkIRQqgRquxjtWINOX37m8U+PcX1faY9Sh1kSJQ/Qk+G9HbbysT9MRcq5siDLuG1eP45PkKAOCGCqCAQoCuAK7DATc08SfLjUr6QwIVyNQR+2pepWrOMMzs8k8paVtbu3mahuSdzQAH7Y2PnVPFiky+pUYqJkZ9h12+V1XttjJuFZF3kMqp5MvUswJHlVXUNXr1/TAb5x/hKeLl5rCmOdaJ9G+6ofPVhmMVYz3nbiJeDLNH+CSaI9ATWtTQB7nDbw/ixfxAQVeJyrr6dwR7MKIPvgBkq+FxaNQQFzED2o/qjYHUfWw1e1YYc7BqjZTtYP8YU+dM8yDL5pDXgzxhx30SHw3H6N/GD+bzzhjHR1aD+t1/fAfnTmriJlc7Cu1YbOBcEkny4k1RLHCmiMyH8+kF36eRVsXvbUMK3E+Uc1HmDAkMrDqrKjNS+poHoO2G/geqfNxZIRmKCIrLIrLpYJHTKHUdGeQ+IxO9FQbC4Bnnyoimy+ThUyDLwvmXXp4hAMceok/mZ5XN96PbFTlfJ6oo2EqygyeUoNKBfEiBVRZ8q6TW/YG8DYJ2nizucNn7XMsUA1AB44iaBJ2VG0tq+Rwf5VjCw5UaBGTEZdKgiizBzseg32Hp8sBR4zwfx4pV1AAqCjf0ks4s+x6EYyjP5ONIYGDXMzSrMlg6dDIE/UFv09sbJnbXQvb7Mzk+yyxsLHf8AFjNOe+CiKXxYx5JGN10Vuv7jf6HAPfwDcFM2Cdw6H6UR/ONLzmbVH0X5vDeX/lQqD/6h++MM+FSvHmo5lYqrP4DAb67RpCK9tAN/LDlmeIMY81mWsleGgi66yvKQPX8q/tgC/wAN9MmWeQLp1Slj6mwO/tuP1xVfLRtxhWzKiPQt5dnYAStsAF33ZfMaPpil8LJsy0SqNH2dXdXFHWG0oylTqqjq6UenviT4n5EKctMWXXHMugOLD2aZa9dNkb/lwGhGH36+2BnC4mMkzGRHjeT7sIL00uh9Rs2dQrbYV064GS8tx5UtNArgICwh8XTD+h6X7Yt8pxSjKq1r95clkd2YsaAoAb7f3wAvmwSxSuwOqNsu1BR50axfzU7dOhG+C3GY5Uy33At1VQAK9gav23xeli2LPZpT6VXfERnpASfKRdjcVW30wHPAI3fLQSS+Vxuyj5kDr023r3xa40jGFtH4j39N76d8TZM2gC4G8y5544ho/Gzqi37sAf8Ay3gEHhPFhlJZ5J49cEsslqQKWUNfysob+uPYWc3xTTPMZF1pI7PpJJGrUQGF/wCUn9cewG1ZfPBmYe/T0wt8A5Rjy+bzOYU/4q6VWvwaiWej6Gl+VHHfLVSQrPYuWVm+QJoD32UYaDl0agTW+29dMBkPEcxq4nn1ZkSOJ/H1NZUSJEsSHT+bzkUp71jQIsoyZbJBwPFhKM9f1FSsnTazqbf13wjZKNW4vng4QRzTrGxcr2Cy0inzF20VY2AJPUAY1bNTIqk7ChfyGAy74qxssEcyWqpI0Dr6o9sOvow2/wBWEzkjg82czHhxllj0kZhw1fdN5Sv+YtVAe19sPXO3MUGYyLxsCrsA63tYVw1/oDhl5R4DBw3JvIJDTjxXeRQCo02FI7UCdvU4Be+JPMcCNl8kqWVkjZyovQqsNKr3Lmqr+5wwcxQyQj7Zlw3ionnibcyITZRtyNS9Qe2+Ms5UK5niiyGRgTIWSlUsTuQaYFdutdfT1xrXF+YY4FY5ghmXYtCHKr0oykBhCSCNmJO+2AEczZmLNcOmmjDAeH9oUjbUY6Yq9delYVIOc5XzyzAEmmGgE1pNCiPbBDkfOePFnoI4/wD8do5DGKbZ3BGlXI8wII7dge+EnlDLF8xGOrOoIFgDfeiex2G2AduP835lZljgpfFFsNKltPU0zEKp9zsMAMnzmitPJraL7QdBjRbZFoAySMRbu1mlB6D5YIxTNFxUpL+PwaUrsi/nay9gDQGBYgj5Y4zGa+1RyvJWZCaKGuXNKh8xJ0J4RF2RZsbbeUjAT8zcVhbIZeCBmXLFdClQxYAUi+INhRJZmBO52F3iabnOGDMx6mJiTLaLCkliGobdRsPphJ4nk4oQIkdyzuDLGAooAWt6ZH0m2akbfa76YoZjKRA7PIQL+8YAD2GkaiCfW6wGnTc95F2ZjKwHgGMKUO+pgSNga2UfrjOeP8bE7eUEKPXvtXTAZk37/X0x9Var0wDXyXnRDPknkNKZnJvoAUMdn9f2wU4pxDTlgq/nyWUJ6bLErs36uQMRcA4XHmVj0lGaHJSyEKSCsglIQN/mo2PUYGcRnZcromjeOUwCKMOpUlfF12QRYAUUOn1wGm8i8LzEOQjkFF5GM4jZ3QHUqouorf5RekgjcdCLwa41P4ypHJE/+LF5gY6vVq1BSxbSCKNgHfbA/l/mKLO6BAM0ohRUfw9GgEp3RrZ6IIGle2LvDuJtmZY9eXlgRJtKGZSpdgjE7Vt3rpeAm5vneRUgUJcrAWxJ36CkUgk2bsmhROCOQzw0KikMsY0syihY2IAs/wAmumA/E8o0/EYwwKpl1MupRu+o6dJP5RQJ29Rg/FHHGoVQqjsoFfoMBR5m4lHHlMw7g6VjawOpJFAL7kkAYX/h/wAWM+QjEgcCMeFbHdgoG4IAvbbb06k4E/F7iJ0wZdR1bxnr+ldgD8yb/wCXDny+i/YsuARXhg/rvW3zwFzh76DJ3BIZb7bUR8tr/XC1zlnXXKTykHVv4dE+UEBQa9e/ftgpNnFXMRgsB5WFAjcij/388IXxN44+tcuoOhwsjMNyRqYVQFiit/TAKbcTLBWIBoabbfp2I9R2PocexR4FmnjZigU3/Uygf+bYn/5x7AFsjz2Vy0cahFkjzCuAg8vhhCKAsm9RHW9sbG2fUxxZkLqDqF1A/gEhTzEegoavQDAP4r+G+SnAnVfDAdY9UYDFW6URquieh7dML3w55gl+zmOahlYYr0KGMzAnZx28OrG12AawAHNZhnzWbzkSDw0zCGU2C4EbIoZAeis1W2/UjpjV81MHAJ6MtXt0Py64X8xynBlOG59l8zSRvTsDq0XrRSO9Nv0F7XgJya02bWGLVSwggyAWNDgafbWKI9sAcyvLST5m5IKhhWlYbKz69W2+4q7FVvhU+K/NRkl+yQt92pHi13NDyn2Xfb1w5c6c5RZGDwYzqkKFUVSPKempj9b9cYbA/m1HqSbJ99/5wDBwXg2ckdUyS07KacMquRvdMSCo2PSjhn4fy/ncnlJBm548tGsmplf78FGGlvu0snUzL+bfCRmEcSR6DZNUAWrqeym69a9cMOV4+HeSLNZXK04KvHFA0MrkU6HxK1AFlXoR64AzyHxp5MyYovDCJl5XGlDGAw0i0TUa1eW9sLvCsjJDm8vIPDcfdtqBJ0WQGXbYOP4Pvi9yDK65XicygrDoESICSAzmjRO50oRuexxBwPi8glhM1GOILGADt0aiV63Q7f0jAHs3lvE5gZW2qAncX+QdB0J377bd8Mef5Ngl880S7kKojAXbpbnua6nsBQ9cRZaBv+KjN6AY5srpDld0K6SBd7Fhd7dsFM1xdo45J3II1BIl7CzRvf1skjoBgM7zHDcvLxSDKq7mNG8MpXlCqCaDHc7CyWvqAMXucOUMvAsccInfMzSKkRZzojsgEsFUKLsAAevTbBjlPhzyztn5GpnDBfIF1odOh6B8oKjYdSKvBXjGZ/8AyoCfwZeOTMv7lVIWz8/3r0wGfcT+GkkeUbM+NrdQWMYQ2x1hQF3vpv0+mFzmzlx8jP4TEsCoZWoiwRuPmpsEb9vXGx8r8aGdyKSSA6jtIF/qRr2r5A4zL4ncwHNZsqkmqKLyqB01fnIrrvtftgA/LPMM+SkZ4ApdhpOoE2LugARvYG+KuZWYSM8oYyjzv4lk71u2rc9R19sVYJSu42rv6H2xPJINSyTMZi4JapCXF2AWYg+YddJPSgavAHOQuaHyEryKpcMmkx3QZgQVs6SR36euNE4ln5c2Mtl8zC8M7SJPpiLMCgJ6OFI1KxW7qtt72xl3C+DrPKI4czHZHl8eoiTV6a1MO1WCe11jRxm8ysOWhliTx9ZJlmO0KRNesqpthsu9gEkC7OAdOFiXKxMM0iBQbMkTPJd1ZcFdQC923Fb7C8GUKuodHVlqwwIIP1G1Yr8M4kZIteqNj38JtS31279KOM+5qzbZSTw8jmUgMzapIH/Ctnd4v6L6lfwnqKPUAvMGXlzvEZxG40wAxsADQCgsb+ti/XDu/H4MrloFaVQxjTSvWth1rCvz3wb7CUzWVaRVkXwczuafV+Fj8yCD8xhR49xdpzGjRpF4cSxgeukdR88A6cw8UMWbhaX/AAlIY7WWJ3FVWwsfPCNzXxxpM7LIjnSp8NCu2y3/ACxY4pODBGWGzMdjXtua74pxkRmN/wAVgmttuo7hgf0wEMTG9zj2CmYz2WdE0xSI4vWQY6PpWlF69SCNvU49gNJzXxB0K1ZOAWDuZNWq+xCJ39yPli1wiXRmcuvhaYVy0cUYNhgxHit1FlRstk9R64FHl6V3LrAQT5mFSIa6aTIzDSB0CoL98OmQ4cImDSV53GqySBVaQC2+x/XAXuK51RBbi0+7DX0p5EX++E3KfEjLwoEzAOtaiJiWwWRAHY7igGsULxR+MXGiuiBCezvTdaIKqR+hxlWfl1Ox3osxF/5iW3998BY49xJp53kZtRY3dV+3b5Yjy8d7gWP4xV8MAD3xYgJUivqMBdhij/FKZBVAugDeHZoEoa1Dr+Yb1g9losnGsMwl+2T6/IglEO4YafFEikoANtjp96OFPNWXJ3CmgTdLv0BPSrHf0xDmcjMopo3Wxa2hFgjYjbcH1GA2DnVouH5OPKoXKTSsxB06tPYWABt5R9MZ+r+FJH+E2Ebv69P/AJw6fGHIStLlQA2jw1B21aGLaSWIFdwPpgVzNwSaXOyfZcvIYYY0jDaQFDoovc9WJPTrgHXifMyiRuHwxOs+gLExXygttfbZAdV9DWBXN+X8OSKKNlWHLoI42c2TJJ1cIfxOBZFihZOBnB8u2XzGSkzDMcwV0yIzgt4TCg2w301uLsfy05DLtLm4mdEU+G0rq1FwGIWIVuFBFm+tqcAw8MSOOFQoYKqhUvc6QABfvVYRfihxnw4Gh/PONJo1SDc37E7VjQMygHcCgSSTQAHUk+nvjA+feLJmc0zxMWjHlVj+au4HpgKsfMMi5I5NPKjSF3IO7AgDR7LtZHf5YFQHSwNAgEGj0IHbHo11UoAu+vfsAPlglxLIxhlXKytmFMYMpEbLoYHzWCPwdKN98APzUiMWZbAJsKfT0sY5hmUBrF2tD23Bv9AR9catyByTksxlVeaBmlBOpy8i3vtQVwKA26YZG+GnDTt9nAG3SSS9u1673wGFZKCN2KSv4flOklSwLVaqwG4DdLANbYZ+Fytl9LyQt4EqfZLlY0rEBiaAGkA35SOl741jPco5FFL/AGVCVRV/Ew2T8O99Rtv1PvgZx/lqOTh2ciRArBhMqr/4gjWT67ErfocAgRcdbKZZYS8kWbgkKjSvlkj9Sx6USa62K+hjLc4rnEiys8ILMyr4pYX+K7HlFH2vfCjy5l81NPBHFchRw6hqIUAhm67BaHTpjcByLlRmPtAUhtYfQCNAPsNNjffrgL/GZMv4BTMafDfykNVH239/rthXbkvKouszEJ1BkrYf6if7YLczpKlSxCZyDXhoU0mwaL6qOkH+k3jIOPRz6yJGeQ+rG6Ht6fIYClzBmVnzJSKzEp0x7bt70PU9PasWOCcrT5xWCkDwPKwNWCWO1WN++L3w5giGaYylPLGSmu61Wu+3SheNA+GeUOjOlty+bcht6I0odrN1ZPXAITfDTMgkBlb3Uf7kY9jbp4dKjYdcewE8xO6/U4zzOQeM6uxVGmYeGXYkkq4ddK9A2xN9QBjQ8xKCGuuhH7YQ+ZOAfaYVyyGNGrUJPzKR332CEarN4DMufpWfOzlzZLdqrZQNq7Y+cncryZ6VlVlQRpqZmBI3NBdu53/Q4sfEQ5b7WBlCjRRwohZDal11Bjfc1ptvW8az8M+FfZ8gCVp5vvGurII8o+i/ycBh3F4GRirAAodJA9jR7Y6TInQrqyvq7XTL/qBqr7EWOvTFzj0f30orT5jtW432G30xQyqXpIPffAbP8OeVwmUVpEj1ygnfzakNFQw6EDc9O+GzL8HCIEVUCCgEUUoAN7DoBeK/I8hbI5c1+Wh8gxA/YDB4zdsAg87+P4eaYBiiiKtjeza207b9u/ttgRy1w+aQmUl18R5GcByN9e3lPTa998ao7kbj02xUmkG5Jqx13/8ArAJvEMs0kkcM0EmmiyzhrEZA7nYhiPkMU+BzRAT5pQNUjlBR1VHF5QdW+rqfMTuSB0GGHi2QRMsY4RQcE7MRV7libs37dcJnL0U0mUjWEqL2uUOIwdRIHlUmQ3vdqnbeqIRc0STTQFsxKuUyrHfXs8g/pVANTjuRtqNdFG+XZ1U1No1eHflLiiR6kDYfLD3zRydmwGnzWYSWUDoXPT0SwAAP6QBhGzI7HAXeVTGJJjKupRl5Coq/MAGFD12O/wA8XYOGyRPxCBSV0xhtxRKrLGR0P5g3vgBENztdqwodeh/X5Y0bmvhWg5dyWU5mFMuwa7saGQ2N71UDd9vfANPwzhYZBSCD52sk97B/isM41g1d3hP5Bz4y2WMbKTTagRW5YLYPm/ECP0rB+XmhIyPEV1skLamz7CrB/XAScUGt4otSeU+Iw1G9ulAe/c+mIIuNpE2Yd0do1kjViiFirFAACBvX4dx/VgPlOa8sQZJXqR78qo+yg7Xt1vqQd9sGeWJUlillTzRzSki1PRQI6N9d1P64ARy3kcpksxLJJPHC0pPgxSnQVQk0LagT7D2w9xSWoYEMD0K7j9sCeL8EhzDxGVFbwSdIYWBYAII7jYbe2EHjXwwUuZMmfDJP4ASteulu3yP64Bu524kY4fIGDN08h3/+cZRNn2Km7JG1UbwIaGdiYzLIV1EeZ2I2NdLrB7hfB100VDP6nAKsszBiRsT2r+xxuPwjyRHD1ZrGp3YX36AEe23XGacwcOAiFKAV9BXbDDytzJnosvEvlMIQeGNIY1vXRgf5wGsnLajZr9Lx7Cjw3nOV9pMt5q6RsAdjVkNVfrj5gG7M6WBGw9cJHG8iJ4Jl2habTHrbdyq7te4oEBh2oE4bOLOUgkemY6T5U6n5b9frjKOZ+Z2h0RhCljUyt1Grc374BY4PwB81mFy6KNz5zeyqPxNY7eldyMfo2QBIgtAALQ+QFV+mMG+GrpFnI8w8qpEBIJbJGgaDpLdtJPTruMMfNnxUBfRlKkiKlXMkZU9hce9ja/xL6HABuVkWbPSRyG1lVx8+rDqNul2N9sLsSiF3Rxq0sQpHsSPTBf4fl/8AiGXMRXdiCGJqijDqOhrv7YKTcNV+KTQKtgy1XXrRJB+pN4DXeW4/CykCjtGuw9xe2LeWzWtAzJoY9VsEqfQnv9MdrlQFCjagB+mOhFfXActNQ7Yq5jTIpRlDKRRBAII7gjoRicxDr1wO4pKQmlDpd/KrVYX3IsE/IYCHJFC/kCqkQ8JQFACqNiqjoBYG3sMSrIFiqEBRVLY6fT54ngXSqru1Lu1Dc+te+BfEV0rqL5htJ8qZeOy29hSKb6mwPlgFfi6uQ75rwnjQ15lk87VZGgSKNge94ynPRWzECrOwHQXvXyxrHF+KzTB0nyhhiKn/ABMxGsh9gBqqyPTGbDIs4YqAAo1NuNht3JFn2wEPAuGeJIyjzERSNQNWQjEb/phk+IXH/E+xLGG8MQLKrtYY6qAIvoRo697GCvw64LEDLKx1MyaAunyqpPm+bGh22GA/xF4YzSZOGKrWIxItjfQwX8XfYr8t8AK4VxGMMviOQq+ZaZh23J7G+/zxpHDokzMSSSvoydEqklqXJsXIdX4K6V771hB5Vijy8rNmVJ0LR1UUUavTv6Xv19cFuaubYcwVggBdVrzVQ9KA9BtuRgO5cikwEcD0EtNRG2nUdLWTjQOS1EORy6fiJ1EH5uzXXpvjIs1xWbKlXjbVE615lBUMBuPQkbEH542PlrLn7Nlmb8XgJ2qiyhm27bnAGCas31wvc28c+z5SWSip7HYH1sdfTB1qLelYRfiVEHOWhq5J5QgI66AQXHpR2GAVl4NJBFC0i1rXUCfkDv773gty5kxJKbIpRZ6/998PnG+Fxzr4ZsAfhIO4OBnCOB/ZxOGOoPWk3uVHqB3vAJ3OgUQkA73sfYA475a48ywxIFRdJChyosKK2H0v9cc8w5cFGuwKar7YEcGzAWDoGI9TsdqwDe/NGW6zgStZ8qHcC9iwXcfUm/bpj2EPh3K0kthZACACeu9/XHzAbnnzrDKdWkAnYkdN+2Pz1zS2vMMT+NzZHZfQX3I6bbY/QTZr7tyTqBBr5Ywfi8sEmZmNvrDME0gFTXdiTqu9gAK6YAhyhwO45ZysbpoZGjlJC6dm16gNmUgEfXphZ43BFHMyQyiaMVUgGxsAkfQ7X7Y1fgmTU5LTIBTrTKPcb/XGec+oqzIqKQqoFFmya23PqNuuAEcN4hJl5FlifTIptSN62rv8zh85DzpzXFUn0aSSXcAmgdJsj1BJ/fGbqTe3QYd/hVnfCziOSQCdGwJvUDtQs9QMBvauT88eGrp+uKScbhNkyx0vU6hQ6979j+mIMxzCgYpGGlf+lFYgXXVwCoq79QMBfnbSLJIAwOyUDMTNKhViPKrNekfQlQTZuvbHyHJuW8TMFWa/IgsrH1Hf8TUasj1wQEva/pgOR3P6YCS8P0iU6mdnJ8pfQoHp5QT9dycFyetHpgZmg5lDLIqqNiBGCx2/K+oaf0OASuaMvpi0xxwxI27O5CsxH9Os6/qQMVuXcszZVo1itpJlDFwdOkUdTCwdPceuG4cBhLB5AZGU+TxCZKPXv3/bFbO8T1SR6FlYlmvQDZrbfaq+eAIcH4X4Oqj5CBSgAAep26kn1398AueMkGSKQGpI3pADV6x39LKg37YZ8s52JUhjQonf13rpgHzJnAjsVUyOhSXww1Go2DEjpfyvAZU+WciQyWqEhmB1eYg7Vt7nDXwTl3IL4cozA1eHrdSylTtuOtiiAet+vXbT8tPFIFkTSwItW77/ALj5YEZ/lrKFgy5dFLG3KrRfvTV1F9fXpgELmbhMT+Jk4i6kFXXe0JK3R2Niu46bdcbBFFpjUL+VQB9BWF48IQBUWOMALQY0WUf5dtttsFuG8TEoKnyumzr3B9f9J7H0wFXi/wBoVovAVHBfTIrkghT+ZWHdfQ9bwp8XYTcdy0dbZdD3/MVLn/24ds1nqDMTpCgnGXcmzNNxNpj187H22odfY4DT8w9uPnirxAkK19K9cfc9MDQo2d9sDuYZWEYVACTv2/knAKnGY9ULAb3YA9zihlvh1KsHiSTmN9JbwgVXb01E1ZH064pcfkfwyoYBg1Vq/g9MDOOcy56aNVlfWAtalA3F35q2uxgCGQ5PzEw1xxu61+LxoK9K2c9MewM4ZzXmIY1SEshWwSvfe/TbHsBuvEKWKRiLCof4xjOV4KRksxm5B52dUiWj3cFq6del+xxsubBET7X5TsOp2xkfEeaHzng5DL5ZIS0gXzHo10SQBSgbknc9cA6JxOODLxnMPGhKjyggmiOwG/tjN+c+MQSWkMXU34zk6ulUqg6QO5uz0wYz3wz4gXZz4EhJ3bxWs/8AUgOAvNnJWZyUKSzNBpZwgCOxaypboUAqlPQ4A7JxzhcuVXKqGiCrSmSM6tX9RdLBYnqTtvg18GOEqUmzJ3IcxJfQbAsfmbA/XCLyVyPLxHW0ciRojBSzgmyRewHWhXcdRjbOR+V2yGWMDSLL94z6lUgb12PywBObKxkgNGp3tSVG2xG19Nj++JTBppUUAegqsTBAd8fPBoXgPjkEj98ei2LGqx7wzVX161jkxftgIp03/wBWAHNHGY8jGskiuyFwrFKJF3vRIvphg02SbwpfE/JGTh2Y/wAoVx/yupP7XgKPDeOZPPTLHBLP4qguP8VFodbFhT17g9sXOI8chyRMU+adXkBZZDEXrtsFUjr2OEr4JRA5ufpqEBr5eIl/2xL8a68fLDuI3/dlwDXwPijTZbMSZMjMSmQqWIMYJ0ijTgVtRobYD8o8AzpkzRzaFTIiqrO4Ym2JNFWJFbbe/tg18IMlXDUfvI7sfo5T+EGHMV3wAHlPl77LEyGTxGY6iRsAfRQegwYdenyrtiwqgb468MVgKhQhd+uKWa4cG86nRJRCuKsX6jow2GxsYKuQTV/riN4wTYP0wCPxTmdfDny8g8PNKn4WIAa9tSEnce3XAb4c6RmHIItYzqqj1IH8/wAYcOauDw5iI+PCrlVYox2KmtqI369um2Ms+HnGJvtUGWRlVJZAJCEUswCsaLGyBt2rAaRzLx9ogGSINt1Zgo7evUfLC3xPLTcSGvLtlgq+V2DkkN1re99+2Bfxfg05iA+sZG/s3Y/X/wC8NvwhyQGQMlHzSsxHrpAUf+nAQcB5DSMXPUzn1/CB3of74KScm5RjbRDbpTtX6XWGqGHXuRXseo+e+O4ctVk/xgAUHAMto0GNSAbFgfz1x9wfiyyLZ9T3x7AL+V4vDISsbgmjQHXCHDk1HHgzEikMl9LbQV29et4NcA4G8BeR9WpAQAtbnfv36fuMZ9w3jssvE45NS63cJcg2CMQKIPQgdxW+A3eGYt0b5/8AfrjJPjNxwSTRZYb+F539NTAAD5hbJ/1DDzxPighjIjzOXikJv70ih6ir2+eM8498P+IOWzDsk8jku6o3mA7VYCnbsDgH34O5cR8NBreSV2J/RR+ww7Sy6FskDvZx+fuDcQky8Jj+0TxkEt4Ko4APTe2As0D0/XHP/G5D/iEn2s3/ADgN3n4xCoozIu241D+BvihPzRAvRyw9h/F1jGv+OhR5Qb9dv98dDixc2TsO3f8AnAawOdIb3EgPuBX63iJudk6hHI9dqxmKZzu1/Wv98fMxnHCjZaPowv8ATtgNEPO8WndCpvs4O3rdDFDjXMqZqGTLKpAlQr1332FCv3sYTchwzMTVpy8jAbBtND9TQw3cs8qhNcuaIv8ADoDDYdwxH9j0+eAzblbjT5DOrJpsqTG6k9QdiL9iAfpj3OfGznM00pAFAKoBsACz/JJxoXPXLmSCpmdGkRf4qwhQzr6b0NQ2N9avGe5jLLncwRw7LOFCX4esMaF27MTQvbvW2A1L4RZxmyGnceHK67dwaf8A9xw4ZjMhRTsqjvqYAfvjCuC8ezvDUcIDGkvUuliwdOpSfLd2O/THURlzn30rSTNv5tIP0GkV9MBrM3N2URtLZlNvS27eqgg4gzHPGVRdSu8h9I1P7k0BtjNMtw1x0ys5Hujf7YvRcLmlOlcrJqJ2paA+ZahgG3M/ESK6WOZh3YAD9LO+I25+UgBctOb6XpH98VeGcnZg3rVI66W9k/oD/OCqcjxneR31H+jb9CTtgBfEuejoI8EksCApcXvsNlu8Zrw6WbKZmGQxusiMGVWVlLdqGwJsEjb1xtGT4LlI28nmdNvO9lT69evTtgL8RpVzEcIy/wB5mNdxBGtwb3Io7AEb3064BK+I/FpJsxH4sRiKqaUhgaY3Zv5CtvXDL8LOcYooTlZj4ZDFkcnykHcqfRgbPvftgDxLkTi0zmSSEyO5FsZ4ifQbmTBz4fcAzOTkeTM5GV1YBFKGFytmidPiaunoMA75jm2CO9GqQ9tK9T16msUH52kYnRlvKN/vJKP7LiFo8tM7RLl80jm6cRSIgN11caffp2x5ORnrzZxx8o1/kn+2Ar5jmfNNWlY0HYDf+T/tj2CcfJMSjzz5h/S2UV7ABMewFXPx8RYSRplI1abYP9pUxxiqJrQHYk2enfFTg/wmyaAHMNJPJQ1eYol96C0xHzJ6YeJVFk/T+Mdx73gF6Tk3IblMnFaDYL5dVdATe/TqcfFzGfbU32aNWLHTqzC0F00NRVTvqo7DoMGmPlOJZPwj54BL4pyVPnXWTNzwxaRQXLqWY21+d2q6HShiVvhdlq2zU1/5gn6bBf5w3Kd8TDvgEnL/AAugB88zsvsoU/qSw/bBHJ/D3h67+Gz/AOtybPqQKGG6FPL1PXHAQH/v54AVk+Wsotactl9ulxJsANuowRGUhSgqIvfYAYliFn5DEUnUnAdMAT0+vpgTmeAZZnZ/DotRYo7JqNjrpYX0F+oG+2C6DyA+prEDmvqcAGi5RyTSa3R2YNr0vNIylruyhfSf09MEszwHKPGUaCFlYgsNIGqjtdUTi8YRfTHxV/gYCmnB8qiBY4IF0jygRr5e+23rifLtQ0sbodcdkdTiEjcDseuA4JBLb9dqusSqq9z1/tjjwRZ9hf71jpv4wFgxL2Ix6RV23G2ISOpx28e3/ffARyQRPZeONxVeZVNj0N9vbEGT4dl4yzpDBGx2tI1ViNtiQBe+LYQUMcGEHr2wEqeUV1vEildtxiKNd/riQwjf5H+cB2JF6Hp6nHJ0ncaSB2x8VAR9MctGKGAkWRerUO131x7Ev2Zax9w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QTEhUUExQWFhUXGSEaGBgYGR4fHhsgIh0dGiAfHB8iHyghHx8lHx4cIjEhJyorLi4vHR8zODMsNygtLiwBCgoKBQUFDgUFDisZExkrKysrKysrKysrKysrKysrKysrKysrKysrKysrKysrKysrKysrKysrKysrKysrKysrK//AABEIAOwA1gMBIgACEQEDEQH/xAAcAAACAwEBAQEAAAAAAAAAAAAFBgMEBwIAAQj/xABAEAACAgAEBAQDBwIEBAYDAAABAgMRAAQSIQUGMUETIlFhB3GBFCMyQpGhsVLBM2Jy0RWCkvBTorLC4fEkQ4P/xAAUAQEAAAAAAAAAAAAAAAAAAAAA/8QAFBEBAAAAAAAAAAAAAAAAAAAAAP/aAAwDAQACEQMRAD8AuJzLnTry8bvJOrkSzSaCgNFqWMKD4Z6b0RtXrgJxt4J8wRLI8OaJUSyAN4MlDYUHLqQBVsDhu5Z5iycRbJiSTwmdzlpJVoafxaRIS3lXousA1QrpgLzRxuGR9bnKmOSKjDOJFkqz95G5QFmB2C0DsKwFnlyZMpI0c3iutljmvEIjKkWviIxBLAkptf5a9gHEviJLFmWMLo0Mw1IrKwMY3CmjuW2N9umCmU4tmJoAwdo0hFIqwicSEA/iAGoigfL7Xgnw7iXD8+jZd4xHMoBPiwBBY6lBYfTq3K6hs2Ai5a52RFYStK8hAOl9Fk3REZpbFb0TtXvht4XzKriUtpAQ7BSS1EWLFCm7UCfnjKuLxtEDHPO8EZI0vFlaWWzYAcSHxFAF1Zre+mBWYgaRI5YWMng195GrBgd9tBXdv82998Bp7DK+OmfnTwcw7aI/FkBPcKECsVIIPQ9N+mBvAZWzuszxCOSCbxBLHFoE5AIDFwx1ij0BOwG+9Y45Z4wVhjOckJlmIEUXhhgija0VFBC3QLHuRhr4pzEIkhBR5S4tmVCqqoHmLE/h3oBbvf2wArO8JeXxvGzDeFK1LEERKVSK0sPMbUGiW2u+uK78JyuXiPgLINTAuPFIdBekurHzAKW1UD2G2PvEOZ4ZZcuACHOoqWl8NQoG7GzTWbUAn3xBzBx9II9wpmNBkeQaUDUT51H4WobgEXgL2Vki4ajJHmlqVi6jMFibIG2pRe536Hc4U8pmcxPnvGny8UEymJFLs6lm10DGrdQVNXWwU2LOBknMsgYHLzKpB1s0zsy6idgC5NqoNLQ6dsVuInNSfe5mWCVp6oeIGL76FVEVrUIbIYVR630wGizc6F87JlokWcpG4VVlrW6BS6MrAKe4u+x98R6UEAzS6xJ4dLDE0iRx2u6spOkBTZY1fthOHEZMtOk0qI6iNVkjXzMgAZLEgNrOQSS2q98N0k2RnkjiU+Kk6oxZpCSAdirKxJ1EKARt1PfAEuXdUEjIskRLqXK2C7HY3udgOnyA6YMyxLDoegrMQmmMbmzZ1MR0B69OvXADjOUhSeJkh8R9IjRCr0AWUb0NIHTr237YMfbBnHjCxI0SpqaZlDKdWpCkXQk2DqJAFV3OwFstLZIAJA2G979T0/TfFsFieu1Y54fAkSKkaKiKKVVACgDsANhiSfMaQSASf6RVn9SB+uA++IbxEmo3tsR0x9EjECxR798eYajsW+QNYBA5VAyOdkyTawreaNm/Cy35QP8AMN1PbYYes5kUlUK6k/Ugj5EEEYWObeV3mkXNQyOs0K7KxtXVTqoX+FutEbb79ME+UeZ0zWtDYlioMDtqBA8w9r2PoRgCcfCo1IZUGsfnO7f9Rs/viWYE/iAIG9V6YseOO+Ic1MESyfngMy51eSSYZXKb5nMghzq2VABtdeUVd1g/y/yVDHkDBJEBIw+8c7lmHRgQQdIO4WwK6jrjvkSRXfNzaaaSalJ66QOnT1P/AHWGwINJUliCTZPa+w+WAV+VoYuHqYGkBlAXxJTGR4m21BbAAG1fU9bPsfeKRR5HLJHHC0y6ySSQCWOo2x2s9vkBj2AT+LfDzMZ6dpmuAMW0XWsUaV2RCFQGrpTqNgnC9xOCNspKM6pOfjf7zpE6qAdDKAKlQgf0jc40fKc/AZhcrnoGyszUBbAoT6h9vKex3FkC7x1zjymmZnXMxCJ81AFqNzauoYtpejsWplBNjrt6BhOViMR8RZWjZKNqTt6WQNvrht5fmmWI5iSCSaPUNTBwQRf5hTCgfVR8xgty/wAUgQ5mJslHHmXciNJmSl16XERXqu4tRVEDt0xbzedkjRoJ3iXX+OLKQqsp97eTdVur0AYDpz9tRiwiSJfNKG1aCi7g1ZQMNROoBGPe8CsxyyqB83lpjLHGtv4Eoj07agdTdY9P9J7bjFMZDLVK8ebMXhozacwgRzQ1aVNhGY0Ol79sEuWpZsgVRstLqzDCQNqXVL5QdFGx5QRdAb3v1wB7PZLMAxkSJEjaW85ZmA0glQw3Js7kV8xi1/w64vMak1XHrb8Tem1gggnbfte+FvnCfMyurNAUNHwyCSB+Gw1Eam2+g+eOOE51lR5cysStpqFnajY36C3UGib9hXXACePtKYwYMuV+zyOGJOl0QjdfDYC4/wAwbzVZo74ATZTMPLplkVWpa8wcDUTQFWLvt2xbnyEkTytEZdLqwaUR61fcnymywj2skm632GIM1y5KiRKjrKZ1LrEoIYxrbW4J6Eg9962wEsfA5TG0oCyZZJSkmk6SwTcnzgEGje29HAaNkDeRaDAgWb09eh67YsrJG0bjwo60amuSirUBaA33/LVkD8W2B8UekUSt7e9X6/7YAkjIkOhiT76tNfId8S5TiDQsskDFZIzqQ2DX0I3NXh3g4HkYcss5y7Ssw8pkzSxsa6sFNd+3b5YROZ4Ajv4UcSaKP3MplUHrRc7Mw71tgNZ5h4i+ZgX7JmokkmrUWOgxoy01Em7HSxZ36DBXJcUKwRxZSEEImkG2WMFSAaLjWw6mwpvffCtxESZn7A+WbLWwFHUNOpUsg7EsFYN5K6g/PDy+UkPnfw2byk3ZFg+aulbdPn3wE83jvoCuibHVoJU36KSrbH5A+hxdyuVdaW0VF/1Mx9bZms2e5s4rgGiEXzVYJvT6Vdf2xYghkAGtgW710wFtYxd2cShBiEIce8OxgOpSANzQre+ld79sZXk8ykeYfMZQNLqZicxmJPDVgTf3UcaWy9gzVfaxRLN8TQy8Ol3oM8SNR/I0qIw+RBo+xOFfNcTeKEFMqrxgaS0pZV1ddmAIH19cAby3Pyo4XNxhUJrxYn1Kvu6lQwW+4uv1w18UgQqGO6gFtjYIrrt2rH544nnHdrKCMNZ0BtVC9unb0vGk/CTi02Yy0uXltvAOlSRuEI2UnvRB+lYDQOAZdPAVlFavMN/XfBPRirkMrpijT+lQP0FYsiM+uArZtol/xdIXsWO177fOrx8xR4jwIZiTz6goGzBj19NPT3v5Y9gJ+YOHxZiPwpokljJ3D3t6FT1DX3BGFDMcDnycdcNDSqP/ANTzFWO+9MVphvsGYV64dM7AXVvCYI/5GZQwv1IPX9RiPIRyKv3jo13ZCEb9q3O3X9sBlvNvNE0iR5eSB8tMPxayx27+HKd2LbKSvQFt7wR4b8N8s0C65phJV6o9CqGNElRo6dQASduu++LHxVyqsuT1SKKmdfO1VqjZt2B2UaR+2AWWHGM0yxxZzJpHGmoSQsrBlXoa0m96G4WsAic5cIbJT+D4zSUA1lCpB6j2J9xjV+Ws59s4dBmXRHzcYfwi7m3ZCQTdbFtN1v8A7YjxHiM05LTMXc9S1k3/AN9hj9Q8p8DiymUghS6RRZN2WbzMTfqxJrtgA+Yyr5lgzgeC6r4ZDEkXbWF/D0Pz/TCjzPybNUj5PUylwuixqIoBm3ofiB2HYCutY0pcgMtCIo6bzELq20ozE0K/pUkD5DFkup8oFdO1be2Aw/lmC4pICcwZnc6olfSrDrZAFVYIIJW+hO+OJ8/J9ilzEkUnjROsOouCIo9msJXlGoeHfTzH3xqXB58sJT93pkYsC6wuFYK5WmbTpvYXZ+WJY+CRyRyoqeFE5ZWWkPiA9GNg1vuB/wDWA/PbRP4bMilo5TWoqLuwxC6dz0rp0vF3KcBkzCxzLrdR/iHTQjBsqdTEeJ06qDQIxuuW5Sgi8AxER+AtKRHGS47hmK3Rrt63i0IxCSqqXSRvMWd2IsVShrpaHqAMBgeV4Tl5nQ5jOl4EUlzFCzSRAf8AieTSAW8oa2NkbAYW83CnissLFo9REZYaSVvylh2NVeCeZzEuQzGZhikdF1GNwGI1KCSAxG/Q717+uKnBMxCmZhfMKWiWRWkVepAN/p3I7ix3wGmJwz/hQyaO7vIz2wDBQo0sSqtsANRuz1Pth04BxGTNRl1YRoSAtCOXoSC+oMwJY77gVXvghxOOKaTLyhPEUMGUrVEEVYsgEDY4P5aBEHkVV9gAP4wC4uRzCrIskrzKWtTqCvR6rsqgAbmwcFuHwyE6y9R0NEemq231E2T7YIlxVDc4+eLW2A8p9OuPXsMeDXjkSUCT26VgKnFoWlikjV9JZSA1A0SNjRsGjvWMb5m4bBJMQ+ezQi8U+NFoJEYGzSWvlCADa1J3GNwlm0oWq9th64/O3NPEsxks9mRDI0azG20sDqU7kaivre4o4AFx+DKLOwyUsjwX5SwIPvdgd+m2NL5f4GY8oJI8w33rKSQpXw2sWQwO+x077b4y6HiKeKJpYzKNWpo2kI1j0LDcfPDZns54WeQQOwjkjDRoxJpGJbSQdrBFGv6QbwG38vmZUZZXDgEeG9+Yj/Ngvq7YV+QZmeNy/VCAN/UXhrHrgPmvesex9Bx9wEPg1tePaL73iEO25xXnzTRqW0O3fSos/Qd8As/E3lSTPZZVh0+LHKGXUdI0lWVhfbYg/MYwzM5hoIZcnJllVxJ5pvMJQymtOoHSUqxprvfpjcY+Osc3IhzX4yVTLPEA6MIg+zLIW9TWg7dOlnIeeeU83l9U0siSCR9bKrszgyFqcqR+ElSLsnpgBfK/AXz+ZWCMdQWc3VIOpujv0A2O5GP0PFLMPDiijfTGUjYsKAVQNTam3cBaqhub+n5y5ezU+WnjzEbGIo27noR+Za/NY20/Lp1xsnDfibHmE0+CInYgVM9x6b8xJVbJq6Gnr3wBzjnGEizMOZ8XVBvBOFGoIWIMbkjpTWD/AKsHHzsZW0ZWN1V++4NXVe+F/h/AGOWaOVo2SRtQTLqAiLVBEsUy97oHrvipyyzQq8HhaDl2qZgaMoq1lIuyGTSSf6g3YXgDvLsR1ZqNr8uZZlFV5XSOT5Hdm6ehwZeEAdcLnDs2zZrM6A7fdw9KCA1IRbdjWmxuaK7YMRxv1dzfoAAB+1mvXAdZkknRGAWA6t+FfS+5PsP1GKawyK5EkokDbgUFIr8QUAbjp3J3xTfmONHEY1Mzn8o633ODGokjY4DLPibyM+aKZ3JI7u5CSxadLHsHAajfZr7Uel4zvmDlHNZEoc1HoD/hIZWBI3ItSaI9MbfzfxI5FTm1s2QrRtJJR9CqDUob3oD1OE3/AI2OJ5OePO1HI0qfZdxqZ9lqMmiQtgMQtUx3voCfwTjssaeGJXWO702a9dh233xtfC+BeLHHJJPM5dQxRpWCAUCAojZRQ33bUTfXCtH8OMqYNjKHFkSB+tHe1qugIxNxHm1IovCjfToAUD2Aob4B/wAtwdFL+WPQaoBe/UknubxNLw8E2rujHa1O3/SbX9sLHwy4q+YyfmJJSRlJJ7GnH6Bq+mGkg2Te2Ahy8M4J1SRSp2AjKN6HU2plbf0VcdZHNiRnTw5EZKvUBpN3WlwSrfIGxtYGBHDOL/eNF3WWZWvqG1I6j/olBwdFqKH6YD2egLqQHKHsQAaPUbHYj1HcX064y7mj4dT51w/iLHIoqT7pzGw6hoj1/wD5tZBvcjGoSi++MKGTz/2+VPtkH2gOVj8XMsrgBgV0KCQtrXl9CdsAv8W5bOSzCpO1gqHVtJAIJI8w6qQQQR7Y2r4d+FmcppkEcmk0PKDS/Or63v74D8H5emmXxCYpjGGUkSBgWLs7pqHfUTe+112wx8tcKaFrVNC9NPp/vgGHhvC48uGEYI1bkXf6XviwrBqo2Pn9P5x4A7nFDQySCl8khOquz0KPpTAG/evXAEyt49ihJPIo2j1NfTVW3rf9sewHbZqjVHbriFs3bbdse4jtE5FatJr54zrhXEM02aaOYSw+Ko8Fk0D8LgsbdWX8PtdXgGLj/Ccm8n2uXLrJMi2tfibTuu1gFhWxPTGWn7RxDNqMwkqLPIEcfhOmO3ACtupQNq+Td8as0ReSOGVnkaImSSRU0K4tgivSlSd1tVI/CD7Ygy8cE/EzISWbLQ9GB0gyHyshI9A4NEiwP6cBj3NPJUuSZn3liHSUDoP8/YfxgNlA6ANpIv8ACSDRrteP0zMIyCCAbB22I39umMF5+mWNzBDpWBSXCobUN3PsetjtgNhyWbXKplI1UhJGEZ331Mt39W6/PEXMAmimjlgIBnZcvLr30gnyuvoymxRBB1fqm/acx4vD4pj5mnQgV2BDEn/lBxqXGeHR5mF4XsBhsVNFSCGVlI6EMAQcBV5cyqQQ+GlnzsxLNqYkmySe59cTcbzumGU1emNzt7KTgVylnGeXNq16FdTHq/ENSnVYodxd97wW49GGy0ykfijZf2OAwqPm6TLuJo6Y9Kbf3rGpcD+ImUliVnkSN2IUIT5iTsAB1O+Ma41kBHlwSaYt+HBDgnAEjg+1NRYUIwXIRmIJF15yV60pG9bjrgNA5v4yM1NFlI5UkiL1PGlEFgbAkb0BDNoHXQb7DAviUEWUzGUjijlbLxyPMpWncNpKsG1EFIQKOxom66YscCay+ZdUBjAgXSNjI2lW0j/INEd9f8T3xNlc0jZ2T7uyyeEztYWRNS1oU9ECvV7ajZwHU3PEEWWotbmPZb3JIu+nTfGKtmWY2xsnDRz1wXwZDIXJRmIis35R+UsTdjagR077YVI23wG6fBhSuSd7sPMQB8lWzh/Mx7fPbCB8D80DlJY2/LLqHtqVR/KnGjnT12wGZcHnd+MSXWkqJCCehMfUe+4HyQY0AZrzb2dqGE/lJUlz+bzAArRHCm2+2otfaz5fpinzxmymcyUMcjgrMhZQzeYM24Y9xV7YB9Wc9++FHmHgGTqTNSxRGa9QZwd3Gy9Nz0/COu19MOcriyPTvgHxNVmzCQFlAQeK1C37qBZUhFN7kEMenS8BzyPHLFlfvl0tI7y6NIUprYtpIXba/wC2Dk2b01ePizoG3IBNmvYdT+4xE0iSxCxs1Efrt/bAW5czWntqND9Cf7YqcTzBA11/hsG+gIDH/pJxznCS2WYDYMbHzRhuDi1nyClDvsfrtgJYMxqvbcEg/PHzCfw/mqJETOE/dyL4MynbRPEa9O66u/RVx8wDbmB61tjM+aeLuOJZVVIAQSN6D/CcC/UA740HPO2jpvjIOB5/7ZxuPrUYej/pUj9CdvrgNJ4arR5WJZJNTlAZHJNkncm9q3+VYr8rxllldZFZHkIRQqgRquxjtWINOX37m8U+PcX1faY9Sh1kSJQ/Qk+G9HbbysT9MRcq5siDLuG1eP45PkKAOCGCqCAQoCuAK7DATc08SfLjUr6QwIVyNQR+2pepWrOMMzs8k8paVtbu3mahuSdzQAH7Y2PnVPFiky+pUYqJkZ9h12+V1XttjJuFZF3kMqp5MvUswJHlVXUNXr1/TAb5x/hKeLl5rCmOdaJ9G+6ofPVhmMVYz3nbiJeDLNH+CSaI9ATWtTQB7nDbw/ixfxAQVeJyrr6dwR7MKIPvgBkq+FxaNQQFzED2o/qjYHUfWw1e1YYc7BqjZTtYP8YU+dM8yDL5pDXgzxhx30SHw3H6N/GD+bzzhjHR1aD+t1/fAfnTmriJlc7Cu1YbOBcEkny4k1RLHCmiMyH8+kF36eRVsXvbUMK3E+Uc1HmDAkMrDqrKjNS+poHoO2G/geqfNxZIRmKCIrLIrLpYJHTKHUdGeQ+IxO9FQbC4Bnnyoimy+ThUyDLwvmXXp4hAMceok/mZ5XN96PbFTlfJ6oo2EqygyeUoNKBfEiBVRZ8q6TW/YG8DYJ2nizucNn7XMsUA1AB44iaBJ2VG0tq+Rwf5VjCw5UaBGTEZdKgiizBzseg32Hp8sBR4zwfx4pV1AAqCjf0ks4s+x6EYyjP5ONIYGDXMzSrMlg6dDIE/UFv09sbJnbXQvb7Mzk+yyxsLHf8AFjNOe+CiKXxYx5JGN10Vuv7jf6HAPfwDcFM2Cdw6H6UR/ONLzmbVH0X5vDeX/lQqD/6h++MM+FSvHmo5lYqrP4DAb67RpCK9tAN/LDlmeIMY81mWsleGgi66yvKQPX8q/tgC/wAN9MmWeQLp1Slj6mwO/tuP1xVfLRtxhWzKiPQt5dnYAStsAF33ZfMaPpil8LJsy0SqNH2dXdXFHWG0oylTqqjq6UenviT4n5EKctMWXXHMugOLD2aZa9dNkb/lwGhGH36+2BnC4mMkzGRHjeT7sIL00uh9Rs2dQrbYV064GS8tx5UtNArgICwh8XTD+h6X7Yt8pxSjKq1r95clkd2YsaAoAb7f3wAvmwSxSuwOqNsu1BR50axfzU7dOhG+C3GY5Uy33At1VQAK9gav23xeli2LPZpT6VXfERnpASfKRdjcVW30wHPAI3fLQSS+Vxuyj5kDr023r3xa40jGFtH4j39N76d8TZM2gC4G8y5544ho/Gzqi37sAf8Ay3gEHhPFhlJZ5J49cEsslqQKWUNfysob+uPYWc3xTTPMZF1pI7PpJJGrUQGF/wCUn9cewG1ZfPBmYe/T0wt8A5Rjy+bzOYU/4q6VWvwaiWej6Gl+VHHfLVSQrPYuWVm+QJoD32UYaDl0agTW+29dMBkPEcxq4nn1ZkSOJ/H1NZUSJEsSHT+bzkUp71jQIsoyZbJBwPFhKM9f1FSsnTazqbf13wjZKNW4vng4QRzTrGxcr2Cy0inzF20VY2AJPUAY1bNTIqk7ChfyGAy74qxssEcyWqpI0Dr6o9sOvow2/wBWEzkjg82czHhxllj0kZhw1fdN5Sv+YtVAe19sPXO3MUGYyLxsCrsA63tYVw1/oDhl5R4DBw3JvIJDTjxXeRQCo02FI7UCdvU4Be+JPMcCNl8kqWVkjZyovQqsNKr3Lmqr+5wwcxQyQj7Zlw3ionnibcyITZRtyNS9Qe2+Ms5UK5niiyGRgTIWSlUsTuQaYFdutdfT1xrXF+YY4FY5ghmXYtCHKr0oykBhCSCNmJO+2AEczZmLNcOmmjDAeH9oUjbUY6Yq9delYVIOc5XzyzAEmmGgE1pNCiPbBDkfOePFnoI4/wD8do5DGKbZ3BGlXI8wII7dge+EnlDLF8xGOrOoIFgDfeiex2G2AduP835lZljgpfFFsNKltPU0zEKp9zsMAMnzmitPJraL7QdBjRbZFoAySMRbu1mlB6D5YIxTNFxUpL+PwaUrsi/nay9gDQGBYgj5Y4zGa+1RyvJWZCaKGuXNKh8xJ0J4RF2RZsbbeUjAT8zcVhbIZeCBmXLFdClQxYAUi+INhRJZmBO52F3iabnOGDMx6mJiTLaLCkliGobdRsPphJ4nk4oQIkdyzuDLGAooAWt6ZH0m2akbfa76YoZjKRA7PIQL+8YAD2GkaiCfW6wGnTc95F2ZjKwHgGMKUO+pgSNga2UfrjOeP8bE7eUEKPXvtXTAZk37/X0x9Var0wDXyXnRDPknkNKZnJvoAUMdn9f2wU4pxDTlgq/nyWUJ6bLErs36uQMRcA4XHmVj0lGaHJSyEKSCsglIQN/mo2PUYGcRnZcromjeOUwCKMOpUlfF12QRYAUUOn1wGm8i8LzEOQjkFF5GM4jZ3QHUqouorf5RekgjcdCLwa41P4ypHJE/+LF5gY6vVq1BSxbSCKNgHfbA/l/mKLO6BAM0ohRUfw9GgEp3RrZ6IIGle2LvDuJtmZY9eXlgRJtKGZSpdgjE7Vt3rpeAm5vneRUgUJcrAWxJ36CkUgk2bsmhROCOQzw0KikMsY0syihY2IAs/wAmumA/E8o0/EYwwKpl1MupRu+o6dJP5RQJ29Rg/FHHGoVQqjsoFfoMBR5m4lHHlMw7g6VjawOpJFAL7kkAYX/h/wAWM+QjEgcCMeFbHdgoG4IAvbbb06k4E/F7iJ0wZdR1bxnr+ldgD8yb/wCXDny+i/YsuARXhg/rvW3zwFzh76DJ3BIZb7bUR8tr/XC1zlnXXKTykHVv4dE+UEBQa9e/ftgpNnFXMRgsB5WFAjcij/388IXxN44+tcuoOhwsjMNyRqYVQFiit/TAKbcTLBWIBoabbfp2I9R2PocexR4FmnjZigU3/Uygf+bYn/5x7AFsjz2Vy0cahFkjzCuAg8vhhCKAsm9RHW9sbG2fUxxZkLqDqF1A/gEhTzEegoavQDAP4r+G+SnAnVfDAdY9UYDFW6URquieh7dML3w55gl+zmOahlYYr0KGMzAnZx28OrG12AawAHNZhnzWbzkSDw0zCGU2C4EbIoZAeis1W2/UjpjV81MHAJ6MtXt0Py64X8xynBlOG59l8zSRvTsDq0XrRSO9Nv0F7XgJya02bWGLVSwggyAWNDgafbWKI9sAcyvLST5m5IKhhWlYbKz69W2+4q7FVvhU+K/NRkl+yQt92pHi13NDyn2Xfb1w5c6c5RZGDwYzqkKFUVSPKempj9b9cYbA/m1HqSbJ99/5wDBwXg2ckdUyS07KacMquRvdMSCo2PSjhn4fy/ncnlJBm548tGsmplf78FGGlvu0snUzL+bfCRmEcSR6DZNUAWrqeym69a9cMOV4+HeSLNZXK04KvHFA0MrkU6HxK1AFlXoR64AzyHxp5MyYovDCJl5XGlDGAw0i0TUa1eW9sLvCsjJDm8vIPDcfdtqBJ0WQGXbYOP4Pvi9yDK65XicygrDoESICSAzmjRO50oRuexxBwPi8glhM1GOILGADt0aiV63Q7f0jAHs3lvE5gZW2qAncX+QdB0J377bd8Mef5Ngl880S7kKojAXbpbnua6nsBQ9cRZaBv+KjN6AY5srpDld0K6SBd7Fhd7dsFM1xdo45J3II1BIl7CzRvf1skjoBgM7zHDcvLxSDKq7mNG8MpXlCqCaDHc7CyWvqAMXucOUMvAsccInfMzSKkRZzojsgEsFUKLsAAevTbBjlPhzyztn5GpnDBfIF1odOh6B8oKjYdSKvBXjGZ/8AyoCfwZeOTMv7lVIWz8/3r0wGfcT+GkkeUbM+NrdQWMYQ2x1hQF3vpv0+mFzmzlx8jP4TEsCoZWoiwRuPmpsEb9vXGx8r8aGdyKSSA6jtIF/qRr2r5A4zL4ncwHNZsqkmqKLyqB01fnIrrvtftgA/LPMM+SkZ4ApdhpOoE2LugARvYG+KuZWYSM8oYyjzv4lk71u2rc9R19sVYJSu42rv6H2xPJINSyTMZi4JapCXF2AWYg+YddJPSgavAHOQuaHyEryKpcMmkx3QZgQVs6SR36euNE4ln5c2Mtl8zC8M7SJPpiLMCgJ6OFI1KxW7qtt72xl3C+DrPKI4czHZHl8eoiTV6a1MO1WCe11jRxm8ysOWhliTx9ZJlmO0KRNesqpthsu9gEkC7OAdOFiXKxMM0iBQbMkTPJd1ZcFdQC923Fb7C8GUKuodHVlqwwIIP1G1Yr8M4kZIteqNj38JtS31279KOM+5qzbZSTw8jmUgMzapIH/Ctnd4v6L6lfwnqKPUAvMGXlzvEZxG40wAxsADQCgsb+ti/XDu/H4MrloFaVQxjTSvWth1rCvz3wb7CUzWVaRVkXwczuafV+Fj8yCD8xhR49xdpzGjRpF4cSxgeukdR88A6cw8UMWbhaX/AAlIY7WWJ3FVWwsfPCNzXxxpM7LIjnSp8NCu2y3/ACxY4pODBGWGzMdjXtua74pxkRmN/wAVgmttuo7hgf0wEMTG9zj2CmYz2WdE0xSI4vWQY6PpWlF69SCNvU49gNJzXxB0K1ZOAWDuZNWq+xCJ39yPli1wiXRmcuvhaYVy0cUYNhgxHit1FlRstk9R64FHl6V3LrAQT5mFSIa6aTIzDSB0CoL98OmQ4cImDSV53GqySBVaQC2+x/XAXuK51RBbi0+7DX0p5EX++E3KfEjLwoEzAOtaiJiWwWRAHY7igGsULxR+MXGiuiBCezvTdaIKqR+hxlWfl1Ox3osxF/5iW3998BY49xJp53kZtRY3dV+3b5Yjy8d7gWP4xV8MAD3xYgJUivqMBdhij/FKZBVAugDeHZoEoa1Dr+Yb1g9losnGsMwl+2T6/IglEO4YafFEikoANtjp96OFPNWXJ3CmgTdLv0BPSrHf0xDmcjMopo3Wxa2hFgjYjbcH1GA2DnVouH5OPKoXKTSsxB06tPYWABt5R9MZ+r+FJH+E2Ebv69P/AJw6fGHIStLlQA2jw1B21aGLaSWIFdwPpgVzNwSaXOyfZcvIYYY0jDaQFDoovc9WJPTrgHXifMyiRuHwxOs+gLExXygttfbZAdV9DWBXN+X8OSKKNlWHLoI42c2TJJ1cIfxOBZFihZOBnB8u2XzGSkzDMcwV0yIzgt4TCg2w301uLsfy05DLtLm4mdEU+G0rq1FwGIWIVuFBFm+tqcAw8MSOOFQoYKqhUvc6QABfvVYRfihxnw4Gh/PONJo1SDc37E7VjQMygHcCgSSTQAHUk+nvjA+feLJmc0zxMWjHlVj+au4HpgKsfMMi5I5NPKjSF3IO7AgDR7LtZHf5YFQHSwNAgEGj0IHbHo11UoAu+vfsAPlglxLIxhlXKytmFMYMpEbLoYHzWCPwdKN98APzUiMWZbAJsKfT0sY5hmUBrF2tD23Bv9AR9catyByTksxlVeaBmlBOpy8i3vtQVwKA26YZG+GnDTt9nAG3SSS9u1673wGFZKCN2KSv4flOklSwLVaqwG4DdLANbYZ+Fytl9LyQt4EqfZLlY0rEBiaAGkA35SOl741jPco5FFL/AGVCVRV/Ew2T8O99Rtv1PvgZx/lqOTh2ciRArBhMqr/4gjWT67ErfocAgRcdbKZZYS8kWbgkKjSvlkj9Sx6USa62K+hjLc4rnEiys8ILMyr4pYX+K7HlFH2vfCjy5l81NPBHFchRw6hqIUAhm67BaHTpjcByLlRmPtAUhtYfQCNAPsNNjffrgL/GZMv4BTMafDfykNVH239/rthXbkvKouszEJ1BkrYf6if7YLczpKlSxCZyDXhoU0mwaL6qOkH+k3jIOPRz6yJGeQ+rG6Ht6fIYClzBmVnzJSKzEp0x7bt70PU9PasWOCcrT5xWCkDwPKwNWCWO1WN++L3w5giGaYylPLGSmu61Wu+3SheNA+GeUOjOlty+bcht6I0odrN1ZPXAITfDTMgkBlb3Uf7kY9jbp4dKjYdcewE8xO6/U4zzOQeM6uxVGmYeGXYkkq4ddK9A2xN9QBjQ8xKCGuuhH7YQ+ZOAfaYVyyGNGrUJPzKR332CEarN4DMufpWfOzlzZLdqrZQNq7Y+cncryZ6VlVlQRpqZmBI3NBdu53/Q4sfEQ5b7WBlCjRRwohZDal11Bjfc1ptvW8az8M+FfZ8gCVp5vvGurII8o+i/ycBh3F4GRirAAodJA9jR7Y6TInQrqyvq7XTL/qBqr7EWOvTFzj0f30orT5jtW432G30xQyqXpIPffAbP8OeVwmUVpEj1ygnfzakNFQw6EDc9O+GzL8HCIEVUCCgEUUoAN7DoBeK/I8hbI5c1+Wh8gxA/YDB4zdsAg87+P4eaYBiiiKtjeza207b9u/ttgRy1w+aQmUl18R5GcByN9e3lPTa998ao7kbj02xUmkG5Jqx13/8ArAJvEMs0kkcM0EmmiyzhrEZA7nYhiPkMU+BzRAT5pQNUjlBR1VHF5QdW+rqfMTuSB0GGHi2QRMsY4RQcE7MRV7libs37dcJnL0U0mUjWEqL2uUOIwdRIHlUmQ3vdqnbeqIRc0STTQFsxKuUyrHfXs8g/pVANTjuRtqNdFG+XZ1U1No1eHflLiiR6kDYfLD3zRydmwGnzWYSWUDoXPT0SwAAP6QBhGzI7HAXeVTGJJjKupRl5Coq/MAGFD12O/wA8XYOGyRPxCBSV0xhtxRKrLGR0P5g3vgBENztdqwodeh/X5Y0bmvhWg5dyWU5mFMuwa7saGQ2N71UDd9vfANPwzhYZBSCD52sk97B/isM41g1d3hP5Bz4y2WMbKTTagRW5YLYPm/ECP0rB+XmhIyPEV1skLamz7CrB/XAScUGt4otSeU+Iw1G9ulAe/c+mIIuNpE2Yd0do1kjViiFirFAACBvX4dx/VgPlOa8sQZJXqR78qo+yg7Xt1vqQd9sGeWJUlillTzRzSki1PRQI6N9d1P64ARy3kcpksxLJJPHC0pPgxSnQVQk0LagT7D2w9xSWoYEMD0K7j9sCeL8EhzDxGVFbwSdIYWBYAII7jYbe2EHjXwwUuZMmfDJP4ASteulu3yP64Bu524kY4fIGDN08h3/+cZRNn2Km7JG1UbwIaGdiYzLIV1EeZ2I2NdLrB7hfB100VDP6nAKsszBiRsT2r+xxuPwjyRHD1ZrGp3YX36AEe23XGacwcOAiFKAV9BXbDDytzJnosvEvlMIQeGNIY1vXRgf5wGsnLajZr9Lx7Cjw3nOV9pMt5q6RsAdjVkNVfrj5gG7M6WBGw9cJHG8iJ4Jl2habTHrbdyq7te4oEBh2oE4bOLOUgkemY6T5U6n5b9frjKOZ+Z2h0RhCljUyt1Grc374BY4PwB81mFy6KNz5zeyqPxNY7eldyMfo2QBIgtAALQ+QFV+mMG+GrpFnI8w8qpEBIJbJGgaDpLdtJPTruMMfNnxUBfRlKkiKlXMkZU9hce9ja/xL6HABuVkWbPSRyG1lVx8+rDqNul2N9sLsSiF3Rxq0sQpHsSPTBf4fl/8AiGXMRXdiCGJqijDqOhrv7YKTcNV+KTQKtgy1XXrRJB+pN4DXeW4/CykCjtGuw9xe2LeWzWtAzJoY9VsEqfQnv9MdrlQFCjagB+mOhFfXActNQ7Yq5jTIpRlDKRRBAII7gjoRicxDr1wO4pKQmlDpd/KrVYX3IsE/IYCHJFC/kCqkQ8JQFACqNiqjoBYG3sMSrIFiqEBRVLY6fT54ngXSqru1Lu1Dc+te+BfEV0rqL5htJ8qZeOy29hSKb6mwPlgFfi6uQ75rwnjQ15lk87VZGgSKNge94ynPRWzECrOwHQXvXyxrHF+KzTB0nyhhiKn/ABMxGsh9gBqqyPTGbDIs4YqAAo1NuNht3JFn2wEPAuGeJIyjzERSNQNWQjEb/phk+IXH/E+xLGG8MQLKrtYY6qAIvoRo697GCvw64LEDLKx1MyaAunyqpPm+bGh22GA/xF4YzSZOGKrWIxItjfQwX8XfYr8t8AK4VxGMMviOQq+ZaZh23J7G+/zxpHDokzMSSSvoydEqklqXJsXIdX4K6V771hB5Vijy8rNmVJ0LR1UUUavTv6Xv19cFuaubYcwVggBdVrzVQ9KA9BtuRgO5cikwEcD0EtNRG2nUdLWTjQOS1EORy6fiJ1EH5uzXXpvjIs1xWbKlXjbVE615lBUMBuPQkbEH542PlrLn7Nlmb8XgJ2qiyhm27bnAGCas31wvc28c+z5SWSip7HYH1sdfTB1qLelYRfiVEHOWhq5J5QgI66AQXHpR2GAVl4NJBFC0i1rXUCfkDv773gty5kxJKbIpRZ6/998PnG+Fxzr4ZsAfhIO4OBnCOB/ZxOGOoPWk3uVHqB3vAJ3OgUQkA73sfYA475a48ywxIFRdJChyosKK2H0v9cc8w5cFGuwKar7YEcGzAWDoGI9TsdqwDe/NGW6zgStZ8qHcC9iwXcfUm/bpj2EPh3K0kthZACACeu9/XHzAbnnzrDKdWkAnYkdN+2Pz1zS2vMMT+NzZHZfQX3I6bbY/QTZr7tyTqBBr5Ywfi8sEmZmNvrDME0gFTXdiTqu9gAK6YAhyhwO45ZysbpoZGjlJC6dm16gNmUgEfXphZ43BFHMyQyiaMVUgGxsAkfQ7X7Y1fgmTU5LTIBTrTKPcb/XGec+oqzIqKQqoFFmya23PqNuuAEcN4hJl5FlifTIptSN62rv8zh85DzpzXFUn0aSSXcAmgdJsj1BJ/fGbqTe3QYd/hVnfCziOSQCdGwJvUDtQs9QMBvauT88eGrp+uKScbhNkyx0vU6hQ6979j+mIMxzCgYpGGlf+lFYgXXVwCoq79QMBfnbSLJIAwOyUDMTNKhViPKrNekfQlQTZuvbHyHJuW8TMFWa/IgsrH1Hf8TUasj1wQEva/pgOR3P6YCS8P0iU6mdnJ8pfQoHp5QT9dycFyetHpgZmg5lDLIqqNiBGCx2/K+oaf0OASuaMvpi0xxwxI27O5CsxH9Os6/qQMVuXcszZVo1itpJlDFwdOkUdTCwdPceuG4cBhLB5AZGU+TxCZKPXv3/bFbO8T1SR6FlYlmvQDZrbfaq+eAIcH4X4Oqj5CBSgAAep26kn1398AueMkGSKQGpI3pADV6x39LKg37YZ8s52JUhjQonf13rpgHzJnAjsVUyOhSXww1Go2DEjpfyvAZU+WciQyWqEhmB1eYg7Vt7nDXwTl3IL4cozA1eHrdSylTtuOtiiAet+vXbT8tPFIFkTSwItW77/ALj5YEZ/lrKFgy5dFLG3KrRfvTV1F9fXpgELmbhMT+Jk4i6kFXXe0JK3R2Niu46bdcbBFFpjUL+VQB9BWF48IQBUWOMALQY0WUf5dtttsFuG8TEoKnyumzr3B9f9J7H0wFXi/wBoVovAVHBfTIrkghT+ZWHdfQ9bwp8XYTcdy0dbZdD3/MVLn/24ds1nqDMTpCgnGXcmzNNxNpj187H22odfY4DT8w9uPnirxAkK19K9cfc9MDQo2d9sDuYZWEYVACTv2/knAKnGY9ULAb3YA9zihlvh1KsHiSTmN9JbwgVXb01E1ZH064pcfkfwyoYBg1Vq/g9MDOOcy56aNVlfWAtalA3F35q2uxgCGQ5PzEw1xxu61+LxoK9K2c9MewM4ZzXmIY1SEshWwSvfe/TbHsBuvEKWKRiLCof4xjOV4KRksxm5B52dUiWj3cFq6del+xxsubBET7X5TsOp2xkfEeaHzng5DL5ZIS0gXzHo10SQBSgbknc9cA6JxOODLxnMPGhKjyggmiOwG/tjN+c+MQSWkMXU34zk6ulUqg6QO5uz0wYz3wz4gXZz4EhJ3bxWs/8AUgOAvNnJWZyUKSzNBpZwgCOxaypboUAqlPQ4A7JxzhcuVXKqGiCrSmSM6tX9RdLBYnqTtvg18GOEqUmzJ3IcxJfQbAsfmbA/XCLyVyPLxHW0ciRojBSzgmyRewHWhXcdRjbOR+V2yGWMDSLL94z6lUgb12PywBObKxkgNGp3tSVG2xG19Nj++JTBppUUAegqsTBAd8fPBoXgPjkEj98ei2LGqx7wzVX161jkxftgIp03/wBWAHNHGY8jGskiuyFwrFKJF3vRIvphg02SbwpfE/JGTh2Y/wAoVx/yupP7XgKPDeOZPPTLHBLP4qguP8VFodbFhT17g9sXOI8chyRMU+adXkBZZDEXrtsFUjr2OEr4JRA5ufpqEBr5eIl/2xL8a68fLDuI3/dlwDXwPijTZbMSZMjMSmQqWIMYJ0ijTgVtRobYD8o8AzpkzRzaFTIiqrO4Ym2JNFWJFbbe/tg18IMlXDUfvI7sfo5T+EGHMV3wAHlPl77LEyGTxGY6iRsAfRQegwYdenyrtiwqgb468MVgKhQhd+uKWa4cG86nRJRCuKsX6jow2GxsYKuQTV/riN4wTYP0wCPxTmdfDny8g8PNKn4WIAa9tSEnce3XAb4c6RmHIItYzqqj1IH8/wAYcOauDw5iI+PCrlVYox2KmtqI369um2Ms+HnGJvtUGWRlVJZAJCEUswCsaLGyBt2rAaRzLx9ogGSINt1Zgo7evUfLC3xPLTcSGvLtlgq+V2DkkN1re99+2Bfxfg05iA+sZG/s3Y/X/wC8NvwhyQGQMlHzSsxHrpAUf+nAQcB5DSMXPUzn1/CB3of74KScm5RjbRDbpTtX6XWGqGHXuRXseo+e+O4ctVk/xgAUHAMto0GNSAbFgfz1x9wfiyyLZ9T3x7AL+V4vDISsbgmjQHXCHDk1HHgzEikMl9LbQV29et4NcA4G8BeR9WpAQAtbnfv36fuMZ9w3jssvE45NS63cJcg2CMQKIPQgdxW+A3eGYt0b5/8AfrjJPjNxwSTRZYb+F539NTAAD5hbJ/1DDzxPighjIjzOXikJv70ih6ir2+eM8498P+IOWzDsk8jku6o3mA7VYCnbsDgH34O5cR8NBreSV2J/RR+ww7Sy6FskDvZx+fuDcQky8Jj+0TxkEt4Ko4APTe2As0D0/XHP/G5D/iEn2s3/ADgN3n4xCoozIu241D+BvihPzRAvRyw9h/F1jGv+OhR5Qb9dv98dDixc2TsO3f8AnAawOdIb3EgPuBX63iJudk6hHI9dqxmKZzu1/Wv98fMxnHCjZaPowv8ATtgNEPO8WndCpvs4O3rdDFDjXMqZqGTLKpAlQr1332FCv3sYTchwzMTVpy8jAbBtND9TQw3cs8qhNcuaIv8ADoDDYdwxH9j0+eAzblbjT5DOrJpsqTG6k9QdiL9iAfpj3OfGznM00pAFAKoBsACz/JJxoXPXLmSCpmdGkRf4qwhQzr6b0NQ2N9avGe5jLLncwRw7LOFCX4esMaF27MTQvbvW2A1L4RZxmyGnceHK67dwaf8A9xw4ZjMhRTsqjvqYAfvjCuC8ezvDUcIDGkvUuliwdOpSfLd2O/THURlzn30rSTNv5tIP0GkV9MBrM3N2URtLZlNvS27eqgg4gzHPGVRdSu8h9I1P7k0BtjNMtw1x0ys5Hujf7YvRcLmlOlcrJqJ2paA+ZahgG3M/ESK6WOZh3YAD9LO+I25+UgBctOb6XpH98VeGcnZg3rVI66W9k/oD/OCqcjxneR31H+jb9CTtgBfEuejoI8EksCApcXvsNlu8Zrw6WbKZmGQxusiMGVWVlLdqGwJsEjb1xtGT4LlI28nmdNvO9lT69evTtgL8RpVzEcIy/wB5mNdxBGtwb3Io7AEb3064BK+I/FpJsxH4sRiKqaUhgaY3Zv5CtvXDL8LOcYooTlZj4ZDFkcnykHcqfRgbPvftgDxLkTi0zmSSEyO5FsZ4ifQbmTBz4fcAzOTkeTM5GV1YBFKGFytmidPiaunoMA75jm2CO9GqQ9tK9T16msUH52kYnRlvKN/vJKP7LiFo8tM7RLl80jm6cRSIgN11caffp2x5ORnrzZxx8o1/kn+2Ar5jmfNNWlY0HYDf+T/tj2CcfJMSjzz5h/S2UV7ABMewFXPx8RYSRplI1abYP9pUxxiqJrQHYk2enfFTg/wmyaAHMNJPJQ1eYol96C0xHzJ6YeJVFk/T+Mdx73gF6Tk3IblMnFaDYL5dVdATe/TqcfFzGfbU32aNWLHTqzC0F00NRVTvqo7DoMGmPlOJZPwj54BL4pyVPnXWTNzwxaRQXLqWY21+d2q6HShiVvhdlq2zU1/5gn6bBf5w3Kd8TDvgEnL/AAugB88zsvsoU/qSw/bBHJ/D3h67+Gz/AOtybPqQKGG6FPL1PXHAQH/v54AVk+Wsotactl9ulxJsANuowRGUhSgqIvfYAYliFn5DEUnUnAdMAT0+vpgTmeAZZnZ/DotRYo7JqNjrpYX0F+oG+2C6DyA+prEDmvqcAGi5RyTSa3R2YNr0vNIylruyhfSf09MEszwHKPGUaCFlYgsNIGqjtdUTi8YRfTHxV/gYCmnB8qiBY4IF0jygRr5e+23rifLtQ0sbodcdkdTiEjcDseuA4JBLb9dqusSqq9z1/tjjwRZ9hf71jpv4wFgxL2Ix6RV23G2ISOpx28e3/ffARyQRPZeONxVeZVNj0N9vbEGT4dl4yzpDBGx2tI1ViNtiQBe+LYQUMcGEHr2wEqeUV1vEildtxiKNd/riQwjf5H+cB2JF6Hp6nHJ0ncaSB2x8VAR9MctGKGAkWRerUO131x7Ev2Zax9wH/9k="/>
          <p:cNvSpPr>
            <a:spLocks noChangeAspect="1" noChangeArrowheads="1"/>
          </p:cNvSpPr>
          <p:nvPr/>
        </p:nvSpPr>
        <p:spPr bwMode="auto">
          <a:xfrm>
            <a:off x="-316545" y="7937"/>
            <a:ext cx="929320" cy="92932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0" name="Picture 8" descr="http://www.veteranstoday.com/wp-content/uploads/2013/05/slave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03659" y="2928098"/>
            <a:ext cx="3418177" cy="37599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93004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abagond.files.wordpress.com/2010/05/african-slave-trade-11.jpg"/>
          <p:cNvPicPr>
            <a:picLocks noChangeAspect="1" noChangeArrowheads="1"/>
          </p:cNvPicPr>
          <p:nvPr/>
        </p:nvPicPr>
        <p:blipFill>
          <a:blip r:embed="rId2"/>
          <a:srcRect b="8626"/>
          <a:stretch>
            <a:fillRect/>
          </a:stretch>
        </p:blipFill>
        <p:spPr bwMode="auto">
          <a:xfrm>
            <a:off x="1428750" y="-32039"/>
            <a:ext cx="9344025" cy="6890039"/>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100" y="0"/>
            <a:ext cx="12847926" cy="3695136"/>
          </a:xfrm>
        </p:spPr>
        <p:txBody>
          <a:bodyPr/>
          <a:lstStyle/>
          <a:p>
            <a:pPr marL="457200" lvl="1" indent="0">
              <a:buNone/>
            </a:pPr>
            <a:r>
              <a:rPr lang="en-US" sz="3200" dirty="0" smtClean="0">
                <a:effectLst/>
              </a:rPr>
              <a:t>C.  </a:t>
            </a:r>
            <a:r>
              <a:rPr lang="en-US" sz="2800" dirty="0" smtClean="0">
                <a:effectLst/>
              </a:rPr>
              <a:t>Europeans</a:t>
            </a:r>
            <a:r>
              <a:rPr lang="en-US" sz="3200" dirty="0" smtClean="0">
                <a:effectLst/>
              </a:rPr>
              <a:t> </a:t>
            </a:r>
            <a:r>
              <a:rPr lang="en-US" sz="3200" dirty="0">
                <a:effectLst/>
              </a:rPr>
              <a:t>set up slave ports in Africa to send to the </a:t>
            </a:r>
            <a:r>
              <a:rPr lang="en-US" sz="2800" dirty="0" smtClean="0">
                <a:effectLst/>
              </a:rPr>
              <a:t>Americas</a:t>
            </a:r>
          </a:p>
          <a:p>
            <a:pPr marL="457200" lvl="1" indent="0">
              <a:buNone/>
            </a:pPr>
            <a:r>
              <a:rPr lang="en-US" sz="3200" dirty="0" smtClean="0">
                <a:effectLst/>
              </a:rPr>
              <a:t>D. Portuguese </a:t>
            </a:r>
            <a:r>
              <a:rPr lang="en-US" sz="3200" dirty="0">
                <a:effectLst/>
              </a:rPr>
              <a:t>controlled then eventually British</a:t>
            </a:r>
          </a:p>
          <a:p>
            <a:pPr marL="0" indent="0">
              <a:buNone/>
            </a:pPr>
            <a:endParaRPr lang="en-US" dirty="0"/>
          </a:p>
        </p:txBody>
      </p:sp>
      <p:pic>
        <p:nvPicPr>
          <p:cNvPr id="23556" name="Picture 4" descr="http://nataliesnapp.com/wp-content/uploads/2011/07/Cape-Coast-Castl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47537"/>
            <a:ext cx="12192000" cy="54876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45989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http://t2.gstatic.com/images?q=tbn:ANd9GcThpD0ouwbmFTmUR3qeGYQ8brbBWSEJTnOdxNhW_Bi7fJ_xEOz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1535" y="34290"/>
            <a:ext cx="9098280" cy="6823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6583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http://images.rcp.realclearpolitics.com/196026_5_.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2925" y="0"/>
            <a:ext cx="9715500" cy="68702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36410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865" y="403859"/>
            <a:ext cx="10353761" cy="1326321"/>
          </a:xfrm>
        </p:spPr>
        <p:txBody>
          <a:bodyPr>
            <a:normAutofit fontScale="90000"/>
          </a:bodyPr>
          <a:lstStyle/>
          <a:p>
            <a:pPr lvl="0"/>
            <a:r>
              <a:rPr lang="en-US" sz="3600" u="sng" dirty="0">
                <a:effectLst/>
              </a:rPr>
              <a:t>VI. Triangular </a:t>
            </a:r>
            <a:r>
              <a:rPr lang="en-US" sz="3600" dirty="0" smtClean="0">
                <a:effectLst/>
              </a:rPr>
              <a:t>Trade - </a:t>
            </a:r>
            <a:r>
              <a:rPr lang="en-US" sz="3600" dirty="0">
                <a:effectLst/>
              </a:rPr>
              <a:t>trade between Europe, Africa, and Americas</a:t>
            </a:r>
            <a:br>
              <a:rPr lang="en-US" sz="3600" dirty="0">
                <a:effectLst/>
              </a:rPr>
            </a:br>
            <a:endParaRPr lang="en-US" dirty="0"/>
          </a:p>
        </p:txBody>
      </p:sp>
      <p:sp>
        <p:nvSpPr>
          <p:cNvPr id="3" name="Content Placeholder 2"/>
          <p:cNvSpPr>
            <a:spLocks noGrp="1"/>
          </p:cNvSpPr>
          <p:nvPr>
            <p:ph idx="1"/>
          </p:nvPr>
        </p:nvSpPr>
        <p:spPr>
          <a:xfrm>
            <a:off x="0" y="1395664"/>
            <a:ext cx="6560820" cy="5462336"/>
          </a:xfrm>
        </p:spPr>
        <p:txBody>
          <a:bodyPr>
            <a:normAutofit fontScale="92500"/>
          </a:bodyPr>
          <a:lstStyle/>
          <a:p>
            <a:pPr marL="457200" lvl="1" indent="0">
              <a:buNone/>
            </a:pPr>
            <a:r>
              <a:rPr lang="en-US" sz="3200" dirty="0" smtClean="0">
                <a:effectLst/>
              </a:rPr>
              <a:t>A. Europe </a:t>
            </a:r>
            <a:r>
              <a:rPr lang="en-US" sz="3200" dirty="0">
                <a:effectLst/>
              </a:rPr>
              <a:t>to Africa: gave guns, manufactured goods</a:t>
            </a:r>
          </a:p>
          <a:p>
            <a:pPr marL="457200" lvl="1" indent="0">
              <a:buNone/>
            </a:pPr>
            <a:r>
              <a:rPr lang="en-US" sz="3200" dirty="0" smtClean="0">
                <a:effectLst/>
              </a:rPr>
              <a:t>B. Africa </a:t>
            </a:r>
            <a:r>
              <a:rPr lang="en-US" sz="3200" dirty="0">
                <a:effectLst/>
              </a:rPr>
              <a:t>to Americas:</a:t>
            </a:r>
          </a:p>
          <a:p>
            <a:pPr marL="914400" lvl="2" indent="0">
              <a:buNone/>
            </a:pPr>
            <a:r>
              <a:rPr lang="en-US" sz="3200" b="1" u="sng" dirty="0" smtClean="0">
                <a:effectLst/>
              </a:rPr>
              <a:t>1. Middle </a:t>
            </a:r>
            <a:r>
              <a:rPr lang="en-US" sz="3200" b="1" u="sng" dirty="0">
                <a:effectLst/>
              </a:rPr>
              <a:t>Passage</a:t>
            </a:r>
            <a:r>
              <a:rPr lang="en-US" sz="3200" dirty="0">
                <a:effectLst/>
              </a:rPr>
              <a:t>- slaves harsh passage to the Americas</a:t>
            </a:r>
          </a:p>
          <a:p>
            <a:pPr marL="914400" lvl="2" indent="0">
              <a:buNone/>
            </a:pPr>
            <a:r>
              <a:rPr lang="en-US" sz="3200" dirty="0" smtClean="0">
                <a:effectLst/>
              </a:rPr>
              <a:t>2. Most </a:t>
            </a:r>
            <a:r>
              <a:rPr lang="en-US" sz="3200" dirty="0">
                <a:effectLst/>
              </a:rPr>
              <a:t>slaves taken to South America or Caribbean</a:t>
            </a:r>
          </a:p>
          <a:p>
            <a:pPr marL="457200" lvl="1" indent="0">
              <a:buNone/>
            </a:pPr>
            <a:r>
              <a:rPr lang="en-US" sz="3200" dirty="0" smtClean="0">
                <a:effectLst/>
              </a:rPr>
              <a:t>C. Americas </a:t>
            </a:r>
            <a:r>
              <a:rPr lang="en-US" sz="3200" dirty="0">
                <a:effectLst/>
              </a:rPr>
              <a:t>to Europe: raw goods (ex. Sugar and tobacco)</a:t>
            </a:r>
          </a:p>
          <a:p>
            <a:pPr marL="0" indent="0">
              <a:buNone/>
            </a:pPr>
            <a:endParaRPr lang="en-US" dirty="0"/>
          </a:p>
        </p:txBody>
      </p:sp>
      <p:pic>
        <p:nvPicPr>
          <p:cNvPr id="26626" name="Picture 2" descr="http://0.tqn.com/d/africanhistory/1/0/7/M/TriangleTrade0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60820" y="1391281"/>
            <a:ext cx="5466715" cy="54667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0170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descr="http://www.likecool.com/Gear/Other/Ecce%20Homo%20Restoration/Ecce-Homo-Restoration-6.jpg"/>
          <p:cNvPicPr>
            <a:picLocks noChangeAspect="1" noChangeArrowheads="1"/>
          </p:cNvPicPr>
          <p:nvPr/>
        </p:nvPicPr>
        <p:blipFill>
          <a:blip r:embed="rId2"/>
          <a:srcRect/>
          <a:stretch>
            <a:fillRect/>
          </a:stretch>
        </p:blipFill>
        <p:spPr bwMode="auto">
          <a:xfrm>
            <a:off x="1588167" y="0"/>
            <a:ext cx="9165069"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thumb/c/ca/Triangle_trade2.png/350px-Triangle_trade2.png"/>
          <p:cNvPicPr>
            <a:picLocks noChangeAspect="1" noChangeArrowheads="1"/>
          </p:cNvPicPr>
          <p:nvPr/>
        </p:nvPicPr>
        <p:blipFill>
          <a:blip r:embed="rId2"/>
          <a:srcRect/>
          <a:stretch>
            <a:fillRect/>
          </a:stretch>
        </p:blipFill>
        <p:spPr bwMode="auto">
          <a:xfrm>
            <a:off x="1252854" y="0"/>
            <a:ext cx="9412941"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projects.ilt.columbia.edu/Seneca/AfAMNYC/images/sv055.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86996"/>
            <a:ext cx="12192000" cy="72449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75952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http://upload.wikimedia.org/wikipedia/commons/thumb/7/75/Walsh-cross-section-of-slave-ship-1830.jpg/350px-Walsh-cross-section-of-slave-ship-183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9087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9747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AutoShape 2" descr="https://secure.www.upenn.edu/themeyear/water/images/stories/middle_passage.jpg"/>
          <p:cNvSpPr>
            <a:spLocks noChangeAspect="1" noChangeArrowheads="1"/>
          </p:cNvSpPr>
          <p:nvPr/>
        </p:nvSpPr>
        <p:spPr bwMode="auto">
          <a:xfrm>
            <a:off x="155575" y="-388938"/>
            <a:ext cx="1333500" cy="8096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4" name="Picture 4" descr="http://t1.gstatic.com/images?q=tbn:ANd9GcR5ivVk_sUEJI9wu1kCeMfMOftlwZB-yx06yxYTEkRd9q8k_L-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8354924"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6" name="Picture 6" descr="http://www.recoveredhistories.org/images/passage-0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89939" y="1664654"/>
            <a:ext cx="5502061" cy="41265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45688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9460" name="Picture 4" descr="http://zettaelliott.files.wordpress.com/2012/06/cans-thrown-overboard-from-a-slave-ship-brazil-ca_-1830s_jp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762"/>
            <a:ext cx="7554744" cy="6853238"/>
          </a:xfrm>
          <a:prstGeom prst="rect">
            <a:avLst/>
          </a:prstGeom>
          <a:noFill/>
          <a:extLst>
            <a:ext uri="{909E8E84-426E-40DD-AFC4-6F175D3DCCD1}">
              <a14:hiddenFill xmlns:a14="http://schemas.microsoft.com/office/drawing/2010/main" xmlns="">
                <a:solidFill>
                  <a:srgbClr val="FFFFFF"/>
                </a:solidFill>
              </a14:hiddenFill>
            </a:ext>
          </a:extLst>
        </p:spPr>
      </p:pic>
      <p:pic>
        <p:nvPicPr>
          <p:cNvPr id="19462" name="Picture 6" descr="http://t1.gstatic.com/images?q=tbn:ANd9GcQHU1iGamnmVNmI4nmsNUZSHpHrK4tIUdu_qmOwk9a8-LTxFM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4743" y="0"/>
            <a:ext cx="460057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91383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504" y="1"/>
            <a:ext cx="7427495" cy="1547424"/>
          </a:xfrm>
        </p:spPr>
        <p:txBody>
          <a:bodyPr>
            <a:normAutofit/>
          </a:bodyPr>
          <a:lstStyle/>
          <a:p>
            <a:pPr lvl="0"/>
            <a:r>
              <a:rPr lang="en-US" sz="3600" dirty="0">
                <a:effectLst/>
              </a:rPr>
              <a:t>VII. Effects of the Slave Trade</a:t>
            </a:r>
            <a:br>
              <a:rPr lang="en-US" sz="3600" dirty="0">
                <a:effectLst/>
              </a:rPr>
            </a:br>
            <a:endParaRPr lang="en-US" dirty="0"/>
          </a:p>
        </p:txBody>
      </p:sp>
      <p:sp>
        <p:nvSpPr>
          <p:cNvPr id="3" name="Content Placeholder 2"/>
          <p:cNvSpPr>
            <a:spLocks noGrp="1"/>
          </p:cNvSpPr>
          <p:nvPr>
            <p:ph idx="1"/>
          </p:nvPr>
        </p:nvSpPr>
        <p:spPr>
          <a:xfrm>
            <a:off x="-385011" y="0"/>
            <a:ext cx="5125453" cy="7194884"/>
          </a:xfrm>
        </p:spPr>
        <p:txBody>
          <a:bodyPr>
            <a:normAutofit/>
          </a:bodyPr>
          <a:lstStyle/>
          <a:p>
            <a:pPr marL="457200" lvl="1" indent="0">
              <a:buNone/>
            </a:pPr>
            <a:r>
              <a:rPr lang="en-US" sz="3600" dirty="0" smtClean="0">
                <a:effectLst/>
              </a:rPr>
              <a:t>A. Africa </a:t>
            </a:r>
            <a:r>
              <a:rPr lang="en-US" sz="3600" dirty="0">
                <a:effectLst/>
              </a:rPr>
              <a:t>lost many strong youths and divided African tribes against each other</a:t>
            </a:r>
          </a:p>
          <a:p>
            <a:pPr marL="457200" lvl="1" indent="0">
              <a:buNone/>
            </a:pPr>
            <a:r>
              <a:rPr lang="en-US" sz="3600" b="1" u="sng" dirty="0" smtClean="0">
                <a:effectLst/>
              </a:rPr>
              <a:t>B. African </a:t>
            </a:r>
            <a:r>
              <a:rPr lang="en-US" sz="3600" b="1" u="sng" dirty="0">
                <a:effectLst/>
              </a:rPr>
              <a:t>Diaspora</a:t>
            </a:r>
            <a:r>
              <a:rPr lang="en-US" sz="3600" dirty="0">
                <a:effectLst/>
              </a:rPr>
              <a:t>- spread of African peoples and culture throughout the world</a:t>
            </a:r>
          </a:p>
          <a:p>
            <a:pPr marL="0" indent="0">
              <a:buNone/>
            </a:pPr>
            <a:endParaRPr lang="en-US" dirty="0"/>
          </a:p>
        </p:txBody>
      </p:sp>
      <p:pic>
        <p:nvPicPr>
          <p:cNvPr id="27650" name="Picture 2" descr="http://ad4change.org/wp-content/uploads/2011/11/african-diaspora-map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32625" y="1202179"/>
            <a:ext cx="7459375" cy="56786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00980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884" y="0"/>
            <a:ext cx="12528884" cy="3695136"/>
          </a:xfrm>
        </p:spPr>
        <p:txBody>
          <a:bodyPr/>
          <a:lstStyle/>
          <a:p>
            <a:pPr marL="457200" lvl="1" indent="0">
              <a:buNone/>
            </a:pPr>
            <a:r>
              <a:rPr lang="en-US" sz="3600" dirty="0" smtClean="0">
                <a:effectLst/>
              </a:rPr>
              <a:t>C. Extremely </a:t>
            </a:r>
            <a:r>
              <a:rPr lang="en-US" sz="3600" dirty="0">
                <a:effectLst/>
              </a:rPr>
              <a:t>harsh conditions for slaves in New </a:t>
            </a:r>
            <a:r>
              <a:rPr lang="en-US" sz="3600" dirty="0" smtClean="0">
                <a:effectLst/>
              </a:rPr>
              <a:t>world</a:t>
            </a:r>
            <a:endParaRPr lang="en-US" sz="3600" dirty="0">
              <a:effectLst/>
            </a:endParaRPr>
          </a:p>
          <a:p>
            <a:pPr marL="457200" lvl="1" indent="0">
              <a:buNone/>
            </a:pPr>
            <a:r>
              <a:rPr lang="en-US" sz="3600" dirty="0" smtClean="0">
                <a:effectLst/>
              </a:rPr>
              <a:t>D. Many </a:t>
            </a:r>
            <a:r>
              <a:rPr lang="en-US" sz="3600" dirty="0">
                <a:effectLst/>
              </a:rPr>
              <a:t>slaves resisted rule in many ways- sabotage, running away, or rebellion</a:t>
            </a:r>
          </a:p>
          <a:p>
            <a:pPr marL="457200" lvl="1" indent="0">
              <a:buNone/>
            </a:pPr>
            <a:r>
              <a:rPr lang="en-US" sz="3600" dirty="0" smtClean="0">
                <a:effectLst/>
              </a:rPr>
              <a:t>E. Created </a:t>
            </a:r>
            <a:r>
              <a:rPr lang="en-US" sz="3600" dirty="0">
                <a:effectLst/>
              </a:rPr>
              <a:t>strong American economies</a:t>
            </a:r>
          </a:p>
          <a:p>
            <a:pPr marL="0" indent="0">
              <a:buNone/>
            </a:pPr>
            <a:endParaRPr lang="en-US" dirty="0"/>
          </a:p>
        </p:txBody>
      </p:sp>
      <p:sp>
        <p:nvSpPr>
          <p:cNvPr id="4" name="AutoShape 2" descr="https://secure.www.upenn.edu/themeyear/water/images/stories/middle_passage.jpg"/>
          <p:cNvSpPr>
            <a:spLocks noChangeAspect="1" noChangeArrowheads="1"/>
          </p:cNvSpPr>
          <p:nvPr/>
        </p:nvSpPr>
        <p:spPr bwMode="auto">
          <a:xfrm>
            <a:off x="155575" y="-388938"/>
            <a:ext cx="1333500" cy="8096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1510" name="Picture 6" descr="http://upload.wikimedia.org/wikipedia/commons/9/93/Nat_Turner_woodcut.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896035"/>
            <a:ext cx="4754880" cy="4007685"/>
          </a:xfrm>
          <a:prstGeom prst="rect">
            <a:avLst/>
          </a:prstGeom>
          <a:noFill/>
          <a:extLst>
            <a:ext uri="{909E8E84-426E-40DD-AFC4-6F175D3DCCD1}">
              <a14:hiddenFill xmlns:a14="http://schemas.microsoft.com/office/drawing/2010/main" xmlns="">
                <a:solidFill>
                  <a:srgbClr val="FFFFFF"/>
                </a:solidFill>
              </a14:hiddenFill>
            </a:ext>
          </a:extLst>
        </p:spPr>
      </p:pic>
      <p:pic>
        <p:nvPicPr>
          <p:cNvPr id="21514" name="Picture 10" descr="File:024debret.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20425"/>
          <a:stretch/>
        </p:blipFill>
        <p:spPr bwMode="auto">
          <a:xfrm>
            <a:off x="4754880" y="2907368"/>
            <a:ext cx="4274820" cy="391412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6" name="Picture 12" descr="File:Capitao-mato.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86007" y="1515979"/>
            <a:ext cx="3605993" cy="53055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83245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858" y="0"/>
            <a:ext cx="10353761" cy="1326321"/>
          </a:xfrm>
        </p:spPr>
        <p:txBody>
          <a:bodyPr>
            <a:normAutofit/>
          </a:bodyPr>
          <a:lstStyle/>
          <a:p>
            <a:r>
              <a:rPr lang="en-US" sz="5400" dirty="0" smtClean="0"/>
              <a:t>Triangle Trade Map</a:t>
            </a:r>
            <a:endParaRPr lang="en-US" sz="5400" dirty="0"/>
          </a:p>
        </p:txBody>
      </p:sp>
      <p:sp>
        <p:nvSpPr>
          <p:cNvPr id="3" name="Content Placeholder 2"/>
          <p:cNvSpPr>
            <a:spLocks noGrp="1"/>
          </p:cNvSpPr>
          <p:nvPr>
            <p:ph idx="1"/>
          </p:nvPr>
        </p:nvSpPr>
        <p:spPr>
          <a:xfrm>
            <a:off x="0" y="1470421"/>
            <a:ext cx="12192000" cy="3695136"/>
          </a:xfrm>
        </p:spPr>
        <p:txBody>
          <a:bodyPr>
            <a:noAutofit/>
          </a:bodyPr>
          <a:lstStyle/>
          <a:p>
            <a:pPr marL="457200" indent="-457200">
              <a:buAutoNum type="arabicPeriod"/>
            </a:pPr>
            <a:r>
              <a:rPr lang="en-US" sz="3400" dirty="0" smtClean="0"/>
              <a:t>With a partner, create a map of the Triangle Trade ON TOP of the Columbian exchange map that you just did!  Your map must </a:t>
            </a:r>
            <a:r>
              <a:rPr lang="en-US" sz="3400" dirty="0" smtClean="0"/>
              <a:t>include:</a:t>
            </a:r>
            <a:endParaRPr lang="en-US" sz="3400" dirty="0" smtClean="0"/>
          </a:p>
          <a:p>
            <a:pPr marL="914400" lvl="1" indent="-457200">
              <a:buNone/>
            </a:pPr>
            <a:r>
              <a:rPr lang="en-US" sz="3200" dirty="0" smtClean="0"/>
              <a:t> -  Both the New World and the Old World</a:t>
            </a:r>
          </a:p>
          <a:p>
            <a:pPr marL="914400" lvl="1" indent="-457200">
              <a:buNone/>
            </a:pPr>
            <a:r>
              <a:rPr lang="en-US" sz="3200" dirty="0" smtClean="0"/>
              <a:t> - Three Arrows signifying the trade of items between the </a:t>
            </a:r>
            <a:r>
              <a:rPr lang="en-US" sz="3200" dirty="0" smtClean="0"/>
              <a:t>continents (Hence TRIANGLE TRADE)</a:t>
            </a:r>
            <a:endParaRPr lang="en-US" sz="3200" dirty="0" smtClean="0"/>
          </a:p>
          <a:p>
            <a:pPr marL="914400" lvl="1" indent="-457200">
              <a:buNone/>
            </a:pPr>
            <a:r>
              <a:rPr lang="en-US" sz="3200" dirty="0" smtClean="0"/>
              <a:t> - Full lists of items traded</a:t>
            </a:r>
          </a:p>
          <a:p>
            <a:pPr marL="914400" lvl="1" indent="-457200">
              <a:buNone/>
            </a:pPr>
            <a:r>
              <a:rPr lang="en-US" sz="3200" dirty="0" smtClean="0"/>
              <a:t> -  Different colors than you used before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562" name="Picture 2" descr="http://socialsafe.files.wordpress.com/2012/08/last-supper-restoration.jpg"/>
          <p:cNvPicPr>
            <a:picLocks noChangeAspect="1" noChangeArrowheads="1"/>
          </p:cNvPicPr>
          <p:nvPr/>
        </p:nvPicPr>
        <p:blipFill>
          <a:blip r:embed="rId2"/>
          <a:srcRect/>
          <a:stretch>
            <a:fillRect/>
          </a:stretch>
        </p:blipFill>
        <p:spPr bwMode="auto">
          <a:xfrm>
            <a:off x="-1" y="0"/>
            <a:ext cx="12192001"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descr="http://static.boredpanda.com/blog/wp-content/uuuploads/ecce-homo-fresco-restoration-parodies/ecce-homo-fresco-restoration-parodies-2.jpg"/>
          <p:cNvPicPr>
            <a:picLocks noChangeAspect="1" noChangeArrowheads="1"/>
          </p:cNvPicPr>
          <p:nvPr/>
        </p:nvPicPr>
        <p:blipFill>
          <a:blip r:embed="rId2"/>
          <a:srcRect/>
          <a:stretch>
            <a:fillRect/>
          </a:stretch>
        </p:blipFill>
        <p:spPr bwMode="auto">
          <a:xfrm>
            <a:off x="1852863" y="0"/>
            <a:ext cx="8572500"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4" name="Picture 2" descr="http://8.mshcdn.com/wp-content/gallery/fresco-painting-awesomeness/30039151870.jpg"/>
          <p:cNvPicPr>
            <a:picLocks noChangeAspect="1" noChangeArrowheads="1"/>
          </p:cNvPicPr>
          <p:nvPr/>
        </p:nvPicPr>
        <p:blipFill>
          <a:blip r:embed="rId2"/>
          <a:srcRect/>
          <a:stretch>
            <a:fillRect/>
          </a:stretch>
        </p:blipFill>
        <p:spPr bwMode="auto">
          <a:xfrm>
            <a:off x="-1" y="0"/>
            <a:ext cx="12192001"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3 </a:t>
            </a:r>
            <a:endParaRPr lang="en-US" dirty="0"/>
          </a:p>
        </p:txBody>
      </p:sp>
      <p:sp>
        <p:nvSpPr>
          <p:cNvPr id="3" name="Content Placeholder 2"/>
          <p:cNvSpPr>
            <a:spLocks noGrp="1"/>
          </p:cNvSpPr>
          <p:nvPr>
            <p:ph idx="1"/>
          </p:nvPr>
        </p:nvSpPr>
        <p:spPr/>
        <p:txBody>
          <a:bodyPr/>
          <a:lstStyle/>
          <a:p>
            <a:pPr marL="457200" indent="-457200">
              <a:buAutoNum type="arabicPeriod"/>
            </a:pPr>
            <a:r>
              <a:rPr lang="en-US" sz="3200" dirty="0" smtClean="0"/>
              <a:t>CREATE NEW COVER PAGE!!!!</a:t>
            </a:r>
          </a:p>
          <a:p>
            <a:pPr marL="457200" indent="-457200">
              <a:buAutoNum type="arabicPeriod"/>
            </a:pPr>
            <a:r>
              <a:rPr lang="en-US" sz="3200" dirty="0" smtClean="0"/>
              <a:t>Unit 3 : Early American Civilizations – Japan</a:t>
            </a:r>
          </a:p>
          <a:p>
            <a:pPr marL="457200" indent="-457200">
              <a:buAutoNum type="arabicPeriod"/>
            </a:pPr>
            <a:r>
              <a:rPr lang="en-US" sz="3200" dirty="0" smtClean="0"/>
              <a:t>Pick up Vocab Sheets/Study Guides</a:t>
            </a:r>
          </a:p>
          <a:p>
            <a:pPr marL="457200" indent="-457200">
              <a:buAutoNum type="arabicPeriod"/>
            </a:pPr>
            <a:r>
              <a:rPr lang="en-US" sz="3200" dirty="0" smtClean="0"/>
              <a:t>Listen for instructions…since y’all are still having problems with </a:t>
            </a:r>
            <a:r>
              <a:rPr lang="en-US" sz="3200" smtClean="0"/>
              <a:t>your notebooks </a:t>
            </a:r>
            <a:r>
              <a:rPr lang="en-US" sz="3200" smtClean="0">
                <a:sym typeface="Wingdings" panose="05000000000000000000" pitchFamily="2" charset="2"/>
              </a:rPr>
              <a:t></a:t>
            </a:r>
            <a:endParaRPr lang="en-US" sz="3200" dirty="0" smtClean="0"/>
          </a:p>
          <a:p>
            <a:pPr marL="457200" indent="-457200">
              <a:buAutoNum type="arabicPeriod"/>
            </a:pPr>
            <a:endParaRPr lang="en-US" dirty="0"/>
          </a:p>
        </p:txBody>
      </p:sp>
    </p:spTree>
    <p:extLst>
      <p:ext uri="{BB962C8B-B14F-4D97-AF65-F5344CB8AC3E}">
        <p14:creationId xmlns:p14="http://schemas.microsoft.com/office/powerpoint/2010/main" xmlns="" val="14131778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4539428D-6454-4FE6-B992-2D59F0AC2F89}"/>
    </a:ext>
  </a:extLst>
</a:theme>
</file>

<file path=docProps/app.xml><?xml version="1.0" encoding="utf-8"?>
<Properties xmlns="http://schemas.openxmlformats.org/officeDocument/2006/extended-properties" xmlns:vt="http://schemas.openxmlformats.org/officeDocument/2006/docPropsVTypes">
  <Template>Damask</Template>
  <TotalTime>3883</TotalTime>
  <Words>1331</Words>
  <Application>Microsoft Office PowerPoint</Application>
  <PresentationFormat>Custom</PresentationFormat>
  <Paragraphs>107</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Damask</vt:lpstr>
      <vt:lpstr>Colonization and Slave Trade</vt:lpstr>
      <vt:lpstr>Slide 2</vt:lpstr>
      <vt:lpstr>Slide 3</vt:lpstr>
      <vt:lpstr>Slide 4</vt:lpstr>
      <vt:lpstr>Slide 5</vt:lpstr>
      <vt:lpstr>Slide 6</vt:lpstr>
      <vt:lpstr>Slide 7</vt:lpstr>
      <vt:lpstr>Slide 8</vt:lpstr>
      <vt:lpstr>UNIT 3 </vt:lpstr>
      <vt:lpstr>Slide 10</vt:lpstr>
      <vt:lpstr>Bell-Work</vt:lpstr>
      <vt:lpstr>Clash of Civilizations Worksheet</vt:lpstr>
      <vt:lpstr>I. Why Colonize? </vt:lpstr>
      <vt:lpstr>II. New colonies  </vt:lpstr>
      <vt:lpstr>Slide 15</vt:lpstr>
      <vt:lpstr>Slide 16</vt:lpstr>
      <vt:lpstr>Slide 17</vt:lpstr>
      <vt:lpstr>Slide 18</vt:lpstr>
      <vt:lpstr>Story Time with Mr. Marwitz…. and Bartolome de Las Casas</vt:lpstr>
      <vt:lpstr>Slide 20</vt:lpstr>
      <vt:lpstr>Slide 21</vt:lpstr>
      <vt:lpstr>Slide 22</vt:lpstr>
      <vt:lpstr>Slide 23</vt:lpstr>
      <vt:lpstr>Slide 24</vt:lpstr>
      <vt:lpstr>Slide 25</vt:lpstr>
      <vt:lpstr>Slide 26</vt:lpstr>
      <vt:lpstr>Slide 27</vt:lpstr>
      <vt:lpstr>Slide 28</vt:lpstr>
      <vt:lpstr>Slide 29</vt:lpstr>
      <vt:lpstr>Slide 30</vt:lpstr>
      <vt:lpstr>Warm-Up</vt:lpstr>
      <vt:lpstr>Colonization in the New World</vt:lpstr>
      <vt:lpstr>III. Columbian Exchange –</vt:lpstr>
      <vt:lpstr>OLD WORLD</vt:lpstr>
      <vt:lpstr>Slide 35</vt:lpstr>
      <vt:lpstr>Slide 36</vt:lpstr>
      <vt:lpstr>Slide 37</vt:lpstr>
      <vt:lpstr>Columbian Exchange Map</vt:lpstr>
      <vt:lpstr>Slide 39</vt:lpstr>
      <vt:lpstr>Slide 40</vt:lpstr>
      <vt:lpstr>Slide 41</vt:lpstr>
      <vt:lpstr>Slide 42</vt:lpstr>
      <vt:lpstr>Slide 43</vt:lpstr>
      <vt:lpstr>V. Origins of the Slave Trade </vt:lpstr>
      <vt:lpstr>Slide 45</vt:lpstr>
      <vt:lpstr>Slide 46</vt:lpstr>
      <vt:lpstr>Slide 47</vt:lpstr>
      <vt:lpstr>Slide 48</vt:lpstr>
      <vt:lpstr>VI. Triangular Trade - trade between Europe, Africa, and Americas </vt:lpstr>
      <vt:lpstr>Slide 50</vt:lpstr>
      <vt:lpstr>Slide 51</vt:lpstr>
      <vt:lpstr>Slide 52</vt:lpstr>
      <vt:lpstr>Slide 53</vt:lpstr>
      <vt:lpstr>Slide 54</vt:lpstr>
      <vt:lpstr>VII. Effects of the Slave Trade </vt:lpstr>
      <vt:lpstr>Slide 56</vt:lpstr>
      <vt:lpstr>Triangle Trade Map</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Marwitz, Keith A.</dc:creator>
  <cp:lastModifiedBy>keitha.marwitz</cp:lastModifiedBy>
  <cp:revision>101</cp:revision>
  <dcterms:created xsi:type="dcterms:W3CDTF">2014-03-04T14:58:33Z</dcterms:created>
  <dcterms:modified xsi:type="dcterms:W3CDTF">2015-03-06T17:43:59Z</dcterms:modified>
</cp:coreProperties>
</file>