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9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2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0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4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8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9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2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1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E99-118C-4D53-A92A-5C9B50805AA0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7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70E99-118C-4D53-A92A-5C9B50805AA0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A0686-0F29-42E9-8BFF-F95E4DFA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NCFE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1 - Units 1-3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2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267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Territories in the W. Roman Empire had no government after fall of Rome</a:t>
            </a:r>
          </a:p>
          <a:p>
            <a:r>
              <a:rPr lang="en-US" dirty="0" smtClean="0"/>
              <a:t>Peasants need protection, so the</a:t>
            </a:r>
            <a:r>
              <a:rPr lang="en-US" b="1" dirty="0" smtClean="0"/>
              <a:t> Feudal System </a:t>
            </a:r>
            <a:r>
              <a:rPr lang="en-US" dirty="0" smtClean="0"/>
              <a:t>is formed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Don’t forget the </a:t>
            </a:r>
            <a:r>
              <a:rPr lang="en-US" b="1" dirty="0" smtClean="0"/>
              <a:t>Battle of Tours </a:t>
            </a:r>
            <a:r>
              <a:rPr lang="en-US" dirty="0" smtClean="0"/>
              <a:t>and </a:t>
            </a:r>
            <a:r>
              <a:rPr lang="en-US" b="1" dirty="0" smtClean="0"/>
              <a:t>Charlemagne! </a:t>
            </a:r>
            <a:endParaRPr lang="en-US" b="1" dirty="0"/>
          </a:p>
        </p:txBody>
      </p:sp>
      <p:pic>
        <p:nvPicPr>
          <p:cNvPr id="4" name="Picture 5" descr="http://jenkinsmiddleages.weebly.com/uploads/1/5/3/1/15312666/4135890_orig.png?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5245988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0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Christianity is made uniform, the Catholic Church gains power the </a:t>
            </a:r>
            <a:r>
              <a:rPr lang="en-US" b="1" dirty="0" smtClean="0"/>
              <a:t>Pope</a:t>
            </a:r>
            <a:r>
              <a:rPr lang="en-US" dirty="0" smtClean="0"/>
              <a:t> oversaw all Kings</a:t>
            </a:r>
          </a:p>
          <a:p>
            <a:r>
              <a:rPr lang="en-US" dirty="0" smtClean="0"/>
              <a:t>Pope Urban II launches the </a:t>
            </a:r>
            <a:r>
              <a:rPr lang="en-US" b="1" dirty="0" smtClean="0"/>
              <a:t>Crusades</a:t>
            </a:r>
            <a:r>
              <a:rPr lang="en-US" dirty="0" smtClean="0"/>
              <a:t> to recapture Jerusalem for Christianity</a:t>
            </a:r>
          </a:p>
          <a:p>
            <a:r>
              <a:rPr lang="en-US" b="1" dirty="0" smtClean="0"/>
              <a:t>Reconquista:</a:t>
            </a:r>
            <a:r>
              <a:rPr lang="en-US" dirty="0" smtClean="0"/>
              <a:t> Christians in Spain push out Muslim invaders</a:t>
            </a:r>
          </a:p>
          <a:p>
            <a:endParaRPr lang="en-US" dirty="0"/>
          </a:p>
        </p:txBody>
      </p:sp>
      <p:pic>
        <p:nvPicPr>
          <p:cNvPr id="4" name="Picture 2" descr="https://encrypted-tbn3.gstatic.com/images?q=tbn:ANd9GcRTvvXasdG2t2DW-TWUxkqMolt7JzkCp0iw3E19mjjpXh3nop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07289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21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BLACK PLAGUE</a:t>
            </a:r>
            <a:r>
              <a:rPr lang="en-US" dirty="0" smtClean="0"/>
              <a:t> ruined everything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…or did it? (Peasants who survived had more rights and better pay!)</a:t>
            </a:r>
            <a:endParaRPr lang="en-US" dirty="0"/>
          </a:p>
        </p:txBody>
      </p:sp>
      <p:pic>
        <p:nvPicPr>
          <p:cNvPr id="4" name="Picture 2" descr="http://www.cvltnation.com/wp-content/uploads/2014/08/Brue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4038600" cy="30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02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Renaissance </a:t>
            </a:r>
            <a:r>
              <a:rPr lang="en-US" dirty="0" smtClean="0"/>
              <a:t>- “Rebirth” of learning and culture. Centered around Italy, based off the works of Greeks and Romans.</a:t>
            </a:r>
            <a:endParaRPr lang="en-US" dirty="0"/>
          </a:p>
          <a:p>
            <a:r>
              <a:rPr lang="en-US" dirty="0" smtClean="0"/>
              <a:t>3 steps to </a:t>
            </a:r>
            <a:r>
              <a:rPr lang="en-US" b="1" dirty="0" smtClean="0"/>
              <a:t>humanism</a:t>
            </a:r>
            <a:r>
              <a:rPr lang="en-US" dirty="0" smtClean="0"/>
              <a:t> 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Classical (</a:t>
            </a:r>
            <a:r>
              <a:rPr lang="en-US" dirty="0" err="1" smtClean="0"/>
              <a:t>greek</a:t>
            </a:r>
            <a:r>
              <a:rPr lang="en-US" dirty="0" smtClean="0"/>
              <a:t> and roman) education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Belief that individuals can achieve greatness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Secular/non-religious movement</a:t>
            </a:r>
          </a:p>
          <a:p>
            <a:pPr marL="971550" lvl="1" indent="-514350">
              <a:buAutoNum type="arabicParenR"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Don’t forget </a:t>
            </a:r>
            <a:r>
              <a:rPr lang="en-US" b="1" dirty="0" smtClean="0"/>
              <a:t>Machiavelli!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676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Johannes Gutenberg </a:t>
            </a:r>
            <a:r>
              <a:rPr lang="en-US" dirty="0" smtClean="0"/>
              <a:t>invents the Printing Press with moveable type</a:t>
            </a:r>
          </a:p>
          <a:p>
            <a:pPr lvl="1"/>
            <a:r>
              <a:rPr lang="en-US" dirty="0" smtClean="0"/>
              <a:t>Books can be produced cheaply, literacy increases, ideas spread quicker and more access to classic texts</a:t>
            </a:r>
          </a:p>
          <a:p>
            <a:pPr lvl="1"/>
            <a:endParaRPr lang="en-US" dirty="0" smtClean="0"/>
          </a:p>
        </p:txBody>
      </p:sp>
      <p:sp>
        <p:nvSpPr>
          <p:cNvPr id="4" name="AutoShape 2" descr="data:image/jpeg;base64,/9j/4AAQSkZJRgABAQAAAQABAAD/2wCEAAkGBxMTEhUTExMVFhUXFx4YGBgYFxYXFxgYHR0fFxsaGxgfHSggGB0lHxoWITEhJSkrLi4uGB8zODMsNygtLi0BCgoKDg0OGhAQGi0lHyUtLS0tLS0tLS0tLS0tLS0tLS0tLS0vLS0tLS0tLS0tLS0tLS0tLS0tLS0tLS0tLS0tLf/AABEIALUBFgMBIgACEQEDEQH/xAAcAAABBQEBAQAAAAAAAAAAAAAGAAIDBAUHAQj/xABMEAABAgUBBAUIBwUFBgcBAAABAhEAAwQSITEFIkFRBhMyYXEUI0JygZGxwQczUqGywtEkQ2KC8FNzkqLhFURjk9LxJTRUg6Ozwwj/xAAZAQADAQEBAAAAAAAAAAAAAAAAAQIDBAX/xAAtEQACAgAFAwIFBAMAAAAAAAAAAQIRAxMhMVESMkEEgRQzYXHBIlKh8EKx4f/aAAwDAQACEQMRAD8A7dOmhKVKOiQSfAZMB1D9JtFMDtPQP4pY+SjBPtoDyec4cdUtxkuLTwGscc2JRIbTASS3A/prHNj4kotKJthwjJNs6ZK6cURbziw/OVN92EkRck9KKRWk0D1krT8QI5zS078WAu0A4JJ5cwI1tnSElO8blXdzM6hwHcIzXqMT6f33LeDFIOJe3KZWk+V7VpB9xiZG0ZJ0myz4LT+sCSaKVxQPeR8498hlfZPvMXnT4ROXHkNEzAdCD4F4dAOrZ0k+j8P0h8nZssaFQ8GHwg+If7f5DKXIawoEvIOU6aPBav1h4pJg0qZvtUo/FUP4j6CyvqFUKBdcie2KpY72Bj0KqQ37S/8AIn/ph/ELhiynyE8KBtM6qH76WfFI+SY9VXVYPapyO8Lh/ER+oZTCOFAyvalaCNynI47ywf61iMdI6lJN9Ogp/gmZ07xzf+tWseAsqQVQoFldO6ZJAmInSycAKlu/haS8X5XSeSoApTNL85ak/iaKWLB+RZcuDahRh1G3Vfu5Kj3rUhIHuJJ+6ITteoOiJQ8So/CE8WIZcgihQPDaVSf7EexZ+cJVdUfaljwSfnBnRHlsIYUDKqqpP74DwQn5iEZtR/6k+yXL/SDOXDDLfITQoEyufxqJnuQPgIjUiYdaid7FN8IWd9B5X1DCFAYaFROaif8A8xX6xHN2WkjK5p8ZhhZz4DKXIbxGZ6BqpPvEc8n9H5Ki6gT4l/jHidiSB+7HtdonOl+3+f8Ag8uPIeq2pIGs6V/jT+sV1dIqQa1Mj/mI/WOaVVMlM1QSAGZsc/GKFetaQSAgkW+ifSU3A90RL1E14LWDF+TqM3pfQpd6lGOTn3MMxLsXpLS1a5iKebeqWElYtWm264J7QD9lWnKOOoWuZKWoslQ0KQQ28UnUnugq+iCXbNqRzlyz7QqY7nnnjrnkYeH6iTmotbinhJJtPY6dCj2FHVRzlTaxaRNOfq1aBz2ToOMcp2BLdC+5B+Ijq+1S0iaf+GrQOeyeHGOXbBG6v+7Pyjlx++JvhdrHUI18FfgVF7ZA7PrK+K4z6BW8R3K/CY0dj+j6yvzGMYm81obLw0mPFmIwY1MiYRNLEY226iZLTL6t3Upi0szMAPkAuNGfv4axVl7ZmuklRSMkp6iYFKAI8WTlOe/wh9IWE4MK+BWZt+bvb0vA0VKnpDPq7E43Q3rd0RJ6SzAlBUqnyMkmch2NpYFHcf8AUQdIrDEKhQN0PSS8oT5oqUWYTADw0fJ1OG4A+kwIJq2STyD6t368IGh2SEw14HZPSQkBXUjIGOvkHGXbeYscRYTt8HSW+HxMkn0bmO9q+PaIXSHUbK4o1EVl7Z7Xmpm76pfi2CT3eJEVpm1RfaZU4Za7q1FHjcOHfA4sdjpg3pfr/lV+kX0DMVJqN6X6/wCRUWqqcJaFLZ7Q7OB95IA9piFuU9i6kYhyYHkdJFAOqSlOhJNRJAy7ZfixhDpO+iZLhyR16SwDByyeZbuaNEiLCUR6YGx0hN4TdKJcvvKDZ0SyTcwfVvvxFL6TqKkJenJUQCLp3pEBNp6tu7PE8GhuIuoKCYRMJUCA6RTyDaqWTwAk1DdnedxzBb7zDoLCtURvA2vbM8uygxLJIp5pIydXOD2RkcDjlBM2lVMA63Lndo5mgdxlTBWMeKecHSFhakwlQGHa9SWHn0G18U6VAum5t5QZQIIbOQQ8EPR+fMXLUqZe5WWC0JQUpfAZJy3OF00Fl5QiFSYuKEQzJcDAF6/65fsjO2r2VfyfiMaW0B55UZ20xgjvT84yexrHdFHYjGRMOdPzmDH6LG62p9SV9xme7WBXYyPMzB4/jMF30X4m1XOyV9xm/qIUPmQFibSOgwoUKPQOMq7VU0iaeUtR0f0Tw4xy7o+N1X92flHUtpkCTNJIA6tTkkAAMcknAEct6PgEH+6LeBAjlx++JvhbMi2cfOK8D94/1jX2UWIHB/ymMbZ486v2fARsbMTkez8Ko5oHTPY01xLJREKMnSL0hLRuYGT0jlgol3BLX6q60AYLl5ZBGnHEDs9aFBJBlE9XqFVWNWyklxjxOusE3SlTS07yU7/pKmI9FXFGeWDjXugWralsXoATeB5+oBKhwUerLh7Xd2BLRaqiGMVVS9UzEslePO1QwXBucMSyRguNYaraJW6hOQCMkS6oy0sXuLFG7vW/4uDZiqK1ifPKtZRSU1UwLVwACSltUsR/E74MW59TvECYo5/t5aAx30uFIybSk6tkQFa0WNmVBUuWTMLiYBaKmWsG45BdIJ7IYBiXU3KC+oG6rwPIcO+Byip5tyCEzCi8KEy+nU6eB00bOA+YIqwAoVytPw74UhIByhxg6gs6aNTHtO40fIxplmhwlNaVIJ32P7PSEDCdWUAl94PrkjlDkUhUhglmDjzVKp7dEgOyi+XOja6w2oQplpRKFpmXN1UhaFJICXAK/wCFRc5aYkZYCKETqVYVpVLUtJJUwkyUh95JUVBeSUjUh2bvipJpyZyFdWxK7nVImJPbYupK2BcPnGRHopCpJTad4uXpZThnO8EzCWLsGB0OsRoprZiFKlh7wpxJmskqW/aQsgOzsXa4cMRJWtBZN7Uv1/yLh+1kvJmAB93S1Kv8qt0+3EMm9qX6/wCVUM23VmWgDG+bBkXOQS4BFpYAneIGPYc47mjTa0B9M9LJCikFgbiaZC0DgGYpYJKuGj84ZRTAAoCYwCNBVyuyGBcJRusHz/CHhnXJtDKA4fWUaGAAD6E89ci2PZdcUs0wDdLhVVTptdxkCW5IGX5t3vqY2TrqvN3GafsOKpSgVBne1GSL0v3AeIl2fV3lKROKlFYwKmYTaMYdHcvGNBmI5c9SUq86o2JUS1UCyEnJYI9EfCLEuqUlaZa1i65KR583K3jk7vaDpxxbXRmxqm9WGKhHOioKQLZssk4cmrmAull4IdmUG8SQxzHRV6cfZgxzug2jMmSpchwwTcVGdN6wqdSyFEJzu3b1xcjTIMOKtWFtPQ9FOlsy0qAdSbU1d1zgZKldzDD6aAxBMkIKlNK3RczyqxRY4AIKhcd4E40uzytDDOpBPZYKriHchmOouOX4DwEVqizLpSVOdPLlJbBSC6hm8AuMMDxaGTRAmizalCXc2nySfhT4IUVM3ZyxdncwXdGpdktQtSkXkgJRZhh/Ebi7h8aM2IFp0pjvJQCE2kBFaoKABAA3ufHXGpfJH0WQkSBakJFxwEzEh/BZJ++EylQRIVCWYrpmR7fGbKB+vHnV+34GM7aOivZ840NoL84rxPwMZ20DhUZvY0W4zZjdXNxx928YJ/owxNqhnKJR7tZv+kDND9VO11/MYf0c6UIo64pnTkSqfyYzJl1rqUlRsAPaJ7TJTq5wcMQ74k4m0jskKGSZgUkKGigCPA5hR3nINq1MhZxhJOQ404jiI5P0YlWoSDkpkFLvwYffgR1iqDoUP4T8I5R0cmli41lH5Ryeo74+5vhbM8oR5xfgmNbZ2o/rgqMqg+sV4CNbZoynw/6owidE9jSCsjEW0FogliPVzI2RiZPSavMvqVlaUyhM86D6abFsAWbBZRBZwnXgRiftAFj1qmAP+8MSQrQItOWbm79zHf6SLPVp3iN9nExEr0VcVhj4e3hGHOmTFE2kWg23CdIuIIYMssAXSdA/PIEaJ6UQ9z1E9S5n1pYbyv2uUpIHaKlC17WbA4GPaVRtAUon7XnqbJc4c5DgMGOgxpEdTNJUd8sQQSJ1MoAcd1u7xxEswlJmtYobxSpXkxSk7zEJOXALC7irOIVjo1KOctMySkLUEqUXRdIOHdjnTtDdd7e4uSVh3FnHZPJtO/HvgO2bcqdLUE4v4ppQkB3KQUkqBDvgOfaDBdWdhfqngDwPA4PgYB2BslD3DALbo6mmf0rmSlWXKSGLa+LQIljtGUorPAyJADBSSSAJhCj2ss5v1DCPFU6ipylkhBSSaWmDMVE+l2SC2uqu+HTKa1EyZhIylQ8lk4Tg2qeYA2U/4H4w0yaFMlLSvdS27beKVDEdkhxMwm0A8fuz7KoQhSXlbxKCCmRMA7SVEqZZtyBqAxHLWJVNq8pVgcsKQOeAAImHId9C7HSPZFLapPmi5mBQJp5rgXekUrZ9N4ht0wqGgsndqX/eflVEfSGkSuWFKLdWSsdhuwpGQvdIZR1w4EPnao9f8qon2r9RM07J1sb/AD7vvxGa3NbpAohTG25PJyuiSckhykJfH5YfKm7oWqcQSVD66QQQEFRIUkAJYs+rODlmiKStHaMwAqfJXTAhmAAYWh7lKfV0gHVMeIrGYFdoAU37VIF7F8gJLaKHgnLxoZ7FmorrioBZGAoNVJBKWuynqyUgodWf0hUNQq5Fq1FO4XVUgpZ7SDuB8uG13XMMFxSnMzm4qpYSQ4SDeJbKJJtbuHdDqSsCVyz12FzEh/K5atCklxZvJYgajUaOIokOVHEAVLUpLqM1wkpLifNmcXSlW4kFIIDas5xmDudgHhgwASZ16AVTXBOVGpXwDlIIluoAMWLaDxgXIMkqJyVk9YtDgkFptWwGQtmGNAG4sdMREnIK0dWprUuZtUkgrUUDJYkEqGeDh4eKojJnaMQPKp+rgH93kZVnwHOPfLEmUtJmgs5c1E843E9rq3IdQB117zACq9RkxTrWErlsp+1Nrs5uwwwcDT2QRdH5I6gFJSQVE7vWN/8AJvQOzKhSS6lgB3xU1IQBaGZIRklSi4bHHMFfRs3SHdJBUouFLWDwO8sA6vCb0HTW5IBDxHs+UxhiTGZRhbQ7avE/CMyuOF+H6RpbSO+rx+UZFar6zw/SIexpHck2dmXO9YfiMYE7okjaO15dPMmKlo8nC1FIBUWUrdD4BOckHwjc2QrcqH0cfExvfRhTImVlVOUgFcpEpEtWbkhXWXjXQsnhwh4T/UicVaM6VIlBCUoTokBI8AGEKJIUdxyEdR2FeqfhHIejasZ/sT8o69U9hXqn4Rx3o2p3/uj8o4/U98fc3wdmT7PU0w+z5Rs7MOU+r/1Rh0J3z4j4pja2Ucp9X9YxgdEzVK4jvhsww1JjYxM3pHMaWnBO/oAg4CVEk3hgABkxgSipmSSLcAfsu8WcDAbg38x5NG70hWbEsSDe2EoXqlQyFEY5tn2PGOaYEgqQvd3z5inF6mBbB1wdftHOARSJdFWWSbt3UghJTSaEKyU9xcMeYOrxYNPlTAFQCjvSaYglRYEspzlyA3oEYir5OQALCo2hh5NTlssSQVZ4/wCLhFhYVYodUQLhakyJe+QMKKbgBoxYnAHMiGI0NjSAVyyUKNqmYolBILjewTkBCU4AOE8oJdorAlzCdAhROLsWn0fS8OMCezpBEyWqzJXc/k0tx2S1wXucS+dX4QW1YeWsc0qGl3A8OPhAxgKhJtsUhdqSFJQaSWlLPvWp63U824GI6agJBKpeN0keSSyVa6EzHLOo9wWYsppEoQJnUlQADASBLUgo3ipusLAm7BIa7XEUhsu0AdWWAtQDRJwHItAM12fe559gAZ7KpsuJZAKCM04yVO5Ui8kC1QSEvkkaYi5Jk2rRuHUJJ8nmJBAIYg3kBLBAB7niNaMEmUWK7iDTsQMgp7fawC59EvEKaY9YhZSA8zAFNMvJCgkuyza7KLkYA4tD1YgxnHKPXHwMT7WPmJmnZOpQPvXu+/EVZ+qPXHwMT7WPmJmW3ftJT39pW6PbGUdzSWwLdYbLn3efW0XAhzhOug46jSGLmIOfKSLUg4n0ycl8FTEFiUp0YuMDj5ImEFMuYpUvISq6ZTJKX9K2x1BiM8ecepqTaxUH5ippRhgR+77LC4HOpyY1M7PaaqBUlKVB1LDEVkkq+wAN03elrxHDhZlVSr5JVcjzgSxqpWqTYSUmW6iSJgIw5l44QyfPRc6pqkoUm5xUyMAglkpCMi65L9xPDFimmJJljrgT1gLifKJVvtkBLkO4xqecDGlYYTVbpPcYAaat3UoTOWp2DisSG1AANhJ1He5TgawdTlWoUS5ZJLAOSwfA4mAiXMYXGdPIsSpN82VKSq8K0VYxIKOHPkGhRfgfS2rGztof8RTKFwes3XOWbq31Cu7Hsh42iRkTUkuFOavgGZ/NupBKgG5HXMQSaxs9cptFDyyWAlx2syw3pcPRfuh0yqmORcvc7bVUsqAJKTeeqAwQGYMHL6wySOVVKuJlzFKyUW+VqCiCCm7s51ufg3EwX9G5xVJuKrgVFj1nW49a1Puz4wJUteFsDOWGaZmrkquBTcpJFgKUpY5bS7R4Lejy3kA3qW6lF1KSvizBQSARgt8TEtlVpZprDxWWiLN0V5y4kYNbSO+rx+UY9Wrtvy/SNXaK99Xj+sZVYHvY6pH5YhlxGUEzzc4cSR96jBT9DXarMv8AVZ/5sCdCDZOHJvxGDH6IJVpq86mX8FxGF8yHv+Qxe2R0eFChR6RxkdT2FeqfhHGejMwOrH7on4R2ao7KvA/COIdEkkk8PNH5COL1PfH3/B0YPazQohve0fiTGzs3h4H5xi0imWO8j8QjboFYB5E/AxlE2lsXCgmPLuESy1hohWsPGlmdGZ0nkXykiy/eJIMkTsWK9EkM+j97cYwJtMpbqUCp0tmjSSCka9vLswHhyjY6TTJaupTNSFS7yVAgnSWsuGy7sGGtzcYHqiUkKUZMu1AFySaecsG4BKt68OSGdLAi336RdilFpJkspDIO6oZsJNIjALkBusYav7e+LFJQGx7Dc4YijDpPcBMyMDPN+5qSKVipIlKtJYPSTWAuDOesyAxy2rHDRb2cVICVoslqF2TTzEqYjDS+s3nN5LF95IIy8VRBoyaaYZqFlJ3VoAKqZd2gD3GZupATk8HTrGvtKcoomIAJ82vAydGwOJLtGbI2nPUuUHWASLnpVpSXOCFX7mCB6Wj40i8uVeqpPaaX1dtpVlieyCH10w+jhonZorcEZVIySeqe0kkeTBOQLU3AzdGU7RPUbPBJJlJ3lFkqpN4F2Ci87QG1ffadItS6AC7cNwSzinCWBLEq84+MvkDtOOEV1UigCDLUSRdmlDuEgOp5puLJA9ww0WQQ+SOLVS1C4MGpQljgXMZhB1O7pnXQxZTShKwUy8dYC3ky3G8Qm5Qm5YOHI5mKs6nQJaz5Ocgs1OGQ3ZCk9YQQClBADHd748lUpcEJIIsCx5KElXnAoEedLboRq/YfuiaKfAYzdUeuPgYdtxjTTgSwMspJcBgoWu5wNdTiIphyj1x8DEm11gSlubQ2VOBaHDqzjGvsjOPcW9gZnVdyyu/tEKtTVSEpBa3AUCwJSotoSFFncxPKuUpIBUU3KT1iamnVm25iBLLbqdOAUqKU+eF5TMcEggCppwMO26UOMuddfDEiasDe60kAXH9opiAod9mCUs/MLLRrfJnVHk2tUAu1dwDMryqkDBII1sbJU58E6cblLXm9AZi6ElRn075IUpPYZRd3ta4JDd9EVtzId3YN5TSOokuNZYctazd2hEWqeeoLlAqIeZvXzqV8KsIawKUQUcG7Sg7jACdB2s4LRziXVqtSblkJyXq6YuRnLJdT2+JAPjB35QEyytRCQEkqUSAAAMkk4AxxgEVU2oKjckWqIJVRDOAEhk8wsOeauWFFDZJKqVOAZh7h5VSEEg8VWvoXzy72iVNTM9Hzh3lEeVUuEjReEhyrrNMgFCdHzXXVDUK0AHboQkG0JKrmyXBLcxy0ctRa25Ru136LI5OcDQ4HFPIRQvuNqEquuC5gBSCWqaVCQFADQ5ZyE+5u05K+jE66nSS+p1VLU+X1Ru8WbXHtgRmTVl5bqJIDH9jVo6gBgXpJAJD6pA5sUbD3ZIfW4+jLT90vd90S9hrfQ2ZqwBFFU0PEU6oeIZecxmUY21Jm+r1j8Iz5p7fgPyxZ2og9Yo95+H/aKtYntnkB8REFoVAkFM98dnu9JUGv0TDNV4y/guAjZit2f3Wcf4lQcfRRrVHvl/BcLD+bH3/IYvbL2OgwoUKPROMjqewr1T8I4Z0cQCMhx1RZxoW1+Mdxq/q1+qfhHEeiaw2eEr9I4vU98fc6MHtZLTLdaC/LHN1D+vfG1sxZY5Gv6iMlM1IL8EqD+xQ+UXNnTUgPo76ByWJAxGMTaWxqLncBE8s4imgvwYf1rE6F8IqnZKKnSGmEwIlpEtUzKwhV+UpYEgJUl2KkjJ4wLqpQnRCVXDJEmpWnq1IChkKbIb2nhBTtycU9WtJSlQUUhRStSrSHUlJSCzsnXGByEYiqbrAkKTKBtQlwmpQGDJSlyQBx8GctHStkkYvcpijtAIlgs6S9PUlwpzujrAeJznliJJkm1Rtl4G4fMTTvMbiwUCQ4UeOJg9k6qNCrlFAuJ4SqtgC+QHe7L8gw5xLMIAKUIcKFxSKeaoK3zbdvBlXA5xgg4hMaot0MpF0pUyQrrC5SQhaUgYD2ubWCUbp07o15aLaWa4YlMwqxdkg+jx8OMYlHKaoSlKLRcrWTOTgFzvqWyjvagEa+wlrAEyVgBxYrgS+DwGT4cYT3sa2BRFLi4yhbdaQaYgtxLmbjBbxJHCIjIIH1dwWd5IpEA3A5cmbg4Vg5y74aPZBKd5UgsACSJCkkF7SN6YSonljDF8xSVQFeFSkBQzmjQoaJtz15By572LaRRJbnU1iVWoSoEEFKaZAIJcpC99ksoJVxBcRW6mYSgFCiBMSVXUwCQxIS3nd0JSLXzqMcIiSjrFK82VX6k0yCxLKSV+dyxuOdeeC8snZ5CwTYoqUCpApZYWN5Czd5zGQlQU5Yka4hD32C2dqj1x8DD9szAJEwvaydbglu+4ggeJBiKeez64+cO2ytqeaXt3Dm6xu+4g2+LGM47lvYEVTzak9YQFOxNXJdZBfBMv7WH0ZhowhTqm5OJjAG0KTPkELIBUbiEBiNwYxvAFmJh9PVAhlTCckn9pSWBCnOJTgC4F8B0pOGaIzVh8L0Vr5VKQ2VBkjqnbBxnHHnoQnqMkVaQFeccuQlRn09xS6WLKSGa0sMjfVzi3Szj1qQFFSbkqzNoyCVkL+yFHU4BBIONREc+aGfrhaB2vKKbdU6iXuRvAJKcjG7HiJhEyWlRsPWpG9Npd5KSE3dl1OcMnN1oxrDFQbTyBLL/ZI4cu+AtawoJBWVkswKqJTHRiVFiWLsHGp1JgzW1pHBjy5d8c4kyiCDakWpucihN5HZFyS6T34G7q8EQkXZiUpYdX2hhxRPjF7Xb5BcuTz8I9JIUSoLOQSBKo2I3tAFONNeah3xkV6Fm4dWLSyXCKAtqWa70iVKzxfDGPZKCVC6UCCASPJ6K0pBBPZUTrh21bxh0DlZqzJxA7NoSAxXIpClsNvPujX3E5Mb+xlK6lAOvqpR/lTgQISkFYKU04fAB6iQUtdo1+ACVkh8XGDDotQ9XISlgOLCWJbaYKQSCe/i0J9oeS6UYiWUmJJicRAnOHY/dGEjRGFtc+dI7z8IzqyZhfgke8iLu0Q05j9o6eAipUIuBB4hPyheC0RbNULagt9hverMHX0Qs1U32kfBUAuzQbagjRpZL8nWMQa/Q2p/Kz/FL+CoWF82PuLF7X7HSYUKFHonGQ1n1a/VPwjhvRVWMjWUfgI7lWnza/VPwjhPROakEhRx1SvkI4vU98Towe1mtTID5Hp/MRd2bSJYfzfiitLUMN9s/iEXdmLwP5vxRmlqavYuiVDurh6DEwAbMaozBnpTOZKASwuL700BmOtgJPh4RjzZyi6z1ZYC0g1Sy9xHDk6w3ePR12ukhTdLC1WpKnSylgFQUlgoJyQxOM5aBRc28glQZWm/W5cngE81EMcMBwEWtSWqLkyencVZlyVKCKwlgQoAewEHvAiWSGcFO4NUiRUt6IVap3LlDuDnvikiaCogMQlz/vpySlAO92gMOA/dEknJUSEux9GsQCpiQQFqAI3Tga4AyRDoV0auwpTVMtSkMdB5moACSHJBUoga+lo/DEGO0ZoMtYZ3QoMxL4PAZPgIDdky3nymTpqoS6lJYA+mpQQcg6g6jWCPb0+yQu3JIbsqXgkA4GmCcxLKir0ApNKS/mwxZKkiknBR3XPamcw/c4HHMdTTMbpksBBUCxpWddpKu1O0O8eLA+0S1WzZUuYeplkgqwQiZP3bd5Kd8EHUklwLhFQyFoSpHVsAQphSbpWd1JczsqyB/Ke6KTsTVMuTaMIUlpYSd1bCmQveD5CyoaaYGPbFo06lzJazLuJUhd/k0ssNSCbsEG0uNGiNJm2pTlQSoAJFOAyCHIAVM3QBhwT4YhkuqqAUpBmJTcWAkSWYkliSsaAtgejA7sNKC2ep7fXEP2mrzKwNSGGbcnAFwBIcsMA66RXWvsesIZt5CVSFFYBCSFso7ht3t7BdOORjLyaaaWDBrihnmrTcSc1A+0UFgqVneCuIZu7MqdpnIVNGoS3lVO4yxcdXrgO3NWgir/tBCQmWFpQA5ARUFKQFELBcycaqYcARziSVWoNxE1i2EirkEEAEki6Xhhnv8ItESq9NiwiekXPMLhkMqqpjlQIcky8qBA1dy/IiHlctKki5KlgpYGbTXHeuAYJYXd2cjMQ0tSpQLXLQCSsiop16JCrbgjGT3Fi+kS9YOski4DEtz1lM5LpG+FC4lrcpZ7i3c6sE68f7C6uSJaFrLslJUWDlgHLDie6ACbgBCiLy4SUyaUXNLlrIVcEpx1j97HkI6BPKmIIcNAHRyspSq1YWx300xDhISpLJVvEAJdh9loqDVEtali0rZIRYi0qt6uiVv72bXwSAkAvwD8TFWbs4GWQJJSoukkU9JhD3MQFNlRds5QY9nysLZB3hYq2npCTYE5LKF13AHTLYaHSqLG9Ke9fGjk6ulRWs3abxHHQ6Q9hEdFsYKUWQkMNDRS3IWFAgFMzkCnOOOcsabBpeqkISyRqd1FgyXe1yxzANOkEENIUGGCaNW6SRoBMYEqJIweUE/Rm4SACm3eOOrVKOrZSok8NXziIkylVG2tcVl6uIcpeIiu7/AHxnIowa6cVTVA/ab5axFNSxUO5P3NElXicr1kxHMWCpTchElIqbOfqppch0SnHPK3g3+hTsVZ/4iPwmArZih1M1z+6lN71wafQ5PlpVVSLvObkxmPYYpd+OcQsH5kfsx4vazpsKFCj0DjI6hAUlSToQQfAho4F0aIUxtH1J00fAwOXtju+1F2yZpBZpai+jMkl34RwbousgFv7I8PbHH6l/qidGDszZkpII9Z/8wjR2ZNAA8FfGMmUsmz1h+IRZ2ars+B/FGXk0ewQy1wp0yK8ubCv740sgyuk861MveKXKnaauW4Ac5SC+P6zAyKpEwOV4SltydUlbBifRCXY84IuklPNmBAlJWS5comiU2MEkpU55NpGbM2ZVKNzEHX/zSwHwLd1AJSyUlubxa2J8mfVErTahabQQlJK6kKJDB1YFw31DGTjliKagXKmFrFKU5tq3dRBT6QPaXyOuNI1k7Cnqt6wJtDg/tE8m3BD4Fxe4ZOAe+HjYM9P1ZlZ7RXMnqJLKRo7NaW/7CHaElqM2Kp56VkBrm7NUk3MXO8bWe7XDNxgo2i3VTCQ+4rGTwOGGT7IG6HYs1E5MxRl6lSrVT+06uyFLIAtKccweDRv1SOsQpODckpYu2Q2Wy3hEtoaQCSqJJIvk3MkFk005JUklKmSVLJJFxf26EQ9EkoJPVdWEqBuTSHRItKrjMYdpRfDB4uT+iqiAwpizdpE0s2Mb/AM3hrEkvoopQLmnynPmCQVAm05XoEkhjzJfLRdrcWtUZ8mnuXcUJS1zA0yBMtySlKioglRWoajL84lTSATUgy3SlYAAp6dIdy7G/i3J9Yuo6IMFAKkAKABamRrzyc8W+cTy+j5SQOuRaFJUoJkS0u3fwOudQ+IlyQ0jamej6wh201tJmqdmlqzcpLY+0kEjxAJiOYrI9YRZmoCklJJAUCHSSkh8OCMg94jP/I0ewDCvI/fYtf8A8zMe0qSCRfL+0G0y/fHq5zGWrrlsQ1wqpRcsxDGVvZCUuW154JHO2IkBhOnBy917r4+mQSe1xfAA4RXOxnUD5TUDDM8sg8OKNTrGnUiGigur3SEruSVEiZ19LkJyQElIwzHmLtTCpqoiagKclSg6TNoiwBSB2WLZ0HAHiWjZTsIlmqZgYM1kk64P7vjEg2Ky0rMx7S7dVK3uTm1wzPg8BB1IVM25szdJYlgcDU93jARSpUndG86bTZIprQToWuS7O5DQbhb90DQ2GZQNq5TqSE4p5SeQUS3afJaFF0NoHhTi0p6p0u+aWSqxgq4EhYyHDHgG0eGVchFiCuSCBcB+xFs5fExmJL5dz35jWPR5QIUPJwQxSfJw7gu/aHP+tIrSujsxKiQabeG80pYfBH9o2hIy8X1ImmZK6csUdWGCv/SzgH0KtyY4Zj4NxxBd0ZDSWICSFKcBMxI9gWSfa5HwA4rozOTcU+ShxnFQBqDgCZxzBHsKnVLkhCgm5yTaqYpPLF5JGAMaRE5JoaWpqHxhjHhDMwnERoUYVZ9bM8U/Aww7pI7g8Nrz55fin8Jhs/Vfq/KEi0Vtnhpan16qT8VRl7O6dTNmbQmzUSkTUrlpQpKiUlmCt1Qe0vzB4xpUcxpUzT6qWHfvVBH9E+x5dTVVc1aZUyV1SZK5ak3bxKVg5FpBAVxcEeBh4Hf7fkWNszrexNoCop5NQElInSkTQklyAtIWz8WeFE9HSolS0SpaQlCEhCEjRKUi0D2ACFHcchBto/s859OqX+ExwXo44f8Auz8I71ttINPOB0Mpbvp2THAOjUzXj5sv3MI4vVd8Towe1myhWUeI/EIs7LSwSX4K/FGeleZfs/EBE+z5+g7lfjjG9TV7G4hUelUUpc3nE6VPGiZBZSeUSIiteIcma0FgWFJiArIiVMyIpygIVjo8XMfQe3vhCY0QFhDgtuGsMQ9Rh17RGFPHsDYJDuthijDDDArMIbPJysp9YRdQYzZ6sp9cReQqDyD2JZgeHJliGvDboqxEyC0Od4qlcPQqCwJwWEVlKcxKpfCKtScNxhNgjyoniIOucRQmS1PnWHywQYVhRe6zERypgBxpHgDiIyIQFta4hMxorrmx51mIdgZFdNeevlj8JiSYcq8P0htUkdYo82/CYfMOSe4fKHHYooyVeZmuP3MtvFyIO/oGbqqwcevT7urDfOOfzl+YmcPNy/uLwefQAs9TVpOonJJbTKG+UVgL9XsLG7X9zq8KPIUdlnIUtupBpp4IBHVLcHQi06x88dF57hWP3Zc/1rH0Nt4PTTwQ46leOe6Y+XKPbQpkHCVkpZgpQI96e/QtpHN6iLk1R0YLXSw3Cvq/AfiiKmm4HNlfjMDFN0ykm0KStJAGWBGC/Av90X6Tb9OrHWowPSNuqjzZ45pQmnqjRSi/ISSppi3Lm4gXTt2mGs9HsL/CLFP0kpjupmlZPooRMUfcEwLq4YaBNLMSFTRjI2mpnTS1ix/BSzi/vAhKn1q8S9m13iqVZ8S0V0zfgXVHk2E1BOIl6zhGSih2pw2ZOPjMkp/NE0jY22VZ/wBnIR69VKPwilhz4F1x5L64hK4Uvo1to/7vSJ9aco/hEejoftw5I2d7VVHyEUsOfBLnESYkBiZPQzbJ1mbOTkdkVKsPk5Ayz47otDoNtPH7XSDm0iYcdzrzwh5UwzImcuIkpMbCvo/2gW/8Rkjm1IPnMzE9F9HNRd5/acxSfsyqeRJP+IhfwgyZhmRBqpT2PXT/AKRoZaCSo+i7Z8368T52X85UTSB4BKgB7BFuT9H1EhrBPSBwFVUke4zCIrIYs1AoFYiJRgq2n0ESoDqKqfIUP7uck+ImJJ9xEY6vo+rQzbRlq9akH5ZohZMgzEZZJiSQXjQV0G2gNKulV408wfCdESuhm1A1s2hVzdNQj8yuLe/2FZUh9aK6lMIpzZsaB6J7WOqaD2Tqgf8A4xGroltP+xpD4VMwfGRBlz4DriZrPHmOMXpnR3ag0o5KvCqHzlCK83Ye09Ds5R70VNOfxFMS8OfA1OJGZg4RBNmRb/2LXgZ2fPDcplIo/wD35ipO2dVs/kNWP5EKP+RaonpkvA+qPJVExzDVKb3RHMlT060dZ4+Sz/kgxSqJywcyagMNDT1A10PY7j7ohqXDHceSKqmbx8B+FUSGZg+CfgmMfaW0UpUXC2AYky1hjadSRjtAxQqOlEoBk3K04MMNzPdFwjJrYHKK8mxUfUTW4Skn3ER0L6AVeZqxx61P4P8ASOIzekSyLQAlJSEq4kgZ9jtHbf8A+e5gVTVSg7Gcn32BxG2HCUasmc4uLo6vChR5GnUc56tIIIIBBDEHII5ERiL6HbOJJNDSknnIlHv+zChRoB7K6HbPSGFDSj/2JXxtzFmn6PUiOxS06fVlSx8BChQ6Qi5KopaezLQOOEpHyiYCFChgewoUKABQoUKABQoUKABQoUKABQoUKABQoUKABQoUKABQoUKABQoUKABQoUKABQoUKABQoUKADyGlAPAe6PIUZyGiI0Mp36qW51NiXP3RLLlhIZIAHIBhHkKJYDoUKFEDP//Z"/>
          <p:cNvSpPr>
            <a:spLocks noChangeAspect="1" noChangeArrowheads="1"/>
          </p:cNvSpPr>
          <p:nvPr/>
        </p:nvSpPr>
        <p:spPr bwMode="auto">
          <a:xfrm>
            <a:off x="155575" y="-1790700"/>
            <a:ext cx="5724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46" y="3581400"/>
            <a:ext cx="4495800" cy="29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528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Martin Luther </a:t>
            </a:r>
            <a:r>
              <a:rPr lang="en-US" dirty="0" smtClean="0"/>
              <a:t>ruined everything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…or did he? (Writes 95 Theses, calls out the pope for being corrupt and starts the </a:t>
            </a:r>
            <a:r>
              <a:rPr lang="en-US" b="1" dirty="0" smtClean="0"/>
              <a:t>Protestant Reformation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AutoShape 2" descr="Image result for martin luther 95 the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419600" cy="244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669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Protestant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Henry VIII </a:t>
            </a:r>
            <a:r>
              <a:rPr lang="en-US" dirty="0" smtClean="0"/>
              <a:t>makes England the first major country to join the Reformation (makes Church of England. Gets another wife. Chops her head off)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Catholics respond with the </a:t>
            </a:r>
            <a:r>
              <a:rPr lang="en-US" b="1" dirty="0" smtClean="0"/>
              <a:t>Counter-Reformation. </a:t>
            </a:r>
            <a:r>
              <a:rPr lang="en-US" dirty="0" smtClean="0"/>
              <a:t>Eliminated some of the corruption, but maintains core catholic beliefs</a:t>
            </a:r>
            <a:endParaRPr lang="en-US" b="1" dirty="0"/>
          </a:p>
        </p:txBody>
      </p:sp>
      <p:sp>
        <p:nvSpPr>
          <p:cNvPr id="4" name="AutoShape 2" descr="data:image/jpeg;base64,/9j/4AAQSkZJRgABAQAAAQABAAD/2wCEAAkGBxMTEhUSExMWFhUXGB4aGBgYGBseGhgaHSAgFx8aGhsdHSggGxslHR8aITEiJSkrLi4uGB8zODMtNyguLisBCgoKDg0OGxAQGy0lHyUtLS0tLS0tLS0tLS0tLS0tLS0tLS0tLS0tLS0tLS0tLS0tLS0tLS0tLS0tLS0tLS0tLf/AABEIASoAqQMBIgACEQEDEQH/xAAcAAACAwEBAQEAAAAAAAAAAAAEBQMGBwIBAAj/xABFEAABAgMEBwUFBgQEBgMAAAABAhEAAyEEEjFBBQYiUWFxkRMygaGxFFLB0fAHI0JykuFiorLSFTOC8SRDU2Nz4haTwv/EABkBAAMBAQEAAAAAAAAAAAAAAAECAwAEBf/EACURAAICAgMAAgEFAQAAAAAAAAABAhEhMQMSQTJRYQQTIkKBQ//aAAwDAQACEQMRAD8Axaeqp5mCUT1gBlq7w/EYEmd48z6xOk0H5hCsKGNrtC2SylZ58ohlrmg1WpsqmvDfBC5jCgc1AO7CA1HI3ieBevjCsDbsmnWtTd5T/mPo8NtUJhUra2tk96ufGEN4XWoTlj58Yeaogufyq/qgpJBi2S2oMpVfxGkAXpikKVfVQ4OcIY2pW0rmfWAZX+WvmIhx7Z2/qNKgEz5nvq6xz2y/eVEikvEJDRc5LPfaJgPfMe+0L949YhKXMTIlRqNZFPtMxu+ocj+8MNBzSVpB2iQwSS4L0B58IAtiQ1Md0F6GmXVy7woFVcUxzhZpUFN2dJJExnUWdwX5U5RYUSR7Pe/ECzt9Py4PhSEk5ZM5V0UdTHAY7sofpLWYbgqu/wAPIxGfg6Fdglm8xJNanBw5DZbot8yRLISOySCKUAGLGpzPPBsoq2jCyxSj0c1fN3zi3gVSASxArQscyOD8POJzuxo6EusNmQLgQm6W2iDjX6/eKvYwSS7tkCX6fWUWjWabdUkJFRvo4Gfxit6HBdQLO6d+YI8XaHj8WwPZbrFo5BloUUAJzUUpbi7Vhd7FJ9yV/LD2SghABKSGe6xo4xx+vAQq7b/uHr+8JFoLM4ViecEEYfmHwiBWJ5xOvLmPhHcznQdaywAdnJgUO27FlcIJ0mSyW4v5RAFBkjHlieUKB7Pg1x8XpDvU4Y/lV/UIr5qScK0DZb4sep+f5Vf1CMGOz6195X5j6wLLH3KzxEF2obSuZgVH+SvmIhxenb+o8F85VOMcSZecdKQ5gmVZ1LKQBiW4nfdGJMXulk5KvRCoN3R9czHplqwpx/aLlO1HAR2lonypAowO0rliG5VjiTN0bLdN2bacNpKVXUmuJTTLjCXJ+DVFFIKTdJYCrUxpHtgNXfAvFxtlr0St0dnNkuWvAKLHAuC/Jordv0YmUQqWsTpSsFpcMa0UDgWrDZoX0mtDCcs8cMg7Ubxh+/8Awo3k0D9fT1ivT/8AMKmxSCT0pFjUgCyJwY8eI+m9Kvzz8KIX6MUCtqDfw8q/CLeUspAF0KVS6ByioaNG0AK8zyzbiR4RZlzrt6YpCbyRvJIam4VwETlsaOir6yWi9MmVIZJrlygPQqQ+zheSxo2f1T1iK1JJdSi5IvBywBKiKNlwiTRJUxwcqAzb9t0VqoUhV8jRZd4JT72BJwIy5YeWIhQy9/1+mC7PJVdQbwAyDOWFDi2+Brs33x/9YiSsd0ZYe8eZgtQw/MPhAajU84NJoOYjuZzIJ0mO7zPWkQS2FcNl93Km+CNIgbI4n4QLd673op9/LdAA9nykPVsavv38hFi1SHmhX9QhDKvOVEghqA0f5CH+p6qH/wAZ/qEAMdnFqNVcz6wGk/cr5iDLTirmYGTIKpJSMSsAeNIjw+nd+p0jvQehptpWmVKS5NVHJI3knIfCLTaNIyLELljT2trDpUVGiAmm8AVIoMSWjrWsKsVlkybOg/ek9pMT3iAA6QoVSVb8gKRWrBKEyamUZV1DC6ezYkXg4UpTk0piHq+LRaTSyckU3ga6I1ctWk0dqUq2m++n92hBPZpd2oRQDGpMW+T9lyReWq1TAtbXriUpS4wIBcg8XfGLVY5SpSRLQjZQmiiqhoGF3cXPTjBlrMx0hKQQcXUQ1MaAvypE+zZXokYlrJoZdgmCSFlbh5S1AbKXZQ3hXI5JirkqCiHFTeOQeuAFBiY1P7WZSbskkbdbvACp+AjL1oc3smz51gxkLOKQXZ1XlHJkjxYjyizW5P8Aw0sFnrRqNT4kDwisWEVcbmwwwGfKLdb/APIS+IFCcBhTrEZ7ChPouWRMHPc13gN9fp3a32mWGmC93kg3TTiK7qekVbRFZgdmcNUVGRHD63xbbWoFZSAq8AQ7sGAqxHw+MTk8jR0Z7paUE17tAKZ7R+mjvQoo9Sb/AMBllyMcayAukAjGgfG7k+D1iXQpcbmV0oKeY68Iq/gKvkXtK1KAZByqya+dHLdIX9gdx/UmDkLTcQkluI+Xy/aAf8R5dYksjMylRqeJ+MGKNPEQEoVI4wwnYdI9BnMgnSoomrVPwgNDip3UY/VYP0mBsuHx+FYXrAFXrh+0ICWzqaglyTXc9d+MWTU/A/8AjP8AUIq6ksAT4jjlyi1anJoX/wCmf6hGehobIZ+J4vA8mctEu8hIUyw7v1DGJpxx4PWBpFpSJSnNSoMN8Q4fTu/VeFwm62JmSUgoWVpAJS2YpQtxhNo7S6VzkpMspN5xyd2y3wssOkDLUVBDuGqeIPwgn/EXUlakBIZwpLkpIKkl6VwywMWlUlRyxuLtG4e0ASXTUlOyKl6cMmziSRaSWvhqDIs7Vqc4oWrembjCY5CgbuYKTV0HAjlDrSmnZVwJkkkAgkl6HdWIZWy9pqys/ataQqZKFTdCsPDHyjOZkyhcEcIe67zFKmgLCgWevH48Iq06W0WhHGSE5Wx1otD3lZkB/NqfWEXHSJSJCQcepbBuPDoaGtK1eU4OBYpDcdrwZgOnW46UDy0AUPvZttBi/wCUHxiHL8sjR0AaCAM5ONQMsG/D4bvlFpCVBay4JYhnwLekVnV2VdnJuUq54l/LkMItqZqe1WQK3SCSXd8cYlKrGjozzWCWSQT3nIcb6Ox+vSPtAyCWAc7ZG/dTj+0dazAVIBLLZn3hmJ8fKOtXUd3IXzuDYRX/AJg/sXq02ZIuvfORDM2W5hn0hT7Mn3h+r/1h8uQ4xP6qkVLsoVGXgIQdiv3Zn6v/AFhIpPwLZlqxtKrmfWDJlU9IEUDeVz+MGK7nSO5nOgvSiaJO4nxw8oAGJH1XPlDo2PtVy5dakuQHo1WyfdAkqSAH3ROUkh4cTmwMSVEV3N4cILslqmSgyVEUZ2BpjnEpTl0j4g5iE7suuCK0MLDpw9iqXNmlGF2YhF4tmCAQxwLhucMv8LslqIVJnMsJCapG2R+IoYKvHB+AipzGHI+u+OJKbqjvFQ2TVcRqvKEdrDH2lNVJ6QtQuzRLYKTLJKg4BqkgGoOTxd7PYkzpaVzTfvpDEsFBQTgQwqQH4kKeorSLJrja+6VpUAz3kAlXMs/iGi0aH0hOtdnnBN2Wu6brKOKalqODdJYv726FuaWQVFvAzsWiTLURIKbh2jJngLS4F4sKMaGqWejiJLHpMh5ipUpa5SkgKRKrWrXFUYBQLjAYYNEWjlLlyJcuZeUtOyos90u4BJrQEbXDHCI7daCEKEsoTNc3e1cILEE86OQRwMZ8jqzKK0E6d0Si0SloWodpMUFlb7N4jZUM2TeYjcIzA6MnXzKMtXaJJDMWU1KHAjjhhGoe20UmWyglgsIZkqTtVKsM6OaNFe1klKsava01M3YUirIUKXlu2QowauMMpXoFVsA1hsRs9mR7wKAJjJImOFOnFyEtieG8wp/x+YtITMSLqcClwoedf2hdpScZiu1UXJNfh4NEKKOHEZRxkzecFq1YmPPQFG8TV0gsE5Pyrywyi5JBvlwGIIGFcgCd+HxeMts00gBSXBGYxHjF31b0sJzIWpImHIpDqzKkkZ4kiIzjkqo0rEutcoi93cUlx3Q3p4RzqyRs3gFOo0OG52Br1ibWtYdTkHPPIgZj6blEeqUonswkpDvjh8Wq8bP7Yv8Acu06ZsgnJLCuBxFRjXfjwhfdmf8AUV5fKHITsh7rMxOJOALPvoHhB2Mn3z+mX/bA4/TSMqPeVucv1gyZ3YCmd5X5j6wXN7sdzOdD+wv2gILEAni4KTv3OfCOtMWcP2iKJWaj3VYkcjiPGAhMuLlLIoFEGv4SAD5PDG3SyxBq3rvHCIciydHA80KlNieENdGWYISLRNSFJJaWhTstQxJb8CT1NICsFlC5qUK7rur8oF4tzAaGVotHbKcgBgAlILBCQGCU7gBuxrEy8vwSWq0qmJUnZF8G8EpAB6Dd9bqtPQQ+8UPz+MWbR0grcqNxCKrXg24cVHBhnCnS8xBULiVJBobxDk5UGGflDRaTojKLasAkd48QIvH2azU3pstTtRVA7Hr55RRpJr4RbtR7YETVoKRUFV7PBrvKj+PWnpIvc0lJKksXZ+IBenH5c4gtVjlrCFqSSpKnAI/hZwxxqoFJ4Uhsv7uYkoUiYBV2dK0qSQQfA9RzEAzpbPdYUKrppgzkP58icjGkjIBlyUIvXgAFg3iAHe7dBNNrAUOTx5rBYhPkTETEqU6VEFJAN9IvpxBcOAG3GBTZJnZpCpq1FBvFTtfFQArI7JAPFjFglqJQAi8QoBRQclpvAt4Z5gCBF/gzMOSSpLEcDEEpTw90/Iky7QuXIv3QElV9qTDVVxvwYM9ccmhMJe0QN/rDAHmi9G9pJKkKeYHUqW1bu9PvGmArENimmXNSsUuqB86+XrBtmeXdIcKQxBFGIzxiTSctMybLmJDCb3hkFJO2eTMpuJiD2diwqC9bUsVXUtR8HGR5xHq0pKOyUp8zSv4zTEUjzTk0rlhSmcJUHriBTy+sI+1cReMnOlWgPEKOdfIvKUFRSKXgwA4Ggc9fKFP+Fq3p6wymKZwMcG+ukKHR73n+0TTS2guzKJ3eVvvH1gqZ3ekDWtxMW/vH1IgqcNkeEegznQbpcBkDJyMOQg/28GSgkstICSkvVsFDwFeXGBdIVuBnckNmTQBuMS2fQyylIVeDkCo7vMjdEp6yV4r7OiCy2+UlRK0Fe5lXW44GGAtUhwQqYGO0hV28A2KFGhPMDHOPNV7J2doQqaghKsHGRLBSfGNHkaqWeaiZJDFSGWkkkkpU+CjtCoU2IgOK8GXI9szTSFvMxkoTclgulO8+8o/iVxgK0m8lz9NDvWLV1dnJUO55h6ciMnHlCVSXR4xKqZ0xalHAOgbfMPDrVm23J3cBKloAVmnvBhwVR390QkWqiDwaC7CfvkpNAsXSfdLghXgoDwcZxY4zZ7RJUglKgEqAqMRvyyqMOsdz13itRAAKiWoybxfHx6Qq1fUsyEGYllOpOTbBAPT0IOBhzPQCAcAQAobznXc3SCAr06ddmzLOQoKSNoECl5w2NQCPllBuiLXflicgKQULwUGUKqTXJjdV4GOpk4iZMQS0xx33wzNa4v5R3mpQIa675Z+T/GIQm/3HEo4rrZnWtmjmme0X0/eTFIKfxBkpU/I3or9mmXJ6V3Qq6xY4Ft8WLXG0X19tcCBNnLKQMCkAJpwvOOYMVpZ2hxEWYsVlFj0nKQ6Vyx93MF5NBTeg0qQaZeseS0r7MElKZYUTfNKlLXUt3qZCF1htl0dmsAovBdcQwNBuBw8TDu26ImTLMLRMcHupADJTddTBjQFKkUbI1MSSLSdYAlWi9KJDkuoeDN8Hb4wRq+oPKdwLiWamIDU8frNPKWOxIyBHxh5oNQEyXeo6U5EgUFSci/whZLBJbLgFi9eYuE4EAhuLF2woMXhL7aOP6B/dDgzEFZrsjBYGO6hzNPARXfaf+2OqoVDGb28ferH8SvGpgmb3R4ekDW6sxZ/iPrBM7ujwjuZzoY23FGGJ+BpDGzSpi0lZUpSRSqiakEjHKnpC63SyooSKlSro5lgOUO9DASh2cw7J2VkVIPvAN+Ejo8Q5fGdPA8tHNlTMmSQtg0mYqXTFi0wE9S3JUaDZB2kuVMwWAClQJBSaPVJBYtUZxn1qsEySrtEKKkuO0CCWUAbwvZFJDY4Pxi76r28LswWUgG9cdIITeDUAIfApLfxcIKarBNp3kMsmjFTpcyTOPaqDqZd0KKScBdDKbgxYiM90xq8uSqY10SwCoEqwzu7yrFhGmtiy1JUmjpUxSfBqYUML16ve0vLnLBWom6pgmhdkOkMWyJAhXHwaM3HJkAGyng0G2GwT1r7WTJXMCDtXAVEYHup2m8IN1z0SLLaVS0IWhDJuhTmoDKAUcWU/URZdRdGyFSBNmyyFTCUomgBbGpe6BeDADB6tvrRbJvQfo/SkmaEBSzLnJ/CXSouwOyWfAcaYw9Ep0sGUagsWDGgzzrnHCrKpS7sm0dqhAa4ZomEq3KlzrxDYMA9D4cz7LcWiUZMgKVjdlql0AFWlrTmWq0ajWJtMrUZt+bdu7RIUlypRZilRDBqlgYH/AMVIBBLoK7xvbP3b3ggAVNKBWHGLIdF3pRnGWlSEm8pPaTC5BolN5RZTtvxbOJ7agKSgKk2ZQIC5KxLCqUptPtcSPCAoeh7eGP6x28KmpQhJTKQ5lpJJYLLkgnFyHhbMNUvx+MWj7QdGXV9u5JJTeJxVevM/EXSKZNuiuWeaUzJak4hTij4VwzgvJk6ZYNU9Ci0TAVdxJc7juB4RoAmibYVSLu0J0wk0INSxHNJHKsK9FyhJkCX/AM2Y6lE/hepUW3esOJWifZEqAFVntVjMlQBIZy37QmVoaT7O2ZDaQU300oTTKm/i0WrQ6ldswQo0yZsTTHi308JNZ1y1WpfZkhJIBJ9/BQA3PFk1flvOJ3dBxb69Ily6DEe2fiGBNeoDng9ITdsvenqmHtsn3bwFKNmyqjHmX6mK77VI93zXCRoZ2ZlbS82Yd61HzMETTs9IgtVJi89tXqYlPd6R3s5kNrVNCVSZnuzAroUmLJNkJTMmTF/5aFOf4nqlA3kuPAmKzpFmSMXJp0r4RHatMTZ1xKy4SGYNgzOWxUd8RnFyorDk62h9YrUqfKnqdjfEwgPUNcalWDCCdC6XtNnC0SAlSF1WhabyQoUvCoumgq4wG6K7oXSJs8y9dCkkEFJwUkjDqx8IZzrZNtQuhITLylyx3vDE+J6QuYvGh8SjnY/1a1nCppTOuBS2F4OHUAe8SSmpoM3LVpFrtVrSggLNFYE+hGRwjKNKyOzZBZ2qkNs7geObcom0XpKYlQQbywtSQUk3rzUCdp2BdqMcN0G1WAOL9NcsOr8q0rUZie0SoJUoKN5ICcCAXAOVBgDHOsFmmWVXbllgOEhKbqU3sbzUAASgeG8wy1Hspk2dKZqh2hF4pvGiD3XrUUU0TawrlLlhU2bclpImBpl1Kwnaukg1wwwI8tLCxsEVezPU6U7MSyqUhSXqC94liSoLfcN0WDRul5kxSjJmzexbZQWXWjBlhRFXDOMGit6A0em1za2Zfs4UooUtakqSit1gGww3nMxbdSUSJUmbMQovJKwoKZkNfWLoz2avyGRgcUZr5M3I4+INtAmIlCWqTLUtSgpaJd+WlLG8byrxSFNVkgOWyrE3syFWZVwTGlkrSnZUpN53SKuRU0flhHNknvMm9pM2ldmoI3OLqj4kN4R9oy1/eL7NioIqCMQVVpTd0it5onRVdYLCm0WIo/ElJmBRxUr8RJ/T4Xoo2pFsly1ziuXfIkm6S2yykk44Psh8g++NAsc0JlsS9w1/KXSryvDm0VjVaxypClrcrnqmKliWBRASQQSWxUdrgEiJwlcR5LI5kz0y0dpMExS5ikh0oPvBgHYFMWXSlt7RZUoV93cMGESaPlJKJkyaQSlQSkUxYKUeAag5HeIqesVo+9DKIIZLJLEXiXUaYCgBH4iN0bKNspmmkgW6YlALC0FIYvgoi9wBL8oteqiE31lQd0txVu82ij2WRdnJS5dK2JzN0xdNV5Y23NKnDyiXL+BoDiatRvC85OdaM3CvnCXtP+4ny/thpaQlrzMMMEv04v6xXO0l7k/o/wDWEg2M0jPrWXmLIDbaqbqmJ8j4QNOO2r8x9YJOB5j0jvZzIY6TWRdzqXFWbZ3QJZ0gktganf8A7QVpMkJBejnfw3fVYgsKQxIDEwknSHhHtOiaWSC4y4D0MMpmmrSU3DOVd3Bh5pAMAgdY9L0cZxHD2dVESax7NcMQSC4YihFcjHcpEfTks3OMnk0tMcHTCkSAszVm0KAAJWoqUKKdRd7owbDAb4a2DRs2auUbRMVMvJC+yZkJcuCEDZchKg7Oc4p9gshmTpaASXIA5bv2jUrCAq0zTglDIDbkhI/qKx1gqKX+kHKyxaNpeIDJCaY0AGFcoQ6HsH3QURWZdv5XmIU3J3+sXklYSiarFgfIPCyxhpSQ5xod1eb8uUOxURa3aZFmJISHnSwm81QEEln/ANX00DalWhVbU5dToCCMnTU/zdYA+1aQTZ5SkubpcngxHqRWHGp8r/hgGcOfWN+TEGk5akzlplpJKjdCQ21UKDfqVDSz6piUAtBUVF1XVEE3iwJvAALLM2BYUGMCaYmSk2kFarpV2dxdLqFKN0qUX3C7/ri4aIXM7JPbGW7Em5RF0Z1JYZ+MSjtplGsWUe0zDZbOUlalrUVMVFySo4DcBQMBlFQ0hp0ASkpQTcKzNKmZalXQyWfZSE45mrNjcPtJtNm7PswtKJqWWljVQcbJGILXmPAA5RnluMlMsALvzFEABI2EZuVZmhFHZ4fGkCvWA2FV+0XjS8pSm3E3jjzp4xftWpg7JVavTJjyP10ih6JS83JwCTwcsPWLzoRd2SQQBeABPKtInytWCCJ5toN5rzq4VfLcf9vGAPbD7n8ohhOWQAl2TkwzPLr9UTun3fM/KEhKh5KzN5x2lcz6wUe6eY9IFmd4niYKPd6R3M5kMNIOw3bT/wAsc2TAUxj3SJDAEsNrL8sOJEiUsJCwpKkpCbyGYhIaoObADHdEeR4LcFd7YuUP3f8A3jmZMwEOJkmzJLXJszipYSM8k8t+cAaQEv8ABLuF/fKt9K+ERR1WQSkOMvGI7Yi6nxDNzghKaAfXpEVulkJD8M+MaL/kNNLoxhqldFqk3qAEnoCfhGg6tI+5M3OYSvHG+8z/APXlGWWeYUEFONW5kMI17Q8q7JATVNWO4DZHpFls4vDjSE9Xslo4oISd5NBhziaRWSitDXwNWr9UiDTOzZCGa/MQOqwIIsg+6l0pcH1yggA9Z5hlWYzbqZiSm6UqqC2OVQ2Izii2c22TIK5OkJQTUlClC+SCR3SlQOD4xoGsEtEyxTAwdPUPT4wv1O0bKNmJXLQonFwDiTvgRilbXoW72cqKFJQicUqWUJcFqmhJAxIvDyhJrPpSZZFJXLtExUuaplSbwKboH4SagPlvPhDLXnRktMlMxCAlaT3huFWfKj+e+PbXqzZ5lnSpEtN8pcFNGOOHH4RDj4HGV3/hWXJaM2naRExZKieD7uLPX94ns1lXNClS0lSUNeKcn4Yw105YBclzhLQkpJlqupAcpqlSmGJS2McydP2iUm6gpbFroDHgzDnFZOviBW45F2jZZStVKhLVelR44eMXrREsmUCGybLq/wBDxivWfWObNftEyzgA8tyOZcxa9ErQJLOACK1z3U4RGbbeUCKS0dqsxUXoXxDDZ5VfpCb2aX7yf0j5w5ViKtRwQCXHhnCe+rd5K/sjQNIzOZiocTBD7PT0gRfeVzMFHDp6R3M50NbchJUhJLBRIPBykPjljDbsCgsQzcC3hvH1yQ6UbZcnNgOYr4UhxYrTapaWvkAZKALeBBakR5NFuH5PBN2azVKCriAWNKVZoXW5BSoBQuncR4PBlptc9dVzVck09G5x3I7MpSJqVKIHeSduper0OeODRLKRdPIuMxmaPLYt0Q0n2CQTsTVJ4LRyzDB44t2j5aJaiqcFG6boSDjk75O0BbRRyVMA0XKvTpSf4go8kus+QMa7ZJV2QkPgh/j4xnOoWgfbbSJZUUhKCskFiGYBusWTXtdrsV2UmchaGxVLSFgDeQwPSOhHCw7Wme0iWHfbfxSFL9R5wxYCUDgyQMvP6wjIp+tFrXdvzbyQ5CbqQKgpOABwJGOcO7Tr/MVK7NMhCSzFRUpT/wCmjdYNGst+mZrWaYlJO0UU3gkCCtAOiVRsK03VjLV6yWpez2t1KmolKRhgHZx1jRtTtG26ZKBlzJJTmZksk9UqTGqjWNNNi9IWk1BDM1K0eE2gdNyBZUCZaJSSEgG8tL0pg7nwHrHX2g6Ht0qxrmLtKLgYKRKRccFgz1U3B4yWSaxqNZZ9M6R7aYZci8pBL0BF4jAsagCuLY8BHE/RXZSlqmqT2pGwgF7tQSVthRwOZhPJWUqSoGoOILQ3JoScC7/W6sSkslYu1QFonBY3MDlkfLDrGi6LP3aGarOMuXP5xRNH2dSVLQoMxAI8D8MovtlATLSHIagA676ANxxMS5NgisENuUKBqu4NaHButN8Jtveev7QztACi7AtViPLp6UhTcTuHT9oEF9BkZus7R5mCzgPCB1yyVkAEkqLCGKrKu8iWkErJAAFTujuZzo70pW4GyPPKD9H6xkhMucm8gUvNtpHPOu+DZuh15y72Ld7PlA6tXlH/AJQ53l/OJtRksjxcou0GTZcsp2Z6KhqggvhUUzjm0WdSFlJH5dx4g4YdKxANXle426qz8TDDR1ltkp0oWLvurqnzEScWtMtGf2CO6sMD6en7RHpBJuEcDTw+vrElVrWCb8iSqtSnZL8waw/0doW12m6mVY0oBxmqU91OBIvHFnwBMLUk9DucaCvsamJQu0TVsAEJSC4zJUQ2JdhhCr7S9IGfOXdNAGL/AIf4eBzPhF3tuqyLBZVpkIKy73lTFBRJpW6AN1Iz5AlBCb5xFQBvqakAY5MTF0cxTxJvU3RyuWwY0iw2iyKvvKlKbEcOpBhZpOyzWcy1Do3i3xhgA+ilJMwJUCUnFsWGY4xtmodoVJFwArlKDg0C08FoLHxFIw/QspRmpKcQW6+cbLojVe2lCSm0XE0LO9N3coDzJ4wJNp4NGqyEfa5byqwmWkUUpN40dnf6eMMQmofdG0606jL9jnzlzlzZiUEgEkgMKs+bPlQxj9lkXykO7584Fv0NfR8hJIPCHVj0xKQgKEsrmD3+4DvYVVyMTL0PLlpBUtSScXBbwIH1WEVrWklgSBw6YnfE7Uh8xGujpxUVLUraXMLqbE50+EXy8Lgo7gFxgmuYblFG0FLCkpoxKieWXhFyYpBc1AwLBxh5+cR5H/JjR0eS0g3gC6si7BhU+X+8JPa5funz/thrPQQmrswujGkVrtuKuqY0WFojkaPs6iZkuYuU4FFpvNvukF2PGCdH2bsipSZkhalHvLSu82QqksOUUqbOUFEXldTEfbq95XUx29Tn7GkJtJI71mfghX9kfG0q9+z/AKT/AGxnCZyveV1MeiYv3ldTG6o3Y0T2o+/Z/wBJ/sjpVqW1F2foR02IzrtVP3ldY6FoX76upjdTdi+211lH3qVFa0gpSDzdzywjcdBSRLkIA3R+ctUULVaJSlOUlVHwfhH6WsiGlp5RjNkVvIIU+ATXoY/OWkdPpQQmSnuu5IFS+XCNX1+1rEiXNlJ766A7g1YwaYlySc42zZQ5/wDlM3cP0j5R6daJmFOg+UILkfdlBpAtlj0HbUqtCFEAVrQB4/R+iFgyktuj8p2WYUKBEb19nOtCZsoS1HaFKwA7L9apV6WpJwUkjqGj8zaNsoRPUn8SFEMz0Sbp6fGP02hcfn622QJt9pCqXJqj53oTl0NDZDpnSwAZiaVIFAYqMydUk4b4P0na1FZJLvwELFYvw30+qQvHFJBmy36uoDIcPQliWxc5Y5RZzNCSmu0PxE0OTNub4Qh1YlkGpLXUpO9mYsd/jBmlJyQVByUtsuTQZOH3PHPLZVaOdI2oVZwDjuPERXe0HHp+0FEBWAYbw2RfA/WEQez8uhh44FZU5uJ5w3lB054RwrQ6iTXPdB6LAoDw+EdTkiKQtvncfL5x32u9/L5xLMswGbxBdfAufLrC9hqOgocfL5x3KIJND4xFNF0OoxzLtSUh9+UFMDReNGp++snNI/ljeJSWSOUfnTVjS/a2qzIutdUKu+AI3Rv+mbV2dmWs5JPpDCswr7Q7UFz5p/iboYpktL4w50jOXOc3FMSS+/PdAPsawMCA8J2VD1kCUgcvGOSOfnBXsqvdf63RLKsZNGgdg0KFnnFr1I0hcnICjicYUWiwkVb64b/CONHWZapgSgVx55+QhuyYlNH6i0ZMdCS7uMYw77RCZWkLSAWCylX8o+vCNP8As60n21nTWoFX3xm32zyinSBUKXpSS/IkGM1aCsMo1o2nevzjhEm8pIYByxAzekcldcTXM5Qx0HJvzQMGqTlg/o5gN0jbLlYU3JRURU1A+hXH6eE1oXeUbywODuS+5np8omttpVNN1Iuy0hheHMZ54dYJlSxLSGSBjljwdjHIlRbYM6WoryV8vrlAbn3h1PyhnPtwoAUUp+KuIxYQq9pmbh+qX/fDwpCsmTNzA8TQfOBrVOUaEHlRoDm2oKczQCaMkEtSgJGDt/tA0+2qVQMBhTAQ6i7N2R3NKUqvKVlg9BHEi031MkM/nHHs6kgKIBffXyj6VaiWSADjl+0PQD60WgDZvcKDOIezKg+A5QamyACoDvziK0T7ogp/QHfo31Olj22Q3vh41/7V9JdlYFAFishIjK/sysxn2+XkEOs8hF8+2hlWeUlxVdBv39KQ3gnpj8i0qFSsjk7wQdLzABtuOIBgb2U74lRIAG+FdD5CpOnpgrsk5G7UeIBiZOnFY3EdGfe4xY/GAVMMTEcxeG4wtJ+ByhpO1hKqKS1GSATRO7lAcvSiEOUIZRdy7+I/aBJ0ogb6dIhQ4qRBUUBtmnfY7pj7xUsnGtd8S/bdZfvLPOYkFCkU30I8iYrWpVpAtcsgsCQOXONh1m0HLtlm7JRZTug7iKdGh/BfT82zF1qT0ifRlvMuZeBZsP338oeazauzbJMMuYmmKVgbKxvHHeMRFeWA7ZwLTRqovlk0jInDaAQo5jAtnX65M0ET9GlIKpasMOOb9BhwjO5a1oJKTj59c4sGjdYlpGLpAAunvAvi27N4hLjayh1L7G6wsVWAoON3g/00Adj/AAJ/T+0OLJpCUtID1J3YA/Xp4C+wyf8Aqyeh+cCCb2NKio2izLB7hPnydsDQ0jkWWYcU04/KHMiUUOU5mn7CPVIaqqndTzMUfIb9v7AhZnAcAJGeXhxjmWnJA8frAQWp1VWoAYPl4RJLTQpQkF83f4QOwasXzFlORNMQzcsX8oWWqYpTEhvSGtpsa8MCcS+H1wgvV3V1VqnoklgkbUxz+AEO3EuBzVDxkhJRZo/2TaKEmy9oRtzdolq3T3QODMeZMR/a2sKlyB+K+qvADDrdMXawyglCUijUbkMIz/7T0rMyzgSzdZbn9OHGABIz9KRR47W0SzbMffT4mIRJN1yQ256jdCD/AIQLOlfiA58IgN40rDEpaiXfMvSPLVfAcGhz45wykBoXXS11RIbLOJJKXocBHRnMNonkflE9nmBqNlupBtgSQZq/bE2ZRM1IWgtRiCzu4IqCN8atq7p+TMTdRMKkmgCqqHB0msZBPvHuvTGkTSF3R2iCpC05jflnh4QNhqjcdK2KVaJapU0X0KwwdNGF05KcEvGN606oz7IoN99JJN1aU1HBYGBbPA+UWTVfXoOmVadglh2g7hyr7p8od6Y14kSnEomas5J7o5qHLKsHQKMYUog4R3MQ9WY5ZeMMrUVLWqYW2iVOGZyX2d0cIUefP0rB7G6gCLUsd4XtxwP7jhHPtaveP6R84bKlUYJD5sH9Ih7BPujzjdo/QOrG85QGwkGmKsyeAyEcSpABAWQDuPx+USWy2SkulKwF++QDzugkNz4QBNtl5r8wKIwZh5AfTRJRtFbzkKnTq7F5Iz2jXwgZIO+I7CgKmAKWw3uSPENE+kNIoDoQqWXpeSGp84zi7pDKcetsAKFqUTfIL4V9MIMkWxcl1hSrxbaFCG3XWbPrAEmYDjMbxggIRiVhR4mnTCHa+xYyTWB7J1jtSmuzV1wDlyeZj612mZMDTJi5h5uBwFa+ECzZ8hAFxRJOJJZxEadIJwoWwZVYVxfhrRKtaCC9V5BgzccHgfH+EeLfGJFTgrauuTne/aOBNRXZ/m/aFUTXZKlCHICrx3AY8BSsQTpbkhRryFOGNIlNsDMVAcCS3q4be+6mcQKkPXtEtwfz4dYyizX9AkyxJyNeOMeSbFWhDQdKlKFXHO+PnE0yWkJ7yVKcOQczXF2LZlvGHuQKjsjmSWCSkHDHPl6/QiJEsl1GlcVUAgtEpg9G6A8svrOOFkgGgu+p3Qidjn0tILvUAY4x7Z5gSTRJ/wBQ8Y8XIUdk3QOdN7ZbTZGJLCi8BdZJBAcqJcnIbnrXKBvRr+yObNzN0cmPk5iBS0YsRngOLZ0gm0aOnEkkHk4PxiBEi67zEXq0d2JoQWx4tBSA3k9l1qCKU+vCBWRxg5YFLykEgYJBBPMkUHLpmAPaB7kvor++CkwCzSHfPAmIAY6tSjeMQrMdK0QCZE1jHJlud8BLNYKSot4xmqAnZJdHQR6nCAVH4xJKUW8fhBo3YLKL3CCZMm6DnmT+0LrxryjlSzvOML1bDaWQg2pTZDlHKVPHKsY5Bg0BWEoUPxB45KWwJ8vlAyjHyTTxHoY1BsnCnBfHdHclZFDnAUs7UTkxqBYcDxdufyiZTNUDnC6Uovjv+MSqOz4/CEcRkwgqDAEsMWgedaXoMIgtJ2jyiGSYZRFbCJophTCOZZu1GMSzT92IEWamCjMNVNcVFRAvbR8TSIoyRmz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124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TEhUSExMWFhUXGB4aGBgYGBseGhgaHSAgFx8aGhsdHSggGxslHR8aITEiJSkrLi4uGB8zODMtNyguLisBCgoKDg0OGxAQGy0lHyUtLS0tLS0tLS0tLS0tLS0tLS0tLS0tLS0tLS0tLS0tLS0tLS0tLS0tLS0tLS0tLS0tLf/AABEIASoAqQMBIgACEQEDEQH/xAAcAAACAwEBAQEAAAAAAAAAAAAEBQMGBwIBAAj/xABFEAABAgMEBwUFBgQEBgMAAAABAhEAAyEEEjFBBQYiUWFxkRMygaGxFFLB0fAHI0JykuFiorLSFTOC8SRDU2Nz4haTwv/EABkBAAMBAQEAAAAAAAAAAAAAAAECAwAEBf/EACURAAICAgMAAgEFAQAAAAAAAAABAhEhMQMSQTJRYQQTIkKBQ//aAAwDAQACEQMRAD8Axaeqp5mCUT1gBlq7w/EYEmd48z6xOk0H5hCsKGNrtC2SylZ58ohlrmg1WpsqmvDfBC5jCgc1AO7CA1HI3ieBevjCsDbsmnWtTd5T/mPo8NtUJhUra2tk96ufGEN4XWoTlj58Yeaogufyq/qgpJBi2S2oMpVfxGkAXpikKVfVQ4OcIY2pW0rmfWAZX+WvmIhx7Z2/qNKgEz5nvq6xz2y/eVEikvEJDRc5LPfaJgPfMe+0L949YhKXMTIlRqNZFPtMxu+ocj+8MNBzSVpB2iQwSS4L0B58IAtiQ1Md0F6GmXVy7woFVcUxzhZpUFN2dJJExnUWdwX5U5RYUSR7Pe/ECzt9Py4PhSEk5ZM5V0UdTHAY7sofpLWYbgqu/wAPIxGfg6Fdglm8xJNanBw5DZbot8yRLISOySCKUAGLGpzPPBsoq2jCyxSj0c1fN3zi3gVSASxArQscyOD8POJzuxo6EusNmQLgQm6W2iDjX6/eKvYwSS7tkCX6fWUWjWabdUkJFRvo4Gfxit6HBdQLO6d+YI8XaHj8WwPZbrFo5BloUUAJzUUpbi7Vhd7FJ9yV/LD2SghABKSGe6xo4xx+vAQq7b/uHr+8JFoLM4ViecEEYfmHwiBWJ5xOvLmPhHcznQdaywAdnJgUO27FlcIJ0mSyW4v5RAFBkjHlieUKB7Pg1x8XpDvU4Y/lV/UIr5qScK0DZb4sep+f5Vf1CMGOz6195X5j6wLLH3KzxEF2obSuZgVH+SvmIhxenb+o8F85VOMcSZecdKQ5gmVZ1LKQBiW4nfdGJMXulk5KvRCoN3R9czHplqwpx/aLlO1HAR2lonypAowO0rliG5VjiTN0bLdN2bacNpKVXUmuJTTLjCXJ+DVFFIKTdJYCrUxpHtgNXfAvFxtlr0St0dnNkuWvAKLHAuC/Jordv0YmUQqWsTpSsFpcMa0UDgWrDZoX0mtDCcs8cMg7Ubxh+/8Awo3k0D9fT1ivT/8AMKmxSCT0pFjUgCyJwY8eI+m9Kvzz8KIX6MUCtqDfw8q/CLeUspAF0KVS6ByioaNG0AK8zyzbiR4RZlzrt6YpCbyRvJIam4VwETlsaOir6yWi9MmVIZJrlygPQqQ+zheSxo2f1T1iK1JJdSi5IvBywBKiKNlwiTRJUxwcqAzb9t0VqoUhV8jRZd4JT72BJwIy5YeWIhQy9/1+mC7PJVdQbwAyDOWFDi2+Brs33x/9YiSsd0ZYe8eZgtQw/MPhAajU84NJoOYjuZzIJ0mO7zPWkQS2FcNl93Km+CNIgbI4n4QLd673op9/LdAA9nykPVsavv38hFi1SHmhX9QhDKvOVEghqA0f5CH+p6qH/wAZ/qEAMdnFqNVcz6wGk/cr5iDLTirmYGTIKpJSMSsAeNIjw+nd+p0jvQehptpWmVKS5NVHJI3knIfCLTaNIyLELljT2trDpUVGiAmm8AVIoMSWjrWsKsVlkybOg/ek9pMT3iAA6QoVSVb8gKRWrBKEyamUZV1DC6ezYkXg4UpTk0piHq+LRaTSyckU3ga6I1ctWk0dqUq2m++n92hBPZpd2oRQDGpMW+T9lyReWq1TAtbXriUpS4wIBcg8XfGLVY5SpSRLQjZQmiiqhoGF3cXPTjBlrMx0hKQQcXUQ1MaAvypE+zZXokYlrJoZdgmCSFlbh5S1AbKXZQ3hXI5JirkqCiHFTeOQeuAFBiY1P7WZSbskkbdbvACp+AjL1oc3smz51gxkLOKQXZ1XlHJkjxYjyizW5P8Aw0sFnrRqNT4kDwisWEVcbmwwwGfKLdb/APIS+IFCcBhTrEZ7ChPouWRMHPc13gN9fp3a32mWGmC93kg3TTiK7qekVbRFZgdmcNUVGRHD63xbbWoFZSAq8AQ7sGAqxHw+MTk8jR0Z7paUE17tAKZ7R+mjvQoo9Sb/AMBllyMcayAukAjGgfG7k+D1iXQpcbmV0oKeY68Iq/gKvkXtK1KAZByqya+dHLdIX9gdx/UmDkLTcQkluI+Xy/aAf8R5dYksjMylRqeJ+MGKNPEQEoVI4wwnYdI9BnMgnSoomrVPwgNDip3UY/VYP0mBsuHx+FYXrAFXrh+0ICWzqaglyTXc9d+MWTU/A/8AjP8AUIq6ksAT4jjlyi1anJoX/wCmf6hGehobIZ+J4vA8mctEu8hIUyw7v1DGJpxx4PWBpFpSJSnNSoMN8Q4fTu/VeFwm62JmSUgoWVpAJS2YpQtxhNo7S6VzkpMspN5xyd2y3wssOkDLUVBDuGqeIPwgn/EXUlakBIZwpLkpIKkl6VwywMWlUlRyxuLtG4e0ASXTUlOyKl6cMmziSRaSWvhqDIs7Vqc4oWrembjCY5CgbuYKTV0HAjlDrSmnZVwJkkkAgkl6HdWIZWy9pqys/ataQqZKFTdCsPDHyjOZkyhcEcIe67zFKmgLCgWevH48Iq06W0WhHGSE5Wx1otD3lZkB/NqfWEXHSJSJCQcepbBuPDoaGtK1eU4OBYpDcdrwZgOnW46UDy0AUPvZttBi/wCUHxiHL8sjR0AaCAM5ONQMsG/D4bvlFpCVBay4JYhnwLekVnV2VdnJuUq54l/LkMItqZqe1WQK3SCSXd8cYlKrGjozzWCWSQT3nIcb6Ox+vSPtAyCWAc7ZG/dTj+0dazAVIBLLZn3hmJ8fKOtXUd3IXzuDYRX/AJg/sXq02ZIuvfORDM2W5hn0hT7Mn3h+r/1h8uQ4xP6qkVLsoVGXgIQdiv3Zn6v/AFhIpPwLZlqxtKrmfWDJlU9IEUDeVz+MGK7nSO5nOgvSiaJO4nxw8oAGJH1XPlDo2PtVy5dakuQHo1WyfdAkqSAH3ROUkh4cTmwMSVEV3N4cILslqmSgyVEUZ2BpjnEpTl0j4g5iE7suuCK0MLDpw9iqXNmlGF2YhF4tmCAQxwLhucMv8LslqIVJnMsJCapG2R+IoYKvHB+AipzGHI+u+OJKbqjvFQ2TVcRqvKEdrDH2lNVJ6QtQuzRLYKTLJKg4BqkgGoOTxd7PYkzpaVzTfvpDEsFBQTgQwqQH4kKeorSLJrja+6VpUAz3kAlXMs/iGi0aH0hOtdnnBN2Wu6brKOKalqODdJYv726FuaWQVFvAzsWiTLURIKbh2jJngLS4F4sKMaGqWejiJLHpMh5ipUpa5SkgKRKrWrXFUYBQLjAYYNEWjlLlyJcuZeUtOyos90u4BJrQEbXDHCI7daCEKEsoTNc3e1cILEE86OQRwMZ8jqzKK0E6d0Si0SloWodpMUFlb7N4jZUM2TeYjcIzA6MnXzKMtXaJJDMWU1KHAjjhhGoe20UmWyglgsIZkqTtVKsM6OaNFe1klKsava01M3YUirIUKXlu2QowauMMpXoFVsA1hsRs9mR7wKAJjJImOFOnFyEtieG8wp/x+YtITMSLqcClwoedf2hdpScZiu1UXJNfh4NEKKOHEZRxkzecFq1YmPPQFG8TV0gsE5Pyrywyi5JBvlwGIIGFcgCd+HxeMts00gBSXBGYxHjF31b0sJzIWpImHIpDqzKkkZ4kiIzjkqo0rEutcoi93cUlx3Q3p4RzqyRs3gFOo0OG52Br1ibWtYdTkHPPIgZj6blEeqUonswkpDvjh8Wq8bP7Yv8Acu06ZsgnJLCuBxFRjXfjwhfdmf8AUV5fKHITsh7rMxOJOALPvoHhB2Mn3z+mX/bA4/TSMqPeVucv1gyZ3YCmd5X5j6wXN7sdzOdD+wv2gILEAni4KTv3OfCOtMWcP2iKJWaj3VYkcjiPGAhMuLlLIoFEGv4SAD5PDG3SyxBq3rvHCIciydHA80KlNieENdGWYISLRNSFJJaWhTstQxJb8CT1NICsFlC5qUK7rur8oF4tzAaGVotHbKcgBgAlILBCQGCU7gBuxrEy8vwSWq0qmJUnZF8G8EpAB6Dd9bqtPQQ+8UPz+MWbR0grcqNxCKrXg24cVHBhnCnS8xBULiVJBobxDk5UGGflDRaTojKLasAkd48QIvH2azU3pstTtRVA7Hr55RRpJr4RbtR7YETVoKRUFV7PBrvKj+PWnpIvc0lJKksXZ+IBenH5c4gtVjlrCFqSSpKnAI/hZwxxqoFJ4Uhsv7uYkoUiYBV2dK0qSQQfA9RzEAzpbPdYUKrppgzkP58icjGkjIBlyUIvXgAFg3iAHe7dBNNrAUOTx5rBYhPkTETEqU6VEFJAN9IvpxBcOAG3GBTZJnZpCpq1FBvFTtfFQArI7JAPFjFglqJQAi8QoBRQclpvAt4Z5gCBF/gzMOSSpLEcDEEpTw90/Iky7QuXIv3QElV9qTDVVxvwYM9ccmhMJe0QN/rDAHmi9G9pJKkKeYHUqW1bu9PvGmArENimmXNSsUuqB86+XrBtmeXdIcKQxBFGIzxiTSctMybLmJDCb3hkFJO2eTMpuJiD2diwqC9bUsVXUtR8HGR5xHq0pKOyUp8zSv4zTEUjzTk0rlhSmcJUHriBTy+sI+1cReMnOlWgPEKOdfIvKUFRSKXgwA4Ggc9fKFP+Fq3p6wymKZwMcG+ukKHR73n+0TTS2guzKJ3eVvvH1gqZ3ekDWtxMW/vH1IgqcNkeEegznQbpcBkDJyMOQg/28GSgkstICSkvVsFDwFeXGBdIVuBnckNmTQBuMS2fQyylIVeDkCo7vMjdEp6yV4r7OiCy2+UlRK0Fe5lXW44GGAtUhwQqYGO0hV28A2KFGhPMDHOPNV7J2doQqaghKsHGRLBSfGNHkaqWeaiZJDFSGWkkkkpU+CjtCoU2IgOK8GXI9szTSFvMxkoTclgulO8+8o/iVxgK0m8lz9NDvWLV1dnJUO55h6ciMnHlCVSXR4xKqZ0xalHAOgbfMPDrVm23J3cBKloAVmnvBhwVR390QkWqiDwaC7CfvkpNAsXSfdLghXgoDwcZxY4zZ7RJUglKgEqAqMRvyyqMOsdz13itRAAKiWoybxfHx6Qq1fUsyEGYllOpOTbBAPT0IOBhzPQCAcAQAobznXc3SCAr06ddmzLOQoKSNoECl5w2NQCPllBuiLXflicgKQULwUGUKqTXJjdV4GOpk4iZMQS0xx33wzNa4v5R3mpQIa675Z+T/GIQm/3HEo4rrZnWtmjmme0X0/eTFIKfxBkpU/I3or9mmXJ6V3Qq6xY4Ft8WLXG0X19tcCBNnLKQMCkAJpwvOOYMVpZ2hxEWYsVlFj0nKQ6Vyx93MF5NBTeg0qQaZeseS0r7MElKZYUTfNKlLXUt3qZCF1htl0dmsAovBdcQwNBuBw8TDu26ImTLMLRMcHupADJTddTBjQFKkUbI1MSSLSdYAlWi9KJDkuoeDN8Hb4wRq+oPKdwLiWamIDU8frNPKWOxIyBHxh5oNQEyXeo6U5EgUFSci/whZLBJbLgFi9eYuE4EAhuLF2woMXhL7aOP6B/dDgzEFZrsjBYGO6hzNPARXfaf+2OqoVDGb28ferH8SvGpgmb3R4ekDW6sxZ/iPrBM7ujwjuZzoY23FGGJ+BpDGzSpi0lZUpSRSqiakEjHKnpC63SyooSKlSro5lgOUO9DASh2cw7J2VkVIPvAN+Ejo8Q5fGdPA8tHNlTMmSQtg0mYqXTFi0wE9S3JUaDZB2kuVMwWAClQJBSaPVJBYtUZxn1qsEySrtEKKkuO0CCWUAbwvZFJDY4Pxi76r28LswWUgG9cdIITeDUAIfApLfxcIKarBNp3kMsmjFTpcyTOPaqDqZd0KKScBdDKbgxYiM90xq8uSqY10SwCoEqwzu7yrFhGmtiy1JUmjpUxSfBqYUML16ve0vLnLBWom6pgmhdkOkMWyJAhXHwaM3HJkAGyng0G2GwT1r7WTJXMCDtXAVEYHup2m8IN1z0SLLaVS0IWhDJuhTmoDKAUcWU/URZdRdGyFSBNmyyFTCUomgBbGpe6BeDADB6tvrRbJvQfo/SkmaEBSzLnJ/CXSouwOyWfAcaYw9Ep0sGUagsWDGgzzrnHCrKpS7sm0dqhAa4ZomEq3KlzrxDYMA9D4cz7LcWiUZMgKVjdlql0AFWlrTmWq0ajWJtMrUZt+bdu7RIUlypRZilRDBqlgYH/AMVIBBLoK7xvbP3b3ggAVNKBWHGLIdF3pRnGWlSEm8pPaTC5BolN5RZTtvxbOJ7agKSgKk2ZQIC5KxLCqUptPtcSPCAoeh7eGP6x28KmpQhJTKQ5lpJJYLLkgnFyHhbMNUvx+MWj7QdGXV9u5JJTeJxVevM/EXSKZNuiuWeaUzJak4hTij4VwzgvJk6ZYNU9Ci0TAVdxJc7juB4RoAmibYVSLu0J0wk0INSxHNJHKsK9FyhJkCX/AM2Y6lE/hepUW3esOJWifZEqAFVntVjMlQBIZy37QmVoaT7O2ZDaQU300oTTKm/i0WrQ6ldswQo0yZsTTHi308JNZ1y1WpfZkhJIBJ9/BQA3PFk1flvOJ3dBxb69Ily6DEe2fiGBNeoDng9ITdsvenqmHtsn3bwFKNmyqjHmX6mK77VI93zXCRoZ2ZlbS82Yd61HzMETTs9IgtVJi89tXqYlPd6R3s5kNrVNCVSZnuzAroUmLJNkJTMmTF/5aFOf4nqlA3kuPAmKzpFmSMXJp0r4RHatMTZ1xKy4SGYNgzOWxUd8RnFyorDk62h9YrUqfKnqdjfEwgPUNcalWDCCdC6XtNnC0SAlSF1WhabyQoUvCoumgq4wG6K7oXSJs8y9dCkkEFJwUkjDqx8IZzrZNtQuhITLylyx3vDE+J6QuYvGh8SjnY/1a1nCppTOuBS2F4OHUAe8SSmpoM3LVpFrtVrSggLNFYE+hGRwjKNKyOzZBZ2qkNs7geObcom0XpKYlQQbywtSQUk3rzUCdp2BdqMcN0G1WAOL9NcsOr8q0rUZie0SoJUoKN5ICcCAXAOVBgDHOsFmmWVXbllgOEhKbqU3sbzUAASgeG8wy1Hspk2dKZqh2hF4pvGiD3XrUUU0TawrlLlhU2bclpImBpl1Kwnaukg1wwwI8tLCxsEVezPU6U7MSyqUhSXqC94liSoLfcN0WDRul5kxSjJmzexbZQWXWjBlhRFXDOMGit6A0em1za2Zfs4UooUtakqSit1gGww3nMxbdSUSJUmbMQovJKwoKZkNfWLoz2avyGRgcUZr5M3I4+INtAmIlCWqTLUtSgpaJd+WlLG8byrxSFNVkgOWyrE3syFWZVwTGlkrSnZUpN53SKuRU0flhHNknvMm9pM2ldmoI3OLqj4kN4R9oy1/eL7NioIqCMQVVpTd0it5onRVdYLCm0WIo/ElJmBRxUr8RJ/T4Xoo2pFsly1ziuXfIkm6S2yykk44Psh8g++NAsc0JlsS9w1/KXSryvDm0VjVaxypClrcrnqmKliWBRASQQSWxUdrgEiJwlcR5LI5kz0y0dpMExS5ikh0oPvBgHYFMWXSlt7RZUoV93cMGESaPlJKJkyaQSlQSkUxYKUeAag5HeIqesVo+9DKIIZLJLEXiXUaYCgBH4iN0bKNspmmkgW6YlALC0FIYvgoi9wBL8oteqiE31lQd0txVu82ij2WRdnJS5dK2JzN0xdNV5Y23NKnDyiXL+BoDiatRvC85OdaM3CvnCXtP+4ny/thpaQlrzMMMEv04v6xXO0l7k/o/wDWEg2M0jPrWXmLIDbaqbqmJ8j4QNOO2r8x9YJOB5j0jvZzIY6TWRdzqXFWbZ3QJZ0gktganf8A7QVpMkJBejnfw3fVYgsKQxIDEwknSHhHtOiaWSC4y4D0MMpmmrSU3DOVd3Bh5pAMAgdY9L0cZxHD2dVESax7NcMQSC4YihFcjHcpEfTks3OMnk0tMcHTCkSAszVm0KAAJWoqUKKdRd7owbDAb4a2DRs2auUbRMVMvJC+yZkJcuCEDZchKg7Oc4p9gshmTpaASXIA5bv2jUrCAq0zTglDIDbkhI/qKx1gqKX+kHKyxaNpeIDJCaY0AGFcoQ6HsH3QURWZdv5XmIU3J3+sXklYSiarFgfIPCyxhpSQ5xod1eb8uUOxURa3aZFmJISHnSwm81QEEln/ANX00DalWhVbU5dToCCMnTU/zdYA+1aQTZ5SkubpcngxHqRWHGp8r/hgGcOfWN+TEGk5akzlplpJKjdCQ21UKDfqVDSz6piUAtBUVF1XVEE3iwJvAALLM2BYUGMCaYmSk2kFarpV2dxdLqFKN0qUX3C7/ri4aIXM7JPbGW7Em5RF0Z1JYZ+MSjtplGsWUe0zDZbOUlalrUVMVFySo4DcBQMBlFQ0hp0ASkpQTcKzNKmZalXQyWfZSE45mrNjcPtJtNm7PswtKJqWWljVQcbJGILXmPAA5RnluMlMsALvzFEABI2EZuVZmhFHZ4fGkCvWA2FV+0XjS8pSm3E3jjzp4xftWpg7JVavTJjyP10ih6JS83JwCTwcsPWLzoRd2SQQBeABPKtInytWCCJ5toN5rzq4VfLcf9vGAPbD7n8ohhOWQAl2TkwzPLr9UTun3fM/KEhKh5KzN5x2lcz6wUe6eY9IFmd4niYKPd6R3M5kMNIOw3bT/wAsc2TAUxj3SJDAEsNrL8sOJEiUsJCwpKkpCbyGYhIaoObADHdEeR4LcFd7YuUP3f8A3jmZMwEOJkmzJLXJszipYSM8k8t+cAaQEv8ABLuF/fKt9K+ERR1WQSkOMvGI7Yi6nxDNzghKaAfXpEVulkJD8M+MaL/kNNLoxhqldFqk3qAEnoCfhGg6tI+5M3OYSvHG+8z/APXlGWWeYUEFONW5kMI17Q8q7JATVNWO4DZHpFls4vDjSE9Xslo4oISd5NBhziaRWSitDXwNWr9UiDTOzZCGa/MQOqwIIsg+6l0pcH1yggA9Z5hlWYzbqZiSm6UqqC2OVQ2Izii2c22TIK5OkJQTUlClC+SCR3SlQOD4xoGsEtEyxTAwdPUPT4wv1O0bKNmJXLQonFwDiTvgRilbXoW72cqKFJQicUqWUJcFqmhJAxIvDyhJrPpSZZFJXLtExUuaplSbwKboH4SagPlvPhDLXnRktMlMxCAlaT3huFWfKj+e+PbXqzZ5lnSpEtN8pcFNGOOHH4RDj4HGV3/hWXJaM2naRExZKieD7uLPX94ns1lXNClS0lSUNeKcn4Yw105YBclzhLQkpJlqupAcpqlSmGJS2McydP2iUm6gpbFroDHgzDnFZOviBW45F2jZZStVKhLVelR44eMXrREsmUCGybLq/wBDxivWfWObNftEyzgA8tyOZcxa9ErQJLOACK1z3U4RGbbeUCKS0dqsxUXoXxDDZ5VfpCb2aX7yf0j5w5ViKtRwQCXHhnCe+rd5K/sjQNIzOZiocTBD7PT0gRfeVzMFHDp6R3M50NbchJUhJLBRIPBykPjljDbsCgsQzcC3hvH1yQ6UbZcnNgOYr4UhxYrTapaWvkAZKALeBBakR5NFuH5PBN2azVKCriAWNKVZoXW5BSoBQuncR4PBlptc9dVzVck09G5x3I7MpSJqVKIHeSduper0OeODRLKRdPIuMxmaPLYt0Q0n2CQTsTVJ4LRyzDB44t2j5aJaiqcFG6boSDjk75O0BbRRyVMA0XKvTpSf4go8kus+QMa7ZJV2QkPgh/j4xnOoWgfbbSJZUUhKCskFiGYBusWTXtdrsV2UmchaGxVLSFgDeQwPSOhHCw7Wme0iWHfbfxSFL9R5wxYCUDgyQMvP6wjIp+tFrXdvzbyQ5CbqQKgpOABwJGOcO7Tr/MVK7NMhCSzFRUpT/wCmjdYNGst+mZrWaYlJO0UU3gkCCtAOiVRsK03VjLV6yWpez2t1KmolKRhgHZx1jRtTtG26ZKBlzJJTmZksk9UqTGqjWNNNi9IWk1BDM1K0eE2gdNyBZUCZaJSSEgG8tL0pg7nwHrHX2g6Ht0qxrmLtKLgYKRKRccFgz1U3B4yWSaxqNZZ9M6R7aYZci8pBL0BF4jAsagCuLY8BHE/RXZSlqmqT2pGwgF7tQSVthRwOZhPJWUqSoGoOILQ3JoScC7/W6sSkslYu1QFonBY3MDlkfLDrGi6LP3aGarOMuXP5xRNH2dSVLQoMxAI8D8MovtlATLSHIagA676ANxxMS5NgisENuUKBqu4NaHButN8Jtveev7QztACi7AtViPLp6UhTcTuHT9oEF9BkZus7R5mCzgPCB1yyVkAEkqLCGKrKu8iWkErJAAFTujuZzo70pW4GyPPKD9H6xkhMucm8gUvNtpHPOu+DZuh15y72Ld7PlA6tXlH/AJQ53l/OJtRksjxcou0GTZcsp2Z6KhqggvhUUzjm0WdSFlJH5dx4g4YdKxANXle426qz8TDDR1ltkp0oWLvurqnzEScWtMtGf2CO6sMD6en7RHpBJuEcDTw+vrElVrWCb8iSqtSnZL8waw/0doW12m6mVY0oBxmqU91OBIvHFnwBMLUk9DucaCvsamJQu0TVsAEJSC4zJUQ2JdhhCr7S9IGfOXdNAGL/AIf4eBzPhF3tuqyLBZVpkIKy73lTFBRJpW6AN1Iz5AlBCb5xFQBvqakAY5MTF0cxTxJvU3RyuWwY0iw2iyKvvKlKbEcOpBhZpOyzWcy1Do3i3xhgA+ilJMwJUCUnFsWGY4xtmodoVJFwArlKDg0C08FoLHxFIw/QspRmpKcQW6+cbLojVe2lCSm0XE0LO9N3coDzJ4wJNp4NGqyEfa5byqwmWkUUpN40dnf6eMMQmofdG0606jL9jnzlzlzZiUEgEkgMKs+bPlQxj9lkXykO7584Fv0NfR8hJIPCHVj0xKQgKEsrmD3+4DvYVVyMTL0PLlpBUtSScXBbwIH1WEVrWklgSBw6YnfE7Uh8xGujpxUVLUraXMLqbE50+EXy8Lgo7gFxgmuYblFG0FLCkpoxKieWXhFyYpBc1AwLBxh5+cR5H/JjR0eS0g3gC6si7BhU+X+8JPa5funz/thrPQQmrswujGkVrtuKuqY0WFojkaPs6iZkuYuU4FFpvNvukF2PGCdH2bsipSZkhalHvLSu82QqksOUUqbOUFEXldTEfbq95XUx29Tn7GkJtJI71mfghX9kfG0q9+z/AKT/AGxnCZyveV1MeiYv3ldTG6o3Y0T2o+/Z/wBJ/sjpVqW1F2foR02IzrtVP3ldY6FoX76upjdTdi+211lH3qVFa0gpSDzdzywjcdBSRLkIA3R+ctUULVaJSlOUlVHwfhH6WsiGlp5RjNkVvIIU+ATXoY/OWkdPpQQmSnuu5IFS+XCNX1+1rEiXNlJ766A7g1YwaYlySc42zZQ5/wDlM3cP0j5R6daJmFOg+UILkfdlBpAtlj0HbUqtCFEAVrQB4/R+iFgyktuj8p2WYUKBEb19nOtCZsoS1HaFKwA7L9apV6WpJwUkjqGj8zaNsoRPUn8SFEMz0Sbp6fGP02hcfn622QJt9pCqXJqj53oTl0NDZDpnSwAZiaVIFAYqMydUk4b4P0na1FZJLvwELFYvw30+qQvHFJBmy36uoDIcPQliWxc5Y5RZzNCSmu0PxE0OTNub4Qh1YlkGpLXUpO9mYsd/jBmlJyQVByUtsuTQZOH3PHPLZVaOdI2oVZwDjuPERXe0HHp+0FEBWAYbw2RfA/WEQez8uhh44FZU5uJ5w3lB054RwrQ6iTXPdB6LAoDw+EdTkiKQtvncfL5x32u9/L5xLMswGbxBdfAufLrC9hqOgocfL5x3KIJND4xFNF0OoxzLtSUh9+UFMDReNGp++snNI/ljeJSWSOUfnTVjS/a2qzIutdUKu+AI3Rv+mbV2dmWs5JPpDCswr7Q7UFz5p/iboYpktL4w50jOXOc3FMSS+/PdAPsawMCA8J2VD1kCUgcvGOSOfnBXsqvdf63RLKsZNGgdg0KFnnFr1I0hcnICjicYUWiwkVb64b/CONHWZapgSgVx55+QhuyYlNH6i0ZMdCS7uMYw77RCZWkLSAWCylX8o+vCNP8As60n21nTWoFX3xm32zyinSBUKXpSS/IkGM1aCsMo1o2nevzjhEm8pIYByxAzekcldcTXM5Qx0HJvzQMGqTlg/o5gN0jbLlYU3JRURU1A+hXH6eE1oXeUbywODuS+5np8omttpVNN1Iuy0hheHMZ54dYJlSxLSGSBjljwdjHIlRbYM6WoryV8vrlAbn3h1PyhnPtwoAUUp+KuIxYQq9pmbh+qX/fDwpCsmTNzA8TQfOBrVOUaEHlRoDm2oKczQCaMkEtSgJGDt/tA0+2qVQMBhTAQ6i7N2R3NKUqvKVlg9BHEi031MkM/nHHs6kgKIBffXyj6VaiWSADjl+0PQD60WgDZvcKDOIezKg+A5QamyACoDvziK0T7ogp/QHfo31Olj22Q3vh41/7V9JdlYFAFishIjK/sysxn2+XkEOs8hF8+2hlWeUlxVdBv39KQ3gnpj8i0qFSsjk7wQdLzABtuOIBgb2U74lRIAG+FdD5CpOnpgrsk5G7UeIBiZOnFY3EdGfe4xY/GAVMMTEcxeG4wtJ+ByhpO1hKqKS1GSATRO7lAcvSiEOUIZRdy7+I/aBJ0ogb6dIhQ4qRBUUBtmnfY7pj7xUsnGtd8S/bdZfvLPOYkFCkU30I8iYrWpVpAtcsgsCQOXONh1m0HLtlm7JRZTug7iKdGh/BfT82zF1qT0ifRlvMuZeBZsP338oeazauzbJMMuYmmKVgbKxvHHeMRFeWA7ZwLTRqovlk0jInDaAQo5jAtnX65M0ET9GlIKpasMOOb9BhwjO5a1oJKTj59c4sGjdYlpGLpAAunvAvi27N4hLjayh1L7G6wsVWAoON3g/00Adj/AAJ/T+0OLJpCUtID1J3YA/Xp4C+wyf8Aqyeh+cCCb2NKio2izLB7hPnydsDQ0jkWWYcU04/KHMiUUOU5mn7CPVIaqqndTzMUfIb9v7AhZnAcAJGeXhxjmWnJA8frAQWp1VWoAYPl4RJLTQpQkF83f4QOwasXzFlORNMQzcsX8oWWqYpTEhvSGtpsa8MCcS+H1wgvV3V1VqnoklgkbUxz+AEO3EuBzVDxkhJRZo/2TaKEmy9oRtzdolq3T3QODMeZMR/a2sKlyB+K+qvADDrdMXawyglCUijUbkMIz/7T0rMyzgSzdZbn9OHGABIz9KRR47W0SzbMffT4mIRJN1yQ256jdCD/AIQLOlfiA58IgN40rDEpaiXfMvSPLVfAcGhz45wykBoXXS11RIbLOJJKXocBHRnMNonkflE9nmBqNlupBtgSQZq/bE2ZRM1IWgtRiCzu4IqCN8atq7p+TMTdRMKkmgCqqHB0msZBPvHuvTGkTSF3R2iCpC05jflnh4QNhqjcdK2KVaJapU0X0KwwdNGF05KcEvGN606oz7IoN99JJN1aU1HBYGBbPA+UWTVfXoOmVadglh2g7hyr7p8od6Y14kSnEomas5J7o5qHLKsHQKMYUog4R3MQ9WY5ZeMMrUVLWqYW2iVOGZyX2d0cIUefP0rB7G6gCLUsd4XtxwP7jhHPtaveP6R84bKlUYJD5sH9Ih7BPujzjdo/QOrG85QGwkGmKsyeAyEcSpABAWQDuPx+USWy2SkulKwF++QDzugkNz4QBNtl5r8wKIwZh5AfTRJRtFbzkKnTq7F5Iz2jXwgZIO+I7CgKmAKWw3uSPENE+kNIoDoQqWXpeSGp84zi7pDKcetsAKFqUTfIL4V9MIMkWxcl1hSrxbaFCG3XWbPrAEmYDjMbxggIRiVhR4mnTCHa+xYyTWB7J1jtSmuzV1wDlyeZj612mZMDTJi5h5uBwFa+ECzZ8hAFxRJOJJZxEadIJwoWwZVYVxfhrRKtaCC9V5BgzccHgfH+EeLfGJFTgrauuTne/aOBNRXZ/m/aFUTXZKlCHICrx3AY8BSsQTpbkhRryFOGNIlNsDMVAcCS3q4be+6mcQKkPXtEtwfz4dYyizX9AkyxJyNeOMeSbFWhDQdKlKFXHO+PnE0yWkJ7yVKcOQczXF2LZlvGHuQKjsjmSWCSkHDHPl6/QiJEsl1GlcVUAgtEpg9G6A8svrOOFkgGgu+p3Qidjn0tILvUAY4x7Z5gSTRJ/wBQ8Y8XIUdk3QOdN7ZbTZGJLCi8BdZJBAcqJcnIbnrXKBvRr+yObNzN0cmPk5iBS0YsRngOLZ0gm0aOnEkkHk4PxiBEi67zEXq0d2JoQWx4tBSA3k9l1qCKU+vCBWRxg5YFLykEgYJBBPMkUHLpmAPaB7kvor++CkwCzSHfPAmIAY6tSjeMQrMdK0QCZE1jHJlud8BLNYKSot4xmqAnZJdHQR6nCAVH4xJKUW8fhBo3YLKL3CCZMm6DnmT+0LrxryjlSzvOML1bDaWQg2pTZDlHKVPHKsY5Bg0BWEoUPxB45KWwJ8vlAyjHyTTxHoY1BsnCnBfHdHclZFDnAUs7UTkxqBYcDxdufyiZTNUDnC6Uovjv+MSqOz4/CEcRkwgqDAEsMWgedaXoMIgtJ2jyiGSYZRFbCJophTCOZZu1GMSzT92IEWamCjMNVNcVFRAvbR8TSIoyRmz/2Q=="/>
          <p:cNvSpPr>
            <a:spLocks noChangeAspect="1" noChangeArrowheads="1"/>
          </p:cNvSpPr>
          <p:nvPr/>
        </p:nvSpPr>
        <p:spPr bwMode="auto">
          <a:xfrm>
            <a:off x="307975" y="-1638300"/>
            <a:ext cx="2124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59284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372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 and Aztecs/Incas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Africa</a:t>
            </a:r>
            <a:r>
              <a:rPr lang="en-US" dirty="0" smtClean="0"/>
              <a:t> - very few farmable lands. Leads to development of </a:t>
            </a:r>
            <a:r>
              <a:rPr lang="en-US" b="1" dirty="0" smtClean="0"/>
              <a:t>Pastoralist Clans</a:t>
            </a:r>
          </a:p>
          <a:p>
            <a:r>
              <a:rPr lang="en-US" b="1" dirty="0" smtClean="0"/>
              <a:t>Aztecs - </a:t>
            </a:r>
            <a:r>
              <a:rPr lang="en-US" dirty="0" smtClean="0"/>
              <a:t>Capital was built inside a lake…so they built farms ON THE LAKE! (they’re called </a:t>
            </a:r>
            <a:r>
              <a:rPr lang="en-US" b="1" dirty="0" err="1" smtClean="0"/>
              <a:t>Chinampas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Incas - </a:t>
            </a:r>
            <a:r>
              <a:rPr lang="en-US" dirty="0" smtClean="0"/>
              <a:t>Settled in Andes Mountains, built </a:t>
            </a:r>
            <a:r>
              <a:rPr lang="en-US" b="1" dirty="0" smtClean="0"/>
              <a:t>Terrace farms </a:t>
            </a:r>
            <a:r>
              <a:rPr lang="en-US" dirty="0" smtClean="0"/>
              <a:t>to compensate for rocky geography.</a:t>
            </a:r>
          </a:p>
          <a:p>
            <a:pPr marL="0" indent="0">
              <a:buNone/>
            </a:pPr>
            <a:r>
              <a:rPr lang="en-US" b="1" dirty="0" smtClean="0"/>
              <a:t>Oh, and the Aztecs practiced human sacrifice and the Incas had </a:t>
            </a:r>
            <a:r>
              <a:rPr lang="en-US" b="1" dirty="0" err="1" smtClean="0"/>
              <a:t>quipu</a:t>
            </a:r>
            <a:r>
              <a:rPr lang="en-US" b="1" dirty="0" smtClean="0"/>
              <a:t>. Don’t forget that.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08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Ottoman Empire: </a:t>
            </a:r>
            <a:r>
              <a:rPr lang="en-US" dirty="0" smtClean="0"/>
              <a:t>centered around Turkey, strong military with Janissaries, reformed and expanded by Suleiman the Magnificent </a:t>
            </a:r>
          </a:p>
          <a:p>
            <a:pPr lvl="1"/>
            <a:r>
              <a:rPr lang="en-US" dirty="0" smtClean="0"/>
              <a:t>Conquers Constantinople </a:t>
            </a:r>
          </a:p>
          <a:p>
            <a:r>
              <a:rPr lang="en-US" b="1" dirty="0" err="1" smtClean="0"/>
              <a:t>Safavid</a:t>
            </a:r>
            <a:r>
              <a:rPr lang="en-US" b="1" dirty="0" smtClean="0"/>
              <a:t> Empire:</a:t>
            </a:r>
            <a:r>
              <a:rPr lang="en-US" dirty="0" smtClean="0"/>
              <a:t> located in Persia, SHI’IA </a:t>
            </a:r>
          </a:p>
          <a:p>
            <a:r>
              <a:rPr lang="en-US" b="1" dirty="0" smtClean="0"/>
              <a:t>Mughal Empire: </a:t>
            </a:r>
            <a:r>
              <a:rPr lang="en-US" dirty="0" smtClean="0"/>
              <a:t>First Islamic empire in India, Built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. </a:t>
            </a:r>
            <a:r>
              <a:rPr lang="en-US" b="1" dirty="0" smtClean="0"/>
              <a:t> Sikhism </a:t>
            </a:r>
            <a:r>
              <a:rPr lang="en-US" dirty="0" smtClean="0"/>
              <a:t>(blend of Hinduism and Islam) develops under their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69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876800" cy="5105400"/>
          </a:xfrm>
        </p:spPr>
        <p:txBody>
          <a:bodyPr/>
          <a:lstStyle/>
          <a:p>
            <a:r>
              <a:rPr lang="en-US" dirty="0" smtClean="0"/>
              <a:t>Columbus opens up trade between the New World (Americas) and Old World (Europe) called the </a:t>
            </a:r>
            <a:r>
              <a:rPr lang="en-US" b="1" dirty="0" smtClean="0"/>
              <a:t>Columbian Exchange</a:t>
            </a:r>
          </a:p>
          <a:p>
            <a:pPr lvl="1"/>
            <a:r>
              <a:rPr lang="en-US" dirty="0" smtClean="0"/>
              <a:t>New food in Europe = Population increases</a:t>
            </a:r>
          </a:p>
          <a:p>
            <a:pPr lvl="1"/>
            <a:r>
              <a:rPr lang="en-US" dirty="0" smtClean="0"/>
              <a:t>Scary diseases in America = Native American population destroyed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MTEhUTExIWFhUXGRkZFxgXGRgaGBkaIBgYGxoeGh0ZHSggGBomHR4YITEhJSkrLi4uFyAzODMtNygtLisBCgoKDg0OGxAQGzAmICUwLzIvLS0yLi0tLy0tLS0tLS0tNS0tLy0vLS0vLS0vLy8tLS0tLTUtLS0tLS0tLS0tLf/AABEIAKABOgMBEQACEQEDEQH/xAAbAAACAwEBAQAAAAAAAAAAAAAABQMEBgIBB//EAD0QAAIBAwMCAwYEBAUDBQEAAAECEQADIQQSMQVBIlFhBhMycYGRQlKhsSPB0fAUFWKS4SQz8QdTcoKyQ//EABsBAQACAwEBAAAAAAAAAAAAAAABAwIEBQYH/8QAOREAAgECBAMGBQMEAgEFAAAAAAECAxEEEiExE0FRBSJhcYGRobHB0fAUMuEjUpLxFUIzBkNTYnL/2gAMAwEAAhEDEQA/ANWzmTk8156Und6mqVtffZbVxlJBCsR8wDFX4RcSvCEm7NpPV9TCo2oNozl/qXUE+LyJxsOAhc8H8gLfKvWrsvBPa/vLyOdKviY7/QG6rrxc90T44JI8GAJncZhYgzJEVP8AxmCy5tbechx8Rmy8/Q6HUeoxMNyRws4JBxMxIInicVH/ABuC6v8Ayl9yePienyONN1jX3Nuws24SsAZG8J/+iBWUuy8HG97/AOUjGOIxErW5+BIOp9R27vFG3dwslYJkCZOFY48qj/jcFe13/lL7mXHxNr2O7XXOpKYAbJuAAoDJtz7wD1EH7VbTwWFhezfLdt77bkfqMSuXXl03PV9qOow5lQE27pW2I3AsvMSSATA8qs/S4fTx8x+pxGvgGp6v1Ik7hG0SfCi4lv8Ad8LRHO0xVNTA4So03f3f0JdfE9Ct/muvkiDK758IxsAL/YMv3FV/8Xgt9eX/AGlzI/UYjp8Oh0vUuoGMHIVpIUDaw3AknABHc0fZeC8f8pBV8S+XwPG6rrV2lyFBbbnZPxFTiZiQwmIxWMuy8FleVO6V95dPMn9RXVs21/A+gdPvOqguQLc43Ez9PSvPYSrUpwTm1l8d/Q6Y0t3AwkEEeldSM4yV4u4OqyAUAUAUAUAUAUAUAUAUBT6hrdggfFgwRiK08XilSVl+4HF60b1tGB2tz6T/ACrGpCWJpRnF2e4POk6vcNhksJM8yJqMDiM64ct1zAwrfBU6rbm03pn7Vq42DnRdvMFdlsEhnaSVECcDHpx9a12sNJqU3ulp00BcfW2wJ3j6GT+lbcsTRir5kBPruoG4NsALMjzrk4nGOssttPiClWkAoAoAoAoAoBtYHhX5D9q61NdxeSAqbk/OuVLdgq9TQmzcAEkowAHJMGtnBSUcTTlJ2SkvmYVU3CSXRmZTU60Kyi0wDLtYBXAI9x7jInPhzn8WfSvaPE4Ju7qR911uctfqErKP5awam/q7l1rrackupV1IulWUtujxOWUTBAUgCMUjisHGOVVVp4r89xLjuTk4b+f3+R3Z1erUgjSiQNs+7ceDeX2QGAC7vITAAmoeIwbVuKv8lva1zJOunfJ8OW9jmxqdUgATTbduFIW5IXeH2iWON4mTn1ijxODbu6q910sQuOtofPrfqWX6triGBsfECMJcAg+8xAaGADsAGBGBWKrYFW/qr3Xh9jPiYjXu/Px+5He6jrmJPuduSV22yCpIuSVPxSTcc5JycVKr4Jf+6v8AJeH2MXLEPXL8PP7kTajVn33/AE5i9tLBVuKBtVlAARhiGPhMjjFZfqcH3f6sdPFfUj+v3u5v5/cNRqNU4IfSqRAAHu2hYDKkAGPCrbRM4CzJE1EcTg47VV/kvX3Ddd6OHw/NicdV18z7ok7iw3Wy0AlCUG4kBJRDAyIwax42B/8AkX+S8fuZZ8T/AG/mn2I01usChDp5QbRBR+FChRIbcACoYQfiJPcisniMFe/FXuvzwMb17WyfP7nOqv6q9sV7BCh93hFwAS7MfDu2fiOYmO9Y/qcHGMstVbdV09yXxptZo8/Hr7cza6XSNcaOI7nsK8XQw860sux1Rv0q1tVh/qInzjH2rr4KmoRkl1frYF2twBQBQBQBQCXrntRp9KwRyzXDnYgBIHYmSAPvNUVsRClub+H7Or16cqsF3VzfyXVnvS/abT3ztVipOAGHxfIiR9Oaqo4+lVeXVPozmwqKTcbNNbppp7Xu1vblfYc1uGZwLy7iu4bhkic/al1exJydUgYIXXceFkSfkO9Y545st9enMWKev0DXHBkBYGe/f71o4rCTrVU07KxB51K3ttqgIxGPxGPKKxxcMlGNOL+78gL9HbubhtlZwTBxWhh4VVNZbrxsBpreoKq+BgWPEZj1NdTEYyEIdx3b/LgTtqnMy7Gec4+1cd16rveT1BWu3QuSY7fX6VhCEpu0UG7HDapByw/sgH9SPvWaozey/NyMyPP8Zb/OOJ/SfvGY8qn9PV/t/NvmRnj1OrepRjAaT6T68+XB+1YyozirtEqSexLVZIUAUAUAUA4048K/IftXXpfsj5IChuT865Mt2DyoAUJChAUAUBe0fTWbLSq+fc/IVvUMDOprLRAq6iyUYqe361q1abpycWCOqwFAFAWwiovjG5zkLkADtMd/StrLClG81eT5dPMF+zoA6qSoUzMrkEffvW/TwsakE2knflzQL+ouFVJA3HsB/wAVu1puMHJK76AUae/etjKEr6g4zJrlUquIorWLa8vUFXqHWHZgttvd5ifCxJ9RPhA9YNX1MW5WyaG/Qw8XHNLUjsdauAgF92D2gGDB9RNYLE1Yu97lrw1NrYj9s/a5tLpUvWUVyz7DunahgkzHJxjPet2Vf+mpxK8Lg1UrOnN20v5mN1X/AKr33t7EtJbc4958UH0VsfeapeKk1sdKPY9OMruV102+Iw/9PfbHXanUizeAup4t9wIFKQpjKALBIAyJ8VZ0as5Ss9SjH4PD06eeGj6X39y/7dezepe81/TKLnvEFt18O5YjK7vMACRkSfOscRRm5Zo63N3sftShSpKjWdrO6f3t5mL6T7Pax7i20sXLbB1O9kKhCMbtxHbmAcwOcVqwpVJO1md3EY/BQoym5J3VrJ735WPucV1z52fL+s9C1NhzsV7pz7tk94Xz3IXg/M5rg4jBVlUsrtP19H/o3I1abjroe6ezqrAdvd3QzwQfGWBlZBRk23B37kRzk1RFYujJKKa66Jp2vbrb4eQlw5bH0Xpd241m211NlwqN64w3fgmPOJxNekg24pyWppu19CW86IdzQDxP8qqqSpU3nnpyuQLNR1Y+IKB3AbPHyrnVe0W7xgvUCuuYAoCHV6YXAAexnsfPswIPPlVtGtKk7x8uf0aZjKKkrELdNQnxEkcwYjkE8DuQD+0VasXNLu2Xjr0a68r/AHI4a5nP+VpG3c23ykRO3bPEztx5VP6yd81lfrr1vbfr68iOEtiVNCofeMGIgBY794nue9VyxE5QyS19/Dxty6GWRJ3RZqgyCgCgCgCgHWnHgX5D9q7NL/xx8kBM3J+dceW7B5UAKAKAKA9QwQYn0PFTF2dwMLfULrOsCf8ASMT8zW/DGV6lRW9kC5rLfvIRoVjlcyfXsMVuYiHGtCdlLlz+iBQ1XTWRd0gjvHatCvgZ0oZr3BRrSB3ZcBgSJjMVnTkoyUmrg8uOWJJ5JmonJzk5Pdgb6G+bYC3RtH4SePOD611sNVlQioVlZcn9AMxXSBDrNSLaF2mBAxHJYKOSAMkcmhIgvdQ09y5PvV8QIHhferCJUwMRMkyI+QmtSrh+JK9zbpVlCFrHOn6bprrhPeuzKDiCAQAs5K55Hfz8qRwkFuxLFT5IY6jSCygSzYDh3h1bxCNjGTuPoB9eDWxGnGCtFGvKpKbvJmQ1PQtG97eemXBmYX3i2yBtyVCxkk4A4XPMVg6UG72NqOOxEY5VP7mu6T1Pe3uxpbtlRuyybVxtjgd5P+2rUabRP1K3f3K1grgMGVidpyu0wO/xfQ/KpIVuZTca/d8VnYJzEMciMEwMT9QPWo1J7pL07UakOf8AENYCw0bCZmRt+I8Ru/SpsycvQk1124WU2rixHG9YnMyIO7ERkQRnFGmRbqilrdZq7KG7c92yqyyqAjwnByfUjP8ApHmaygruzLKUIzllG3Tuo276b7bSO47qfIjtRxa3MJwlB2ZPesqwhhIqqpTjUjlktDAzus0pttB4PB8xXn8RQlRlZ+gIKoAUAUAUAUAUB1atljCiSayhCU5ZYrUFp+muCASstgCT/StqWCqRaTau9t/sDq507Ypa4wHkBkk1MsHw4Zqj9gUa0gdW0JIA5NZRi5NRjuwaCzpiFAMYAH6V36dBxgk+gM83J+defluweVACgCgINZaLLtDbTKmQYIhgTVtGahLM1ff4oxmrqwvfQ3CILruI+IM2JQjaBHwyd38sCt1YikndRdlysut7+elvqVuEtrljT9NZvCtwA7boDSRE5U4wNon+zFZ0K+atFJWu4/C9/HX82JyO3uNhbe3eaGLtvLA4kg5gwAOOwEVXipS/VXprVW+RnFW3L98O8u25bUTtJgmBwPrVlTiVbzldQ6dTIo6h7ZA2IVM5kzitKrKi4rhxaYPNFaDOqkSDzWOHgqlVRYGNp9Na3kuBsME3MQYnG4CfpM126WEpUndK/mTYmtvYWSbiEkiSzKcnIHpjjzrOFCEbt6t9QX6uIObgEeKIEHPEgyD9DBoBRqNXokJZjZ3ZkgKzSefhBMmslBvkWqlUeyF49o9HbYe6sktwNltV+gmD+lZKky1YWo9znW+1V1Bu/wALsEwPeNBPH4YBPI+4qVTT5mccKucjq11DWXLS3t9q2jLcYFVkjYSCDvaBIDHnhDRqKdjLgU07BvYqGfXOAVRjBRI3C0R2kSHfzjZM8io8kTw4raIpYq9ohtSVvm54Q19mUJFsEEr4eWYz/oPrWeqe2nkWqKT0Wnkc6R9F7q370lrkP7z4ySWD7Y7blhPTx/Y899CWp30OOqtomgWoWbgyFeQnvLu4meRsNqAM4NTHPzJjn5lof5c1xjAVC1sqCLnhGA6wOO7bpPPFR/USMf6lhb1hbCpaFh5kEXAGaN0KeDwPER67Kyhmu7mUb37yF+l1L22DW2KsO4/n5j0rNq+5lKKkrM1PTfbJzC3LW8+aYP8At/pWvVjkjmVvV2NOphUtU/cY9Q1guFSFIgd+a87jK6rSVlsaZzpNE1wEgjEc1hQwsqybjyILlvpQAm48dsRHpk81tx7PjGN6srAhsKLdwo6qwMZI48jVNNRoVnTqJNdQGt6ayklRuX9RTEYGcHeGq+IKFaICgHPQ7XhLdyY+n/mux2bTSi59QML9hXEMJFb1SlCorSVwcPpUK7doj07VjLD05QyW0Ah1mlNto7dj5/8ANcLEUJUZW5cmD3p10LcUnjP0kRU4ScYVlKWwNIK9EtQZNuT868tLdg8qAFAFAUdX0/exbfHhKRAIghgfXJIP/wBRW3RxKpwy5ed9+aat8viyuVO7vchs9I2sG3gwTypk/ABw3ICgVbPHZ4uOW1/Hz8OrMVSad7/nueWuj7Yh+Npyvcbec/D4Zj154qZdoOTba67PrfbTfX+NwqNizp9GyXFuB4IG2FUKNsHAzI8Rnn09aqeL7mVLne97u/8ArQyUGpZrl12JMkya1JScndssObrFEa5tkKGPoSFJAMVdQp5pJyWn8XMoq7SPmQ6xe94WOpdXDH4SRADESTPBz4RH8q3Y9zWKsdFQja1jcezfWk1l1hqEWEtglpZSXhUckAwZkwIxnzrco1ZVJ2tyMa2FUKKnHdv4F7WNo1abdgsYIyzKuShnndMovlyfOt1UupRGjJ7si1ntBqG/HsH+kR+pzVigkXRoQRQu6W8433N22RLOSdskLJBMxOJj0rK6WiLU0tEMLfR7Npm9+07CZUkLuAggrBlpIdMExuQ4zWGdtaEZ29jh+s2bR/gpkEngBWIUKpPeAVFxYAgsRA5qcknuTkb3IjrdVcAAtD3ZfcisvhERCgGAygAdj596xnKnT1kxeC56lzSey191G/UBUjCruYQdxiMD8Tf7jU8WO6RTLFRT0RLrfZixYtNdcvcKjjcqAngSYwPrWMqzSKpYufJCjp3VNHu/iaUBMS3vDcgzGRPE9611i29/h+XNRY+b3ftr/PwNhodLpLqb7Nq0w7HYOfWRVvEbV0yxVpS1zAVRedHnvtRD+uJqnjS6Ms1f/Y8GmD8aK2PW4LY/RQxqVVm+ViM7X/ZlP2i0Gntad3Nm3ugAFRt8RxOPLJ+lbEHJu1yyjOcppXM7pPZ59q3LvhDfCv4iPM/lHHrmqMdjeBHubsurYlR0juNbFhUEKoA/vnzrzlWtOq803c0ZTcndst6PTG4wA47nyFZYei6s8q9fIxNFZtKohRAr0NOnGnHLFAh1ZBUeHd4hjyzzVeIV4ru31X+yTrXto7ZtHVXFVrze7thmI3NOAI5PGT51hVownK8kWxgrHWj1Wmuo76W6Li23924VtwDAgEZyCJ+RqyPd0WwlBWuJesA+8OIECMc4z881yMemqz0KSYdNUpvDniePTirf0MHSzxlyuCDT68om1eZkzkfSqKWLlSp5Y/H6Ajv6x2MliPIDAFV1cTUqO7ftoCxY6syrBG4+ZP7+dbFPtCcI5Wr+IK+r1bXImIHAFa9fETrPvAr1QCddU4EBjFXKvUSsmCFuT86qluweVACgCgCgCgIr+oVI3GJMD++3zqVFvYmwNqUEy645yKZX0FgXUIeGX7j+/P7UaaFhrbu2k01x7gJCBmZRyfCRAH4iRgDzNdfAxhKl4p/nwJim3ofH10+o067jpWZmDOSQG2KT+ILJkescH1FKmGk30R1IzRqei6Ngod0h9sEmJIkET5RHetjA4epTk5S25Cc01ZDu1oCSm47FdgoJ5ztkgdwAyn610XKxXcn6hprVlSoci8jSrKZ3Z9D4IEyOZWoi3J+Ai2ynqNddvFkRPjmQokgEqzgHspcbo7T85myirsyso6s86f0oXbii7cbOMZJIxEn981yKHbVOrXdKKsuT6v0/PQVJOEW4mv0PRrFr4LYn8xy33PH0rpObZz5VZy3ZTu3svdYS25ktjvhtoA9Sc/UDyrnzlq5PfZF1NKMbixtc6uPFi06Jg4hSFf5yd36eVajrSjVSvotPuY5U0zUaywHXaXZQTnadpPoDyPpBrss12jJa/wBhe9m8ZyQtyOeQAyiV8iSDOPKqJUL7P6lE6CezfrqvuvRib2X1N7Sam3YubgrkKUIGCcBomYJByJHy4FVLNCeWXMpoZ6dTJLn+X/PXXfa9S0WqLlrN8IpK4bMYh4BBHZSPIlvPO3qb6aOdJotUrgtfVlLy4yZWCIUEQuYOI4pqLoaajTK+3cJ2tuAPEwQD6xNZJ2Ck1sVuq6VrgXbyJ/WtHG4edVLJujEVL0+6fwH6wP35rlrB1m7ZQOdBohbE8seT/IeldfDYWNFeIOtRqlGNw+4rY4kFu0ZJFa3r03BQZJwIBqr9VSzZU9SbE/Uuj6e8bX+JtS9lzcsNBOxoGRGGEgGCCJAkVm9XoWR7qsw6R0XT6cOmltbfeObl34oLmM5JCrydowOwotNyJd7RB1CxvQgDxDI+ff8AnVWKpcWk0lryKmc6DSlbZVu88dpEVhhcPKFJwnz+pAl1OmZDB+h7GuNWozpSyy/2CNrZBggz5RmsHCSeVrUBdtlSQeRScHCWWW4PAahME17YVUrhuGH86tqcNwi47819QRgVgkDluT86xluweVACgCgKmvv3FK7E3AzuEGe0Z7d8ny84Bzgou92SkU/81u7UK6ZjuEnkRgHuuefT9DFnCjd94nL4ly1a97bU3rYDZlcwDkSPp9p+tVt5ZPKxtsU9X0/ToAWU/QsSeeczGSaPEOO7/PAvw+HrYiWWmr/JeZH063prhVbaEFDuWSwAMCO/kBj0q7DuVaeTNa/xM5YStGGeS7vUeLbIGTJrv4ahGjHKjGKS2PLOjZ2hcliBmAAYwJ7TV+i1M7l89OtaUK7NPJYEmQCJ8AJkETiPIZANVJ722DloUera+9Pu2T3ZiSuJ8U8cwPiEA8SCTEDKjKE03F3Mo2Dp/s6z+K6Sq+X4j/SrHO2xhOulpE0mm01u0sIoUDnz+p5NVSlzZrOUpsyggE3UJBVtwE+Hz+cR6j9a8HxstfiQVtbr7fjPRfoo5csmar/GD3YuAEg7YAiSWIAGSBMkDJr29KqqkFNbNXPPVKbhNwfIX2uoaQNumHk5Ic7SZJjlV/HkfkfMK0QqcFLNzGaVrFG304X332zusXLm8tkRDHeucyXBA+fpWjPCSde62epmpd3UcdY6aL6qpdl2tuBXkGCMeomcyMZB4rplKdhevs42Z1d8yoUSxxgicH1qLE5ifrvSDetrsYi7bIZH4JI7E+RE+gJBgxUShdGEoqXoN6yJKOu6tbtOFcNmIIUkZ3QJHBJWI9fQwuSlcp3ParTAHxsSF3RsaSO3IjOI+YqLonKwu+1ekUkG4QRMjY+IEnt/cGjkkMrI7nVHLEqfCeBAOK4k8fVztxehiVdXrmYeJseXAqmVarWdpMlK5RmsstiyxPp0DMqkwCQJPaojFSkk2RY1mmdUXah3jjzT7Zn54ruQirJR2RlmSJiwaBO30/B/x8zNZWsRfMcCs0VsjuW2JkOQPKAf3zVcoTcrqVvCyIJKsBG1slp3GPIYz6nmq3BuV29OgEPUyDdaPT9hXCxjTrSsCrWsAoCVRirktCS82jX+IseMZU+a849e1bjw8LThbvbrxXgQLK5oCgCgCgO7VslASjK0TnIJ7ieD9K5tepicPJTn+xu2358zqUqOHrRyw/cluSJo7h4Q+fl+9dpYWs9os5gt1SFdRa3Dv6R+KP1rldqUKlNd5WutPfU9J2Pb9LUXO/wsd9WM6i1HJGf9wj+davYsZOtBL+5fz8DdlaOEqZun+hi619GPLo70+ta2rqACGjnsR6f32PaocbsyM1odXca9GrRijkqWOACTEk/kEkxgQB5Z5NWeJhGWbb82/n+Cmi5yllmtPmavoukG7ex3PsUyWLR47q4JMD4RgcfU1ZgJScZX8CzEy7+g7reNU5YSCPOjV1Zkp2dzNJ0y6u5dpPkfPn7f3zXjq3ZeJU2owur7+B6SOPoOKblYd6HSRZW24B8MMCAR8vI16nCUnSoRhLdI4OJqKpWlOOzZ2en2v/at/wCxfT09B9q2Cm5LZtKgCqoVRwFAAHc4HrQHdCCr1J7gVfdCTuE8fDmeT8v+OQZKFLdY1ZbaujM+GZaAAZzPB44Hl6iouybIkbqOsmBpAcT8YEmYIGfln0PmKaiyGllt1tWuoFYqNy/EFMZE+QyKkjyEN97ytcJtq7szGyo7qtuQDJgMHEYAHiHfIwuYuR7rGLKoZR8IJhcZxnyGIE9ormY51JSyrZK5NyszgCTx+/y8653DnppuSld2FGvVrjDJUJ4gfM5x5dsz5j1rfpRjTRt0VGO4qTU3kEe8IiIkIcEBuYzg/pVsoQfIuVGDRLc1V7kXC23mAsDtmBWPCh0J4EOg0VWvWrTBgpIDSBxKnIzhhMznNaubhTdjRkrSaLT3LiDc+tuoojhNw+KRw09wPliuhTx0JOzujG66Hp6utoGdcbw8I8iCBGMySeT8p86pxVacmlTb+RDXgMdP7SCQDcRiTAEgEn0iq4Y2vH9yuiLMb2uq2zySp9R/StyGPpSWuhB7f6mgHhO49on9aVcdSjHuu7AgJnNcNtt3YCoAUBaS0YGD9q24wlZaAc66YUhZ2sDjy7/pXXxOaylFXs7+nMCvXdP2Deplf2nj51y8Tg+HHPF3X3BQrRAUB2LoRHfaGYAbQePmfP5VnTr0ac0pq8m7RX1ZsUKDqXfJbnGm6o9wEvEfh4GeIGc8f3NavbVSWJnToxd2nqktr21fv8zp4WEaScjRucBRwABXskrI4/iUtXpUcQ6hvKeR6g8g8ZHlUTpwqK00mvEshUlB3i7CvQacC45IlhA3HJgT3Pb+tc/s+hToylGMUrFs69Sp+6TZbda6hgcW9OXMD/xU3JcrblTqHULKrttHebZLORBBIEcznBaIniuL2jXhUXCvzV/znqTha1qmd8vuvpcuezF2XaCCtxFYEd2ViLmO3x2/vWXZsm1JcuXkZY2UZTTj01/PU0NdM0hXr9HfNzfavbRgbTJEQdxgyu7iMfPsAMlYp3LXUQRFyyRmYEfmI5XjgRM55GTUajunel0+vDAtdtFSVLCPFG4bhO2PhkYAz5U1Gg9qTE498u7ZuG+N22RuiYmOYnvQkkihAUBU1OuVWW3kszBYGCJR3kz2hGyO4il7MMw66m6dUw3LO27thG/Ct0NPiJZoEyPnHatOVSXevyZvqnBKDXNGy6hpl1WmZFdkW6gh1+IAwQR61t7o0v2sQnpNxLu97/wnwyxZnX3YUgqfCoZgGPMR9a5M1Uo1XOdW61tG3jdfa/MslODjawt1OuFzxXDdWG2GCByGtw0HsHJwcHb51jHFU6MstWV3JX69fh/JHBk7NEusuAu5V2ZSxZd0jbKqNoB4A2+Q545J26tSM0suq6k0qbjqyMVrNGdiG6k3UPkreXYgCQRn4o+1TmeUtjUkoaci3ctfw7i5gr2AGZB8sCA2R6edYwm+ZEasm7s66fZ220UcKoH2FatWWrNeb1Z71JfAYt+8I4H1H1HzE1VB672K1uJn4JfQhiD4AoOFHmSP6c+hq5dFMy9SxZIDJ/0hmU8XiJWd0tJSMALOe8dqh6p94eo8rXMC3oNMLkrMEQQfTvW1haEazcb2f5cEWrsFGKn6eoquvRdKbiwQ1SD0GKlO2qA6tax9oyOB+1dmGIqOKbAxroAp2LBNtrbjiQD6T4TWnTpOVJ0p8tvLkBHqLDIYYf0Pyri1aU6TyyQI6rBb02gNxCRBzBU4kc8+dTLsyeKgqlOVpRehuYXEqldSV0ypqOjXw3vQqMQ0hZzA4mYBxj6V1MDgp4ejGLtdb+L5szq4iFSTH41CElQylh8QBEj511FOLdr6mnZ7g61mSio1kAs8xIzOBjufKsFCMZOfUyIFvK0QY3fDuBAPkQTyOPvWMMTSm7RlcnNZXY3t6NQhQgEH4p71Y9dymTzbma1XT7aXGNjULZuCFC3EGDGIZshTuHiAPbOK59TAxesXZ/nPf5kRUo/tO+j6DTIS93U27tzcxVt4XYNztA2kQTLE+v63UcNCnq9yMspazdzVAzkVskhQHtAFAeBgeDQmwl9oOk2nV711rgC28hCBhSW7jmf5VjNqMXJ8iY3bsilZ6Po2tC/7wqjWzBLKAogkxIwRLj0lvWiaaT6/XYltrQbdC0Vu1bItMxUsT4+ZACnsPy1FOcZxUou6ZE007Mzvtx1I6e9YuKDu3EKZlSSjDbtIw0dxz5HtM0o2qPYrvd2MOLyF0uO25A5JQgcvCtg+oEZ5n0rlqpObkmrN/n56HQwdWM4//n6n1v2fedLYYk/9pCSefgHNdSOkVc1J/uYh6p1Ibi3c8D07TXFcJ4mo57L6EwpuQivqLrjdG5vCM7cSDBMiFkA5PMd62XRowilJK3jbf1NqMLK0RgdJAYtdtgicBixPqNgasXUoxVsy9P4MlTm+TKiakd5B8v8AxyOftUJqSuiuUWnZjF9VYVlJaCoEDIAndk9pwwmqcs7NGm41HdENzX2GLHcil4BYPDEAmPEpBAwf1rBucNuRKg48y1Z1aXC211YrzB48q1pKW7ItYh6nt2eNtqyomJEs6qvy8RAn1qYXvoShPp2LAMdaomNmR3VcEEjz4juD5Rc7LRRMvQZdIvAgg31usfFjBAhRxJIz+9VVF4WMWMarIOkcqZBgisoycXeL1A36jpjcRXHxBRI8xz+ldbF0HWhGot7ATVxwFAMrJ8I+Q/aunTfcXkB1XXAUAu64PAD/AKv5Guf2kv6afiBJXFA46E+GX1n9I/lXX7Mksso+oGhrpkmGsdNdGYu8XN0ttOIkNn1J5rydfGVMPWcVa/Pz3OzhMDGdPO3q/l/IWtW667aCQrEAr2grP75nmutSqy468baelzlVHabj0NS8DnjitvtDE8Cg5Ld6ItoUnUlYUe1VxltFkIjBIByFBGQO4BifKvL4CpertZnRp4SNWahN6fO3L12D2H6rdvrc94xYLthiO5BkYAB7H616rDzlJO5rdo4XgSu7K7dkv7dLPXW718Og41mm0+8G4FDP5tBaB5T4oGPkSO5nZOcmzix0bTADZbWDkbWb5ggg/Iz5qp7CIsibst2dRb2BlZdgAggjbHAj0qSCbkYP1oQIbnR9SFi3qtvGIMHBBySSJJBn085JizMroHs3LMnUasujBl27dhyFE7lyI8+0+tWU6M6l1FXLKcJTfcWwm6fqnQhcgZ2kSFMEjHmMEfSvB4mnisFVvK8XfbWz+5wMRGrSqZndO/j1GXtgLl2wbCna16zdCkfnAUwO87d5H/xNekxlWapU5y2us1vzbz9T0ODWffexhuiafUFmBKXxu8VsXLNoLEELdcr727ZkDA5AAI5UaNadPKt16N+qV7J/i6m7FM+gdBvXGZQ15H2K/vfd/AXJWAokkgZlj+YeZA6HZ05zvpaCSSXPzf5Y1cSorxb3FX/qBp1JQuSEOJDBeAZBnHH6E+tdLEVEqOW2tznSi4tzMl0LpKjU22upttz71bjBpxPhBGGM+XmD89SlGbna2nwNnDRmoWcdevO+xseqe0BKG3ZGxIiT8RHGPKt6dJZHc2YUEtZalHRdHuuVLAqHMKSMsYkR85UAkgEsM1RZFraRJ1G1at7FtncwYl2xkAEAAjAmQ0TOGB4FaOMhnhkRlSlaWYp6O3ed/CodSNpXeqmfF4hJ4wOxHpXNdNSlok+T1tqi9zcVuyB0Ichl2kRA3q+3zllwAD28x643ITdtVa3qa9SyVxn/AJbbbxOA0iOTtjMY4PJz61rTxEnpHQ0ZTfIg1mgtrG2yDJyYYgcnhTOTjyEjyArGM292YplPT6xrcsmjZQYBA3biBIHIiAOB2GKzcM2jkTbxGXWx/Cb+D74YlYmV3Lvgck7ZIA5IFVUv3b2IQmAGN2gM4mNwG4r4iMfCCI+57mr9eUzL1GnSLCSxFj3TCBOYaQCYn1x9KpqSdrXuYsaVUYhQD3o98shB/Dj6dq7eAqupTcXy+QEREYPIriWa0YCgL9o+EfIV0IPuoD2u0AoDm7bDAqeDWM4RnFxlswIdb09reeV8/L51wsRg50dd0CtZulSGUwRWvTqShLNHcDT/ADnHwZ+eJrp/8msv7dfgBdbttcMTljx8zXmVCVbE5Layl9T1Ua0IYdTT0S+hc13RgdRavr+HDesA7a9jPD3qxqLlv9Dy++rL72AyndMDOOceVWYihCvDJNFtOtKnK8TPjUaO5/3mPHwFXBg+fuyQQYGQe4HeK0MP2bGlO+ZtdLGxUxTk1JLvLmNdD1bSALbtMoG7YFVGADEjB8MAye/cHyMdNWSsjUnKc5Zpu7L2q0S3DksMEEAwCD2P1zUtGCdhF0/Qab362rW4+48ZII2h5gDAyT3j8sdzU5LK7LXCSjmfMta7o2mVUlSAoCKFIBbAgHGeJ+/nVFetCjBznsRThKo8sSroby29qKP4ZbjPLQZOAI47eua85j8dUrQyxvG2vmvE6dDCwV3uxtavAOqr35H0P9Kx7FxNZ18jbcX15GOLoRVPNzM/7Ze9S6jj4GUoJgjcQcFT5nb58Gvo3ZnDlTcXunf08/DXoa+FnaLij32Ms71lwBsghVKlcksu1VkWwAeAcnniKp7ZpUptKSvrdN7pq3PRu7X5cqxijOya/jyNL1HQreTa0iCGVlMMjDhlPYj7HIMgmuRUpxqRcZLRlEZOLuhLqvZ/cd9yzpLrji66BWHqZRs/WPQVyH2VNO1Oo0umv0ZuLFp7x1D/ADLTWGLtdFy5t2gWxIRZnavYSYJJOYHYADpYPARw8Wo7vdvmYzVWs7tWRRv+0168dli3EmBjc05j0BgH7Gt3hpasyjhox1kUNHomvS73M7trAzuB2uVBLYG4rtHOTmsm1HRIudoqyRf0t+zpzcmWdWtvbaPEPCWKtmBBhWHqY4queZq5i02Vup+0Ny6NoCog+EAAkQIEHtifhjk9q17EKFhG+nusx2XD4uVgHPnMTWtWit27GtXhVbvCplXkn7FhOm3pK/4oBz4gmJ9SRPEzXLq8Fu6jfxKuJWirRqP2X2JbPTL4P/ctuJElpkROMc9+T3NRGpGKslYhV8RtKSfjaz+Gg8UQAP2rXMSh1n4AfebAG5hj2J/D25P05GDVlLfYyRQWzeMrb1isQMLC7sTz3HIEn08s2XgtZRJ06DDqI22fHcAC7S7EGDEE/DkTH61XDWWiIW4qtBmB/wCtEAlRJC8QSTMHt/MGDVrsv+pPoSqHG4HXIQAds7fCRySfxQOf1qNP7B6DSxqlVQr3AWUKGYjarNtzBPhJPMDiaqcW3dIxsSJrLZbYLilonaCJ7f1FQ4ySvYWGvSL+147Nj69v79a28BVyVMvJ/iILPWdJP8Qf/b+tbPaGHv8A1Y+v3Aorkgu2zgfIVuwfdQH9d0BQBQBQER0qH8C/YVU6FJ7xXsCtqelow8I2n04+orXrYGnNd3RgzPUNVe07+G1cbBnYCTx58VzKdCpTm3s9r+BbnbjkvoSdJ9o7z3VQ2L0MQCXGAJWTIHYEn6fbcwtSo6lnO6MLGv24iuoQVtR02zc+O0jGIkgTEEfsSPSaWFylr9bo7HxC3IIO1VUtI4MAYI8zFZKDZZClOexlus+1Vy6Clse7Q/7z8z2+Q+9Xxppbm7Tw0Y6vVnXsx1yzplYOjlmMkiIgcDkev3qJwcmK9GVRqzG2u9o9LdUAtcUgyDsmDEeorTxWC49PJIwo06tGWZJFFeoaYwWvsIz4UM8zyRAE54rn0+w0rqb9tPubrxNRf+OCXmxhb9qbCJ7tWJWcnYdx88RE+s/SteP/AKfqKspcTuJp2trdcrrl6fc15urUu5LXz0ONX7XaZ1Km07g8ghY//WK9HCM4SzRdma0cLNcyl07rdy0ClrT3Hk43kmMEgYXyBMz2PlV1efFkpSsvItnQUneTItf7Q60IrkLbRywUqoyVMMPESQQfOKqjCF7GUcPTvbcnHs/fu/8Af1BMorqCTDbg0ATgMGCgiPxiO048RLZEqUY/tRU9zpLF9dx95a23JWQ5nOwysAFhBg/CfSKm8pRM7yaJV9pAiqlu2GKwAzSAQpG0lAxG4gZIj4jThX1bI4d9xdfuXn3XGVz7wjcVQwx+SiCZz86lyjFGMqkILVlddxBOx1A5JUgA+R8j6feK0q2MSjoij9RnTyJ/Aa6TpggF5JjIwI+39a5VTHT1UfuU8aa0+YwRAMAAfKtGU5Sd5O5U23uVdV05Lhlt3yBxPY8c/wBKmNRpWQTsV7HQbSFCN0oQQZ8uJxx/U1k60ncnMxpVRiVNeYgi1vImOMeFv+Mfzis4dL2MkKLF9bRLrpb5LFuxJAJWQBGF/ofrc05aOSJ35je1tvIC9sjPwuII2tg/oDVLvB6Mx2OB0izAAtgBQAILCAMiIPY5qeLPqLs8PR7W0qARP4gfEPlOBHbGIFOLK9yczJH6baPKzx3bsI8/l84HlUKpJEXZ5pumW0bcoM4iSTtEEQPTLHM5Y0lUk1Zi5etuVII5BmohJwkpLdEDq3qfe2n7MAZH07V2Y1v1FCS52AjriAYppLkDwnj0rpRw1XKu6B3XYAUAUAUAUAUAmv8ATL8k29QRLlyDkR7zcqjEgRCnPaO+BldClel6q1dQ/wCKUFj4iVBHaYlRH98Vz3GnQrRfW/oLo1OiRxbUXG3OANzDuf0/YV0CCZmgSeBUNpK7IEGu0Om1G8m3G0SXXwtP8/rWvTx6eZx1SVy6FacNmZPV9CuKNyeNZgx8Q+Y7j1H6VsYbHU6sMz0a3N2liIzduY96b7LPaAuuFcjcSnMDYQI3QGO5lPbg+lassepVLptRt9VqJwk6ialptbk/yxzZ0wCbm0rMYYYS2c/xirDJ532xwY294FbP6mk5ZVNfHwMmn1BRaDE/4R4kwvuQCCWJBkzwpCbeJExVzbXP4lef/wC3xKPUFW6gX3JsugcuFQHPjKyQRzKgmBHyEVW8TThNxcr+5Kqxi97jJ9NfewEt6Yqfcrb3F0Ej+GZgGefec/nHyqyMk3mv4mPFhe7Zdv6bV3A4NuwocmQzsRB95IhQM/xH8Qg8eVFlXMw41NdSne6W6WxbvaqzbtgNCbAQN3vONxkHxvB9B5VjKrCHefxZjLFwjrb3ZH1Dotm3Z99cuX76AA+ArG2FG7xGNoAWTOAo8qnjK14oRxMpftSKJ1ugtkBdLduGYM9sx3baRPfjuDFVPFa2KpYmpe1/Dkvnb4GvXTWxaJS2ElTjZDDHcYM0qXlBowcnfvamcfUhbaBCVUqrKoMAbpY8ZKgkiD5Vw8ZXqKSpwbSsdfs7D05U1O38FU6n+F652/ft+59TWjNznNOR0qVCNLux2PNBedrjD8AAI+tXOCVNX3PPY6UHXagl/Iwqs1AoAoAoAoAoAoAoAoAoAoAoCXS3drBs4OY8qto1OHNSA+tXrREgoPPgfeu5Tq0Gs0WvkCRdQpEjg1Yq0GroEtWgKAKAKAKAKAKAj1NgOu1v/HyqutSjVjlkCsuifAN1toGIwfv3rXWGqaRdR2XTRgpdR1bR7tuREkcEVpYvETy8KW/NrmClZ1BUMBwwg1p060qaklzVgRVUZQk4SUlyLn+aEg2yGiMnsQeQD9BWeZ2Oo8TRcc3PoP11ds24BBxgCJ/ua2adpaRKKlRWbuJOraidr7SqqAzSIaS21RPIzJMeVb9Ws5JTs0ud1Z9LHOpT4kc1mvMi6od02w5g5jaVnxEnkZPrgUrxcu4np7FytYsvqLl1lVGNtfNV3EjMSTG3j1/Ss3OdRpRdl4akZVYodb9pP8Kdsi5ESWMtOfCFQCTxjn+VFfGyo1VSiszfO608/nqa+epOsqNON2/zXp6nz32k9ob+ovlyothRCIQSdsyCSTyeZAHlmqcVGNd3kd19i0KkFnbzW3Wy8l+XNh0frhsdPW9cki6FWypIbswjbjwiPMT6c1tYdzpUv6np5eyt8Th8OWFcoVX+129tNPnu2ZDVWRbtJc92HNxXY2ySosoCFX3WwiRyACpMDsJFYVIupZwm16LX3RuQq0aqWZX6bo2HsX/jVVVDW2sqSGRtoZMyR4GYpmYUzHGO23TzbciiUZRdtLfT2H/UunoqqEsC5LGFmAJV2MGfCCR8gWwJwZnh6cv3Ito16lLSDsLX6jbcWwNFehMojpCbi0SRmSImc4YntWShGKSS0RjUzVJZpu7OruvF5vDp7tuA24um0GNucfOuf2hRzJVIrbcxascVyTEKAKAKAKAKAKAKAKAKAKAKAKAKAcadvCvyH7V16Uu5HyQGldMBQBQBQBQBQBQBQBQGd6m03W+36CvP4x3ryBVrVBxfJCsVEsAYHmYwPvUq19SRcNZfH/8AHdkwcqWHYlTO3t9jMVbkh1JsifQam45IuWdkAEGZBmZHA4xWE4xS0dyGi3rOpQvu7lyAw4Ofl8vT5Vaq1aUbXbQQwV7d1AU2C7icieCQR3O6I+tdSlNVqd0u9+fMF3oazZttwYM+uSDP2B+lXYbWlFkt3Yh9r+ii82+0w99bIZlchVKlSuGIgHuJPmMVhVwylJzW/nobOBqQoVXOS3Vvint6aia17KnUOp1NwIsH4LlstEgQeQBiJUkye1Yww1/3HQq9pKC/pfFfL+UbLU+zth1sWyv8OxOxASBwFEkGcCfnNbTpxas9ji1LVLuet9Rb7S9A9/essB4FhGiAFQMZz9R4f6VVVp5pLoYThnsUNal3SdQnTJuXUAPdVjO8qzbxbMYcKVgTHhqy2WWhc55tGazq9i49l0tPscxtaSI8QJyueJGPOrGYLcp6zQ6ksz2r4UsRKtLIALYHhBBC+OTgDnM8GNSdCbpmn1Cn+PdW4NsQAB4txyIUY2wM1PmQ7Eeq6RJlDA8j2+Vcut2dd3pv0+xAN0bGHz6jFH2YraS1BZTplsRK/qYrYjgaK1a+LBa90sbdojygRW1w4Wy20Akv9KZQTIIGe8xXFqYCpCLldNIFCtEC1+nMxYs4IZgxEcRMfFIPhgcfhreji4RilGOqVk/Pfaz38Sp0292cHpTS0PG7dkCCJLRxE4I54245rNY2NleN7W+nW9tuXXUjhPr+ako0TbkIKKFMhVBjJ8X6enc1U8RDLJNNt83a+m3x8TLI7qwwrTLAoAoAoDu1bLEKOTWUIOclGO7BobeiUADOABXoIYaMYpAsVsAKAKAKAKAKAKAKAg11/YhM54HzqjE1eFTcufLzBmya8623qweVACgCgCgK+q0KXPjE/Vh5xIBzEmJ4msozcdibnfSOhWBeRxbMqZnc+CCXE543dj2xxit3B1Zuqly/gnMzXWrQWQOCSY9Tz+sn612oxUdjEra7pdq7/wBxSfh/Ew+EkiYORJ4+VSTcrXfZzTtyhiAI3OBiIODz/wA0sTmY2oYmM1g0je8t3L7Wwpfcu0DcAY3HZO/I5bxHb2AziZ6jPoNi1vldRcvFVkC4G8ILMAw3DmJEjsxPDCpRDH9SYhQBQBQBQBQBQEOu/wC2/wD8T+1U4n/wy8mDM15sBQBQBQBQBQBQHqKSQByeKmMXJ2QNFodILY/1Hk/32r0OGw8aMfHmwWa2AFAFAFAFAFAFAFAFALOu/Cvz/lXN7T/ZHzAmrjgKAKAKAKAKAkN47QnYEn5/Pzqx1ZOChy/NwWR1N9xbGe2Y/fBrYWOqqeb4cgNLPUbbR4oJ7Ht6TxXUp42lK13Zgtg1tJ32AUBWfp9kzNq2ZkmUUyTzOO9CbsltaZFMqiqYiQADA4GO1ASUICgCgCgCgCgCgOL6SrDzBH6VhVjmg4rmgZd1IJBEEc15lxcXZg8qAFAFATe5/h75/FtI+kj+dW8P+ln8bfAENVAKAcdH0cfxG8vD/WutgMM1/Vl6fcDSuoAoAoAoAoAoAoAoAoAoBN1tGLjBIj6TJn+VcjtGM3NWTtYC/wB035T9jXP4c+j9gHum/KfsacOfR+wD3TflP2NOHPo/YB7pvyn7GnDn0fsA9035T9jThz6P2Ae6b8p+xpw59H7APdN+U/Y04c+j9gHum/KfsacOfR+wD3TflP2NOHPo/YFnRah7Z+FivcQf09a2cPVq0Xs7dAO9Ne3rMEeYPau1Rq8SOa1gS1YAoAoAoAoAoAoAoAoAoBb1nTSAwHimDHcVze0KGZKcVqBR7lvyt9jXK4U/7X7APdN+U/Y04c+j9gHum/KfsacOfR+wJLatsYbTGG4PbH86sip8OUbdH7f7BFsPkftVWWXQHdiwWYCDkgcVnToynNRtuDTgV6VK2iAUAUB//9k="/>
          <p:cNvSpPr>
            <a:spLocks noChangeAspect="1" noChangeArrowheads="1"/>
          </p:cNvSpPr>
          <p:nvPr/>
        </p:nvSpPr>
        <p:spPr bwMode="auto">
          <a:xfrm>
            <a:off x="155575" y="-1622425"/>
            <a:ext cx="66389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43947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18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Prehistory &amp; Neolithic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Prehistory: </a:t>
            </a:r>
            <a:r>
              <a:rPr lang="en-US" dirty="0" smtClean="0"/>
              <a:t>Time before human record (AKA writing) </a:t>
            </a:r>
          </a:p>
          <a:p>
            <a:pPr lvl="1"/>
            <a:r>
              <a:rPr lang="en-US" dirty="0" smtClean="0"/>
              <a:t>People lived as nomadic hunter-gatherers</a:t>
            </a:r>
            <a:endParaRPr lang="en-US" dirty="0"/>
          </a:p>
          <a:p>
            <a:r>
              <a:rPr lang="en-US" dirty="0" smtClean="0"/>
              <a:t>And then…..</a:t>
            </a:r>
          </a:p>
        </p:txBody>
      </p:sp>
      <p:pic>
        <p:nvPicPr>
          <p:cNvPr id="6146" name="Picture 2" descr="http://cdn1.animhut.com/wp-content/uploads/2010/07/a172chauve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49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486400"/>
          </a:xfrm>
        </p:spPr>
        <p:txBody>
          <a:bodyPr>
            <a:normAutofit/>
          </a:bodyPr>
          <a:lstStyle/>
          <a:p>
            <a:r>
              <a:rPr lang="en-US" b="1" dirty="0" smtClean="0"/>
              <a:t>Mercantilism</a:t>
            </a:r>
            <a:r>
              <a:rPr lang="en-US" dirty="0" smtClean="0"/>
              <a:t> = More Money, More Power</a:t>
            </a:r>
          </a:p>
          <a:p>
            <a:pPr lvl="1"/>
            <a:r>
              <a:rPr lang="en-US" dirty="0" smtClean="0"/>
              <a:t>Countries used colonies to extract gold, silver and raw materials for $$$</a:t>
            </a:r>
          </a:p>
          <a:p>
            <a:pPr lvl="1"/>
            <a:r>
              <a:rPr lang="en-US" b="1" dirty="0" smtClean="0"/>
              <a:t>Joint-Stock Companies</a:t>
            </a:r>
            <a:r>
              <a:rPr lang="en-US" dirty="0" smtClean="0"/>
              <a:t>: Spread the risk, spread the reward</a:t>
            </a:r>
          </a:p>
          <a:p>
            <a:r>
              <a:rPr lang="en-US" b="1" dirty="0" smtClean="0"/>
              <a:t>Triangular Trade </a:t>
            </a:r>
          </a:p>
          <a:p>
            <a:pPr lvl="1"/>
            <a:r>
              <a:rPr lang="en-US" dirty="0" smtClean="0"/>
              <a:t>Europe to Africa: Manufactured Goods</a:t>
            </a:r>
          </a:p>
          <a:p>
            <a:pPr lvl="1"/>
            <a:r>
              <a:rPr lang="en-US" dirty="0" smtClean="0"/>
              <a:t>Africa to Americas: Slaves</a:t>
            </a:r>
          </a:p>
          <a:p>
            <a:pPr lvl="1"/>
            <a:r>
              <a:rPr lang="en-US" dirty="0" smtClean="0"/>
              <a:t>Americas to Europe: Raw materials</a:t>
            </a:r>
          </a:p>
          <a:p>
            <a:pPr lvl="1"/>
            <a:r>
              <a:rPr lang="en-US" dirty="0" smtClean="0"/>
              <a:t>Repeat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2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 Chinese Dynasties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Tang/Song Dynasties </a:t>
            </a:r>
            <a:r>
              <a:rPr lang="en-US" dirty="0" smtClean="0"/>
              <a:t>- Golden Age. Invention of porcelain, paper money, printing press, etc.</a:t>
            </a:r>
          </a:p>
          <a:p>
            <a:r>
              <a:rPr lang="en-US" b="1" dirty="0" smtClean="0"/>
              <a:t>Mongolians</a:t>
            </a:r>
            <a:r>
              <a:rPr lang="en-US" dirty="0" smtClean="0"/>
              <a:t> - conquered using horse-back archers and creating </a:t>
            </a:r>
            <a:r>
              <a:rPr lang="en-US" b="1" dirty="0" smtClean="0"/>
              <a:t>Tributary States</a:t>
            </a:r>
            <a:r>
              <a:rPr lang="en-US" dirty="0" smtClean="0"/>
              <a:t> </a:t>
            </a:r>
          </a:p>
          <a:p>
            <a:pPr lvl="1"/>
            <a:r>
              <a:rPr lang="en-US" b="1" dirty="0" err="1" smtClean="0"/>
              <a:t>Pax</a:t>
            </a:r>
            <a:r>
              <a:rPr lang="en-US" b="1" dirty="0" smtClean="0"/>
              <a:t> Mongolia</a:t>
            </a:r>
          </a:p>
          <a:p>
            <a:r>
              <a:rPr lang="en-US" b="1" dirty="0" smtClean="0"/>
              <a:t>Ming Dynasty</a:t>
            </a:r>
            <a:r>
              <a:rPr lang="en-US" dirty="0" smtClean="0"/>
              <a:t>: overthrew the Mongols, restored Confucianism and traditional Chinese culture </a:t>
            </a:r>
            <a:endParaRPr lang="en-US" b="1" dirty="0" smtClean="0"/>
          </a:p>
          <a:p>
            <a:pPr lvl="1"/>
            <a:r>
              <a:rPr lang="en-US" dirty="0" err="1" smtClean="0"/>
              <a:t>Zheng</a:t>
            </a:r>
            <a:r>
              <a:rPr lang="en-US" dirty="0" smtClean="0"/>
              <a:t> He’s exploration…and then ISOLATION</a:t>
            </a:r>
          </a:p>
        </p:txBody>
      </p:sp>
    </p:spTree>
    <p:extLst>
      <p:ext uri="{BB962C8B-B14F-4D97-AF65-F5344CB8AC3E}">
        <p14:creationId xmlns:p14="http://schemas.microsoft.com/office/powerpoint/2010/main" val="3542924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 Japan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Emperor’s power overshadowed by the </a:t>
            </a:r>
            <a:r>
              <a:rPr lang="en-US" b="1" dirty="0" smtClean="0"/>
              <a:t>Shogun</a:t>
            </a:r>
            <a:r>
              <a:rPr lang="en-US" dirty="0" smtClean="0"/>
              <a:t> (supreme military leader)</a:t>
            </a:r>
          </a:p>
          <a:p>
            <a:r>
              <a:rPr lang="en-US" b="1" dirty="0" smtClean="0"/>
              <a:t>Tokugawa </a:t>
            </a:r>
            <a:r>
              <a:rPr lang="en-US" b="1" dirty="0" err="1" smtClean="0"/>
              <a:t>Shogunate</a:t>
            </a:r>
            <a:r>
              <a:rPr lang="en-US" b="1" dirty="0" smtClean="0"/>
              <a:t> </a:t>
            </a:r>
            <a:r>
              <a:rPr lang="en-US" dirty="0" smtClean="0"/>
              <a:t>- Restored stability and central rule to Japan after years of chaos</a:t>
            </a:r>
          </a:p>
          <a:p>
            <a:r>
              <a:rPr lang="en-US" b="1" dirty="0" smtClean="0"/>
              <a:t>Japanese Feudal System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Shogun</a:t>
            </a:r>
          </a:p>
          <a:p>
            <a:pPr lvl="1"/>
            <a:r>
              <a:rPr lang="en-US" dirty="0" smtClean="0"/>
              <a:t>Daimyo</a:t>
            </a:r>
          </a:p>
          <a:p>
            <a:pPr lvl="1"/>
            <a:r>
              <a:rPr lang="en-US" dirty="0" smtClean="0"/>
              <a:t>Samurai</a:t>
            </a:r>
          </a:p>
          <a:p>
            <a:pPr lvl="1"/>
            <a:r>
              <a:rPr lang="en-US" dirty="0" smtClean="0"/>
              <a:t>Peasant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3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4495800"/>
            <a:ext cx="8610600" cy="2667000"/>
          </a:xfrm>
        </p:spPr>
        <p:txBody>
          <a:bodyPr/>
          <a:lstStyle/>
          <a:p>
            <a:r>
              <a:rPr lang="en-US" b="1" dirty="0" smtClean="0"/>
              <a:t>LET THERE BE FARMING!</a:t>
            </a:r>
            <a:endParaRPr lang="en-US" b="1" dirty="0"/>
          </a:p>
          <a:p>
            <a:r>
              <a:rPr lang="en-US" b="1" dirty="0" smtClean="0"/>
              <a:t>Neolithic Revolution </a:t>
            </a:r>
            <a:r>
              <a:rPr lang="en-US" dirty="0" smtClean="0"/>
              <a:t>– when people went from nomadic hunter-gathering to settled civilizations</a:t>
            </a:r>
          </a:p>
        </p:txBody>
      </p:sp>
      <p:pic>
        <p:nvPicPr>
          <p:cNvPr id="1026" name="Picture 2" descr="http://cornsuits.com/wp-content/uploads/2015/07/COR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5181600" cy="40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47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Early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/>
          <a:lstStyle/>
          <a:p>
            <a:r>
              <a:rPr lang="en-US" dirty="0" smtClean="0"/>
              <a:t>Mesopotamia, Egypt, India and China</a:t>
            </a:r>
          </a:p>
          <a:p>
            <a:r>
              <a:rPr lang="en-US" b="1" dirty="0" smtClean="0"/>
              <a:t>All formed around rivers</a:t>
            </a:r>
          </a:p>
          <a:p>
            <a:pPr lvl="1"/>
            <a:r>
              <a:rPr lang="en-US" dirty="0" smtClean="0"/>
              <a:t>Fertile land, animals and plants easy to domesticate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7" b="10660"/>
          <a:stretch>
            <a:fillRect/>
          </a:stretch>
        </p:blipFill>
        <p:spPr bwMode="auto">
          <a:xfrm>
            <a:off x="1676400" y="3124200"/>
            <a:ext cx="5933030" cy="311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31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India and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10600" cy="5181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Hinduism</a:t>
            </a:r>
            <a:r>
              <a:rPr lang="en-US" dirty="0" smtClean="0"/>
              <a:t> – Polytheistic, goal to escape the cycle of reincarnation</a:t>
            </a:r>
          </a:p>
          <a:p>
            <a:r>
              <a:rPr lang="en-US" b="1" dirty="0" smtClean="0"/>
              <a:t>Buddhism –</a:t>
            </a:r>
            <a:r>
              <a:rPr lang="en-US" dirty="0" smtClean="0"/>
              <a:t> Uses 4 Noble Truths and Eightfold Path to reach Nirvana </a:t>
            </a:r>
          </a:p>
          <a:p>
            <a:r>
              <a:rPr lang="en-US" b="1" dirty="0" smtClean="0"/>
              <a:t>Confucianism – </a:t>
            </a:r>
            <a:r>
              <a:rPr lang="en-US" dirty="0" smtClean="0"/>
              <a:t>Emphasis on respecting authority and ancestor worshipping</a:t>
            </a:r>
          </a:p>
          <a:p>
            <a:r>
              <a:rPr lang="en-US" b="1" dirty="0" smtClean="0"/>
              <a:t>Legalism –</a:t>
            </a:r>
            <a:r>
              <a:rPr lang="en-US" dirty="0" smtClean="0"/>
              <a:t> People are naturally bad and need a strong ruler to guide them (think Shi </a:t>
            </a:r>
            <a:r>
              <a:rPr lang="en-US" dirty="0" err="1" smtClean="0"/>
              <a:t>Huangdi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Don’t forget the </a:t>
            </a:r>
            <a:r>
              <a:rPr lang="en-US" b="1" dirty="0" smtClean="0"/>
              <a:t>Mandate of Heaven!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828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419600" cy="5867399"/>
          </a:xfrm>
        </p:spPr>
        <p:txBody>
          <a:bodyPr/>
          <a:lstStyle/>
          <a:p>
            <a:r>
              <a:rPr lang="en-US" dirty="0" smtClean="0"/>
              <a:t>Made up of individual city-states, known as a </a:t>
            </a:r>
            <a:r>
              <a:rPr lang="en-US" b="1" dirty="0" smtClean="0"/>
              <a:t>polis</a:t>
            </a:r>
          </a:p>
          <a:p>
            <a:r>
              <a:rPr lang="en-US" b="1" dirty="0" smtClean="0"/>
              <a:t>Athens </a:t>
            </a:r>
            <a:r>
              <a:rPr lang="en-US" dirty="0" smtClean="0"/>
              <a:t>- First Democracy</a:t>
            </a:r>
          </a:p>
          <a:p>
            <a:r>
              <a:rPr lang="en-US" b="1" dirty="0" smtClean="0"/>
              <a:t>Sparta -</a:t>
            </a:r>
            <a:r>
              <a:rPr lang="en-US" dirty="0" smtClean="0"/>
              <a:t> War-like city-state. Military Oligarchy</a:t>
            </a:r>
            <a:endParaRPr lang="en-US" dirty="0"/>
          </a:p>
        </p:txBody>
      </p:sp>
      <p:pic>
        <p:nvPicPr>
          <p:cNvPr id="4" name="Picture 2" descr="http://www.notconsumed.com/wp-content/uploads/2012/08/athen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447800"/>
            <a:ext cx="4419600" cy="258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0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5562600"/>
          </a:xfrm>
        </p:spPr>
        <p:txBody>
          <a:bodyPr/>
          <a:lstStyle/>
          <a:p>
            <a:r>
              <a:rPr lang="en-US" dirty="0" smtClean="0"/>
              <a:t>Greek Culture spreads through the conquests of </a:t>
            </a:r>
            <a:r>
              <a:rPr lang="en-US" b="1" dirty="0" smtClean="0"/>
              <a:t>Alexander the Great</a:t>
            </a:r>
          </a:p>
          <a:p>
            <a:r>
              <a:rPr lang="en-US" dirty="0" smtClean="0"/>
              <a:t>Creates a </a:t>
            </a:r>
            <a:r>
              <a:rPr lang="en-US" b="1" dirty="0" smtClean="0"/>
              <a:t>Hellenistic World</a:t>
            </a:r>
            <a:endParaRPr lang="en-US" b="1" dirty="0"/>
          </a:p>
        </p:txBody>
      </p:sp>
      <p:pic>
        <p:nvPicPr>
          <p:cNvPr id="4" name="Picture 2" descr="http://2.bp.blogspot.com/-2Xu_pG6ugYg/UgdiOlqJy6I/AAAAAAAAHsQ/fq_p9-V7MYk/s640/Alexander+Empi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999" y="3482044"/>
            <a:ext cx="4384589" cy="28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ncient.eu/uploads/images/132.jpg?v=14310305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551" y="1295400"/>
            <a:ext cx="2925900" cy="202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1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Patricians</a:t>
            </a:r>
            <a:r>
              <a:rPr lang="en-US" dirty="0" smtClean="0"/>
              <a:t> - Elite landowning families, served in the senate</a:t>
            </a:r>
          </a:p>
          <a:p>
            <a:r>
              <a:rPr lang="en-US" b="1" dirty="0" smtClean="0"/>
              <a:t>Plebeians</a:t>
            </a:r>
            <a:r>
              <a:rPr lang="en-US" dirty="0" smtClean="0"/>
              <a:t> - common people of Rome</a:t>
            </a:r>
          </a:p>
          <a:p>
            <a:r>
              <a:rPr lang="en-US" dirty="0" smtClean="0"/>
              <a:t>Governed as a </a:t>
            </a:r>
            <a:r>
              <a:rPr lang="en-US" b="1" dirty="0" smtClean="0"/>
              <a:t>Republic</a:t>
            </a:r>
            <a:r>
              <a:rPr lang="en-US" dirty="0" smtClean="0"/>
              <a:t> until Augustus Caesar won a civil war and created the </a:t>
            </a:r>
            <a:r>
              <a:rPr lang="en-US" b="1" dirty="0" smtClean="0"/>
              <a:t>Roman Empire.</a:t>
            </a:r>
          </a:p>
          <a:p>
            <a:pPr lvl="1"/>
            <a:r>
              <a:rPr lang="en-US" b="1" dirty="0" err="1" smtClean="0"/>
              <a:t>Pax</a:t>
            </a:r>
            <a:r>
              <a:rPr lang="en-US" b="1" dirty="0" smtClean="0"/>
              <a:t> </a:t>
            </a:r>
            <a:r>
              <a:rPr lang="en-US" b="1" dirty="0" err="1" smtClean="0"/>
              <a:t>Romana</a:t>
            </a:r>
            <a:r>
              <a:rPr lang="en-US" b="1" dirty="0" smtClean="0"/>
              <a:t> - </a:t>
            </a:r>
            <a:r>
              <a:rPr lang="en-US" dirty="0" smtClean="0"/>
              <a:t>“Peace of Rome”</a:t>
            </a:r>
          </a:p>
          <a:p>
            <a:r>
              <a:rPr lang="en-US" b="1" dirty="0" smtClean="0"/>
              <a:t>Christianity </a:t>
            </a:r>
            <a:r>
              <a:rPr lang="en-US" dirty="0" smtClean="0"/>
              <a:t>spread throughout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9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 Emperors, Bad Economy and </a:t>
            </a:r>
            <a:r>
              <a:rPr lang="en-US" b="1" dirty="0" smtClean="0"/>
              <a:t>BARBARIANS</a:t>
            </a:r>
            <a:r>
              <a:rPr lang="en-US" dirty="0" smtClean="0"/>
              <a:t> ruined everything.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the Byzantines (E. Rome) were still pretty chill...making </a:t>
            </a:r>
            <a:r>
              <a:rPr lang="en-US" b="1" dirty="0" smtClean="0"/>
              <a:t>Justinian’s Code </a:t>
            </a:r>
            <a:r>
              <a:rPr lang="en-US" dirty="0" smtClean="0"/>
              <a:t>and stuff</a:t>
            </a:r>
            <a:endParaRPr lang="en-US" dirty="0"/>
          </a:p>
        </p:txBody>
      </p:sp>
      <p:pic>
        <p:nvPicPr>
          <p:cNvPr id="4" name="Picture 2" descr="http://www.veteranstoday.com/wp-content/uploads/2013/05/I0000CAvygecExRA-e1368640206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4572000" cy="24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64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801</Words>
  <Application>Microsoft Office PowerPoint</Application>
  <PresentationFormat>On-screen Show (4:3)</PresentationFormat>
  <Paragraphs>117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NCFE Review</vt:lpstr>
      <vt:lpstr>Prehistory &amp; Neolithic Revolution</vt:lpstr>
      <vt:lpstr>PowerPoint Presentation</vt:lpstr>
      <vt:lpstr>Four Early Civilizations</vt:lpstr>
      <vt:lpstr>Early India and China</vt:lpstr>
      <vt:lpstr>Ancient Greece</vt:lpstr>
      <vt:lpstr>Ancient Greece</vt:lpstr>
      <vt:lpstr>Ancient Rome</vt:lpstr>
      <vt:lpstr>And then….</vt:lpstr>
      <vt:lpstr>The Middle Ages</vt:lpstr>
      <vt:lpstr>The Middle Ages</vt:lpstr>
      <vt:lpstr>And then….</vt:lpstr>
      <vt:lpstr>The Renaissance</vt:lpstr>
      <vt:lpstr>The Renaissance</vt:lpstr>
      <vt:lpstr>And then….</vt:lpstr>
      <vt:lpstr>Protestant Reformation</vt:lpstr>
      <vt:lpstr>Africa and Aztecs/Incas</vt:lpstr>
      <vt:lpstr>Islamic Empires</vt:lpstr>
      <vt:lpstr>Exploration</vt:lpstr>
      <vt:lpstr>Colonization </vt:lpstr>
      <vt:lpstr>Later Chinese Dynasties</vt:lpstr>
      <vt:lpstr>Feudal Japan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Kutcher</dc:creator>
  <cp:lastModifiedBy>Marwitz, Keith A.</cp:lastModifiedBy>
  <cp:revision>10</cp:revision>
  <dcterms:created xsi:type="dcterms:W3CDTF">2016-05-27T22:39:43Z</dcterms:created>
  <dcterms:modified xsi:type="dcterms:W3CDTF">2016-05-31T12:26:31Z</dcterms:modified>
</cp:coreProperties>
</file>