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280" r:id="rId3"/>
    <p:sldId id="257" r:id="rId4"/>
    <p:sldId id="283" r:id="rId5"/>
    <p:sldId id="279" r:id="rId6"/>
    <p:sldId id="258" r:id="rId7"/>
    <p:sldId id="259" r:id="rId8"/>
    <p:sldId id="291" r:id="rId9"/>
    <p:sldId id="277" r:id="rId10"/>
    <p:sldId id="284" r:id="rId11"/>
    <p:sldId id="287" r:id="rId12"/>
    <p:sldId id="260" r:id="rId13"/>
    <p:sldId id="261" r:id="rId14"/>
    <p:sldId id="262" r:id="rId15"/>
    <p:sldId id="278" r:id="rId16"/>
    <p:sldId id="273" r:id="rId17"/>
    <p:sldId id="274" r:id="rId18"/>
    <p:sldId id="275" r:id="rId19"/>
    <p:sldId id="290" r:id="rId20"/>
    <p:sldId id="306" r:id="rId21"/>
    <p:sldId id="312" r:id="rId22"/>
    <p:sldId id="315" r:id="rId23"/>
    <p:sldId id="316" r:id="rId24"/>
    <p:sldId id="314" r:id="rId25"/>
    <p:sldId id="313" r:id="rId26"/>
    <p:sldId id="317" r:id="rId27"/>
    <p:sldId id="319" r:id="rId28"/>
    <p:sldId id="318" r:id="rId29"/>
    <p:sldId id="305" r:id="rId30"/>
    <p:sldId id="263" r:id="rId31"/>
    <p:sldId id="292" r:id="rId32"/>
    <p:sldId id="294" r:id="rId33"/>
    <p:sldId id="295" r:id="rId34"/>
    <p:sldId id="296" r:id="rId35"/>
    <p:sldId id="297" r:id="rId36"/>
    <p:sldId id="298" r:id="rId37"/>
    <p:sldId id="299" r:id="rId38"/>
    <p:sldId id="300" r:id="rId39"/>
    <p:sldId id="301" r:id="rId40"/>
    <p:sldId id="302" r:id="rId41"/>
    <p:sldId id="303" r:id="rId42"/>
    <p:sldId id="307" r:id="rId43"/>
    <p:sldId id="308" r:id="rId44"/>
    <p:sldId id="309" r:id="rId45"/>
    <p:sldId id="304" r:id="rId46"/>
    <p:sldId id="264" r:id="rId47"/>
    <p:sldId id="285" r:id="rId48"/>
    <p:sldId id="310" r:id="rId49"/>
    <p:sldId id="311" r:id="rId50"/>
    <p:sldId id="288" r:id="rId51"/>
    <p:sldId id="286" r:id="rId52"/>
    <p:sldId id="281" r:id="rId53"/>
    <p:sldId id="28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6" autoAdjust="0"/>
    <p:restoredTop sz="94717" autoAdjust="0"/>
  </p:normalViewPr>
  <p:slideViewPr>
    <p:cSldViewPr snapToGrid="0">
      <p:cViewPr varScale="1">
        <p:scale>
          <a:sx n="68" d="100"/>
          <a:sy n="68" d="100"/>
        </p:scale>
        <p:origin x="-102" y="-89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890B3-CE55-4FA0-815A-7B790524B2DB}" type="datetimeFigureOut">
              <a:rPr lang="en-US" smtClean="0"/>
              <a:pPr/>
              <a:t>5/4/2015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135C5-0C92-4733-9897-9DDD27A925AC}" type="slidenum">
              <a:rPr lang="en-US" smtClean="0"/>
              <a:pPr/>
              <a:t>‹#›</a:t>
            </a:fld>
            <a:endParaRPr lang="en-US" dirty="0"/>
          </a:p>
        </p:txBody>
      </p:sp>
    </p:spTree>
    <p:extLst>
      <p:ext uri="{BB962C8B-B14F-4D97-AF65-F5344CB8AC3E}">
        <p14:creationId xmlns:p14="http://schemas.microsoft.com/office/powerpoint/2010/main" xmlns="" val="326021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cs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6BE7EB-A39C-4C2F-99A5-24AD52730570}" type="slidenum">
              <a:rPr lang="en-US"/>
              <a:pPr/>
              <a:t>9</a:t>
            </a:fld>
            <a:endParaRPr lang="en-US" dirty="0"/>
          </a:p>
        </p:txBody>
      </p:sp>
    </p:spTree>
    <p:extLst>
      <p:ext uri="{BB962C8B-B14F-4D97-AF65-F5344CB8AC3E}">
        <p14:creationId xmlns:p14="http://schemas.microsoft.com/office/powerpoint/2010/main" xmlns="" val="364510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135C5-0C92-4733-9897-9DDD27A925AC}"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135C5-0C92-4733-9897-9DDD27A925A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5/4/2015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GG_4UaCD8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XE9_zB8k_l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en.wikipedia.org/wiki/File:Benito_Mussolini_1917.jpg"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en.wikipedia.org/wiki/File:Mussolini_mezzobusto.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dailymotion.com/video/xwivt2_america-the-story-of-the-us-bust-9-12_people" TargetMode="External"/><Relationship Id="rId1" Type="http://schemas.openxmlformats.org/officeDocument/2006/relationships/slideLayout" Target="../slideLayouts/slideLayout2.xml"/><Relationship Id="rId5" Type="http://schemas.openxmlformats.org/officeDocument/2006/relationships/hyperlink" Target="https://www.youtube.com/watch?v=fFu7us6bNSQ" TargetMode="Externa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70.jpeg"/><Relationship Id="rId7" Type="http://schemas.openxmlformats.org/officeDocument/2006/relationships/hyperlink" Target="http://www.globalwealthprotection.com/lets-get-out-of-here/second-passport-jewish-star-2/" TargetMode="External"/><Relationship Id="rId2" Type="http://schemas.openxmlformats.org/officeDocument/2006/relationships/hyperlink" Target="http://en.wikipedia.org/wiki/File:Bundesarchiv_Bild_146-1972-026-11,_Macht%C3%BCbernahme_Hitlers.jpg" TargetMode="Externa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hyperlink" Target="http://en.wikipedia.org/wiki/File:Hitler_1914_1918.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339" y="1790858"/>
            <a:ext cx="9001462" cy="3406139"/>
          </a:xfrm>
        </p:spPr>
        <p:txBody>
          <a:bodyPr>
            <a:normAutofit/>
          </a:bodyPr>
          <a:lstStyle/>
          <a:p>
            <a:r>
              <a:rPr lang="en-US" sz="8000" dirty="0" smtClean="0"/>
              <a:t>The </a:t>
            </a:r>
            <a:br>
              <a:rPr lang="en-US" sz="8000" dirty="0" smtClean="0"/>
            </a:br>
            <a:r>
              <a:rPr lang="en-US" sz="8000" dirty="0" smtClean="0"/>
              <a:t>“Interwar” </a:t>
            </a:r>
            <a:br>
              <a:rPr lang="en-US" sz="8000" dirty="0" smtClean="0"/>
            </a:br>
            <a:r>
              <a:rPr lang="en-US" sz="8000" dirty="0" smtClean="0"/>
              <a:t>Period</a:t>
            </a:r>
            <a:endParaRPr lang="en-US" sz="8000" dirty="0"/>
          </a:p>
        </p:txBody>
      </p:sp>
      <p:pic>
        <p:nvPicPr>
          <p:cNvPr id="4" name="Picture 7" descr="http://media-cache-ak0.pinimg.com/236x/13/dc/59/13dc596a1c38e2c5ccd7f39885506b68.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455" t="52157" r="20363"/>
          <a:stretch/>
        </p:blipFill>
        <p:spPr bwMode="auto">
          <a:xfrm>
            <a:off x="9347051" y="3581717"/>
            <a:ext cx="2857500" cy="3271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http://media-cache-ak0.pinimg.com/236x/13/dc/59/13dc596a1c38e2c5ccd7f39885506b68.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058" t="-334" r="21852" b="47949"/>
          <a:stretch/>
        </p:blipFill>
        <p:spPr bwMode="auto">
          <a:xfrm>
            <a:off x="0" y="0"/>
            <a:ext cx="2811780" cy="3581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5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79" y="2239109"/>
            <a:ext cx="10353761" cy="1326321"/>
          </a:xfrm>
        </p:spPr>
        <p:txBody>
          <a:bodyPr>
            <a:normAutofit fontScale="90000"/>
          </a:bodyPr>
          <a:lstStyle/>
          <a:p>
            <a:r>
              <a:rPr lang="en-US" dirty="0" smtClean="0"/>
              <a:t>Civil Disobedience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0" dirty="0" smtClean="0"/>
              <a:t> </a:t>
            </a:r>
            <a:r>
              <a:rPr lang="en-US" b="0" dirty="0" err="1" smtClean="0"/>
              <a:t>Jallianwalla</a:t>
            </a:r>
            <a:r>
              <a:rPr lang="en-US" b="0" dirty="0" smtClean="0"/>
              <a:t> </a:t>
            </a:r>
            <a:r>
              <a:rPr lang="en-US" b="0" dirty="0" err="1" smtClean="0"/>
              <a:t>Bagh</a:t>
            </a:r>
            <a:r>
              <a:rPr lang="en-US" b="0" dirty="0" smtClean="0"/>
              <a:t> Massacre</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u="sng" dirty="0" smtClean="0">
                <a:hlinkClick r:id="rId3"/>
              </a:rPr>
              <a:t>https://www.youtube.com/watch?v=3GG_4UaCD8E</a:t>
            </a:r>
            <a:r>
              <a:rPr lang="en-US" u="sng" dirty="0" smtClean="0"/>
              <a:t> </a:t>
            </a:r>
          </a:p>
          <a:p>
            <a:endParaRPr lang="en-US" u="sng" dirty="0" smtClean="0"/>
          </a:p>
          <a:p>
            <a:endParaRPr lang="en-US" u="sng" dirty="0" smtClean="0"/>
          </a:p>
          <a:p>
            <a:endParaRPr lang="en-US" u="sng" dirty="0" smtClean="0"/>
          </a:p>
          <a:p>
            <a:endParaRPr lang="en-US" u="sng" dirty="0" smtClean="0"/>
          </a:p>
          <a:p>
            <a:endParaRPr lang="en-US" u="sng" dirty="0" smtClean="0"/>
          </a:p>
          <a:p>
            <a:r>
              <a:rPr lang="en-US" dirty="0" smtClean="0">
                <a:hlinkClick r:id="rId4"/>
              </a:rPr>
              <a:t>https://www.youtube.com/watch?v=XE9_zB8k_lk</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US" dirty="0" smtClean="0"/>
              <a:t>Gandhi’s Example…</a:t>
            </a:r>
            <a:endParaRPr lang="en-US" dirty="0"/>
          </a:p>
        </p:txBody>
      </p:sp>
      <p:sp>
        <p:nvSpPr>
          <p:cNvPr id="3" name="Content Placeholder 2"/>
          <p:cNvSpPr>
            <a:spLocks noGrp="1"/>
          </p:cNvSpPr>
          <p:nvPr>
            <p:ph idx="1"/>
          </p:nvPr>
        </p:nvSpPr>
        <p:spPr>
          <a:xfrm>
            <a:off x="913795" y="1428800"/>
            <a:ext cx="10353762" cy="3695136"/>
          </a:xfrm>
        </p:spPr>
        <p:txBody>
          <a:bodyPr>
            <a:noAutofit/>
          </a:bodyPr>
          <a:lstStyle/>
          <a:p>
            <a:pPr marL="457200" indent="-457200">
              <a:buAutoNum type="arabicPeriod"/>
            </a:pPr>
            <a:r>
              <a:rPr lang="en-US" sz="2800" dirty="0" smtClean="0"/>
              <a:t>Partner up with someone close to you.</a:t>
            </a:r>
          </a:p>
          <a:p>
            <a:pPr marL="457200" indent="-457200">
              <a:buAutoNum type="arabicPeriod"/>
            </a:pPr>
            <a:r>
              <a:rPr lang="en-US" sz="2800" dirty="0" smtClean="0"/>
              <a:t>One partner will read the article on the front of the sheet and the other partner will read the article on the back side.  </a:t>
            </a:r>
          </a:p>
          <a:p>
            <a:pPr marL="457200" indent="-457200">
              <a:buAutoNum type="arabicPeriod"/>
            </a:pPr>
            <a:r>
              <a:rPr lang="en-US" sz="2800" dirty="0" smtClean="0"/>
              <a:t>Each partner needs to read their own article and then summarize it for their partner.  After reading/summarizing, both partners can help each other answer the questions</a:t>
            </a:r>
          </a:p>
          <a:p>
            <a:pPr marL="457200" indent="-457200">
              <a:buAutoNum type="arabicPeriod"/>
            </a:pPr>
            <a:r>
              <a:rPr lang="en-US" sz="2800" dirty="0" smtClean="0"/>
              <a:t>Answer the questions on the worksheet and then place on a new sheet of paper in your notebook.  This will be graded.</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219" y="244404"/>
            <a:ext cx="6942014" cy="6613596"/>
          </a:xfrm>
        </p:spPr>
        <p:txBody>
          <a:bodyPr>
            <a:normAutofit/>
          </a:bodyPr>
          <a:lstStyle/>
          <a:p>
            <a:pPr marL="457200" lvl="1" indent="0">
              <a:buNone/>
            </a:pPr>
            <a:r>
              <a:rPr lang="en-US" sz="3200" dirty="0" smtClean="0">
                <a:effectLst/>
              </a:rPr>
              <a:t>C. Chinese </a:t>
            </a:r>
            <a:r>
              <a:rPr lang="en-US" sz="3200" dirty="0">
                <a:effectLst/>
              </a:rPr>
              <a:t>Civil War (1934-1949)</a:t>
            </a:r>
          </a:p>
          <a:p>
            <a:pPr marL="914400" lvl="2" indent="0">
              <a:buNone/>
            </a:pPr>
            <a:r>
              <a:rPr lang="en-US" sz="3200" dirty="0" smtClean="0">
                <a:effectLst/>
              </a:rPr>
              <a:t>1. The </a:t>
            </a:r>
            <a:r>
              <a:rPr lang="en-US" sz="3200" dirty="0">
                <a:effectLst/>
              </a:rPr>
              <a:t>weak Qing Dynasty ended in </a:t>
            </a:r>
            <a:r>
              <a:rPr lang="en-US" sz="3200" dirty="0" smtClean="0">
                <a:effectLst/>
              </a:rPr>
              <a:t>1911 and</a:t>
            </a:r>
          </a:p>
          <a:p>
            <a:pPr marL="914400" lvl="2" indent="0">
              <a:buNone/>
            </a:pPr>
            <a:r>
              <a:rPr lang="en-US" sz="3200" dirty="0" smtClean="0">
                <a:effectLst/>
              </a:rPr>
              <a:t> Nationalists </a:t>
            </a:r>
            <a:r>
              <a:rPr lang="en-US" sz="3200" dirty="0">
                <a:effectLst/>
              </a:rPr>
              <a:t>gained power led by </a:t>
            </a:r>
            <a:r>
              <a:rPr lang="en-US" sz="3200" b="1" u="sng" dirty="0">
                <a:effectLst/>
              </a:rPr>
              <a:t>Chiang Kai-shek</a:t>
            </a:r>
            <a:r>
              <a:rPr lang="en-US" sz="3200" dirty="0">
                <a:effectLst/>
              </a:rPr>
              <a:t> </a:t>
            </a:r>
          </a:p>
          <a:p>
            <a:pPr marL="914400" lvl="2" indent="0">
              <a:buNone/>
            </a:pPr>
            <a:r>
              <a:rPr lang="en-US" sz="3200" dirty="0" smtClean="0">
                <a:effectLst/>
              </a:rPr>
              <a:t>2. The </a:t>
            </a:r>
            <a:r>
              <a:rPr lang="en-US" sz="3200" dirty="0">
                <a:effectLst/>
              </a:rPr>
              <a:t>communists, led by </a:t>
            </a:r>
            <a:r>
              <a:rPr lang="en-US" sz="3200" b="1" u="sng" dirty="0">
                <a:effectLst/>
              </a:rPr>
              <a:t>Mao Zedong,</a:t>
            </a:r>
            <a:r>
              <a:rPr lang="en-US" sz="3200" dirty="0">
                <a:effectLst/>
              </a:rPr>
              <a:t> were </a:t>
            </a:r>
            <a:r>
              <a:rPr lang="en-US" sz="3200" dirty="0" smtClean="0">
                <a:effectLst/>
              </a:rPr>
              <a:t>forced to retreat</a:t>
            </a:r>
            <a:endParaRPr lang="en-US" dirty="0"/>
          </a:p>
        </p:txBody>
      </p:sp>
      <p:pic>
        <p:nvPicPr>
          <p:cNvPr id="15362" name="Picture 2" descr="http://upload.wikimedia.org/wikipedia/commons/thumb/4/4c/Cairo_conference.jpg/220px-Cairo_conferenc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92240" y="0"/>
            <a:ext cx="5699760" cy="4352544"/>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http://chineseposters.net/images/e13-64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97825" y="3936539"/>
            <a:ext cx="4194175" cy="2921461"/>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http://upload.wikimedia.org/wikipedia/commons/e/e8/Mao_Zedong_portrait.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92240" y="3936539"/>
            <a:ext cx="2207112" cy="2921461"/>
          </a:xfrm>
          <a:prstGeom prst="rect">
            <a:avLst/>
          </a:prstGeom>
          <a:noFill/>
          <a:extLst>
            <a:ext uri="{909E8E84-426E-40DD-AFC4-6F175D3DCCD1}">
              <a14:hiddenFill xmlns:a14="http://schemas.microsoft.com/office/drawing/2010/main" xmlns="">
                <a:solidFill>
                  <a:srgbClr val="FFFFFF"/>
                </a:solidFill>
              </a14:hiddenFill>
            </a:ext>
          </a:extLst>
        </p:spPr>
      </p:pic>
      <p:pic>
        <p:nvPicPr>
          <p:cNvPr id="28674" name="Picture 2" descr="http://military.china.com/zh_cn/history4/62/20050615/images/62_2005061515322913850700.gif"/>
          <p:cNvPicPr>
            <a:picLocks noChangeAspect="1" noChangeArrowheads="1"/>
          </p:cNvPicPr>
          <p:nvPr/>
        </p:nvPicPr>
        <p:blipFill>
          <a:blip r:embed="rId6"/>
          <a:srcRect t="19730" b="30795"/>
          <a:stretch>
            <a:fillRect/>
          </a:stretch>
        </p:blipFill>
        <p:spPr bwMode="auto">
          <a:xfrm>
            <a:off x="0" y="4596714"/>
            <a:ext cx="6549081" cy="2261286"/>
          </a:xfrm>
          <a:prstGeom prst="rect">
            <a:avLst/>
          </a:prstGeom>
          <a:noFill/>
        </p:spPr>
      </p:pic>
    </p:spTree>
    <p:extLst>
      <p:ext uri="{BB962C8B-B14F-4D97-AF65-F5344CB8AC3E}">
        <p14:creationId xmlns:p14="http://schemas.microsoft.com/office/powerpoint/2010/main" xmlns="" val="401374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89" y="298489"/>
            <a:ext cx="5422751" cy="6087816"/>
          </a:xfrm>
        </p:spPr>
        <p:txBody>
          <a:bodyPr>
            <a:normAutofit/>
          </a:bodyPr>
          <a:lstStyle/>
          <a:p>
            <a:pPr marL="457200" lvl="1" indent="0">
              <a:buNone/>
            </a:pPr>
            <a:r>
              <a:rPr lang="en-US" sz="3600" dirty="0" smtClean="0">
                <a:effectLst/>
              </a:rPr>
              <a:t>D. Japanese </a:t>
            </a:r>
            <a:r>
              <a:rPr lang="en-US" sz="3600" dirty="0">
                <a:effectLst/>
              </a:rPr>
              <a:t>Militarism</a:t>
            </a:r>
          </a:p>
          <a:p>
            <a:pPr marL="457200" lvl="1" indent="0">
              <a:buNone/>
            </a:pPr>
            <a:r>
              <a:rPr lang="en-US" sz="3200" dirty="0">
                <a:effectLst/>
              </a:rPr>
              <a:t>	</a:t>
            </a:r>
            <a:r>
              <a:rPr lang="en-US" sz="3200" dirty="0" smtClean="0">
                <a:effectLst/>
              </a:rPr>
              <a:t>1. Japan </a:t>
            </a:r>
            <a:r>
              <a:rPr lang="en-US" sz="3200" dirty="0">
                <a:effectLst/>
              </a:rPr>
              <a:t>needed to </a:t>
            </a:r>
            <a:r>
              <a:rPr lang="en-US" sz="3200" dirty="0" smtClean="0">
                <a:effectLst/>
              </a:rPr>
              <a:t>	expand </a:t>
            </a:r>
            <a:r>
              <a:rPr lang="en-US" sz="3200" dirty="0">
                <a:effectLst/>
              </a:rPr>
              <a:t>outward to </a:t>
            </a:r>
            <a:r>
              <a:rPr lang="en-US" sz="3200" dirty="0" smtClean="0">
                <a:effectLst/>
              </a:rPr>
              <a:t>	industrialize </a:t>
            </a:r>
            <a:r>
              <a:rPr lang="en-US" sz="3200" dirty="0">
                <a:effectLst/>
              </a:rPr>
              <a:t>its </a:t>
            </a:r>
            <a:r>
              <a:rPr lang="en-US" sz="3200" dirty="0" smtClean="0">
                <a:effectLst/>
              </a:rPr>
              <a:t>	economy</a:t>
            </a:r>
          </a:p>
          <a:p>
            <a:pPr marL="457200" lvl="1" indent="0">
              <a:buNone/>
            </a:pPr>
            <a:r>
              <a:rPr lang="en-US" sz="3200" dirty="0" smtClean="0">
                <a:effectLst/>
              </a:rPr>
              <a:t>2. Japan conquered Korea and Manchuria</a:t>
            </a:r>
            <a:endParaRPr lang="en-US" sz="3200" dirty="0">
              <a:effectLst/>
            </a:endParaRPr>
          </a:p>
          <a:p>
            <a:pPr marL="457200" lvl="1" indent="0">
              <a:buNone/>
            </a:pPr>
            <a:r>
              <a:rPr lang="en-US" sz="3200" dirty="0" smtClean="0">
                <a:effectLst/>
              </a:rPr>
              <a:t>	</a:t>
            </a:r>
            <a:endParaRPr lang="en-US" sz="3200" dirty="0">
              <a:effectLst/>
            </a:endParaRPr>
          </a:p>
          <a:p>
            <a:pPr marL="0" indent="0">
              <a:buNone/>
            </a:pPr>
            <a:endParaRPr lang="en-US" dirty="0"/>
          </a:p>
        </p:txBody>
      </p:sp>
      <p:pic>
        <p:nvPicPr>
          <p:cNvPr id="16386" name="Picture 2" descr="Japanese women look for possible flaws in the empty shells in a factory in Japan, on September 30, 194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2674"/>
          <a:stretch/>
        </p:blipFill>
        <p:spPr bwMode="auto">
          <a:xfrm>
            <a:off x="5313405" y="91401"/>
            <a:ext cx="6878595" cy="4882835"/>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descr="http://resources0.news.com.au/images/2012/06/29/1226412/453512-120630-inq-japanese-troop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39211" y="3675412"/>
            <a:ext cx="6352789" cy="3182588"/>
          </a:xfrm>
          <a:prstGeom prst="rect">
            <a:avLst/>
          </a:prstGeom>
          <a:noFill/>
          <a:extLst>
            <a:ext uri="{909E8E84-426E-40DD-AFC4-6F175D3DCCD1}">
              <a14:hiddenFill xmlns:a14="http://schemas.microsoft.com/office/drawing/2010/main" xmlns="">
                <a:solidFill>
                  <a:srgbClr val="FFFFFF"/>
                </a:solidFill>
              </a14:hiddenFill>
            </a:ext>
          </a:extLst>
        </p:spPr>
      </p:pic>
      <p:pic>
        <p:nvPicPr>
          <p:cNvPr id="26626" name="Picture 2" descr="https://lyndenpacifictheater.files.wordpress.com/2014/04/ija_infantry_in_manchuria.jpg"/>
          <p:cNvPicPr>
            <a:picLocks noChangeAspect="1" noChangeArrowheads="1"/>
          </p:cNvPicPr>
          <p:nvPr/>
        </p:nvPicPr>
        <p:blipFill>
          <a:blip r:embed="rId4"/>
          <a:srcRect t="19228"/>
          <a:stretch>
            <a:fillRect/>
          </a:stretch>
        </p:blipFill>
        <p:spPr bwMode="auto">
          <a:xfrm>
            <a:off x="-1" y="4638994"/>
            <a:ext cx="5832389" cy="2219005"/>
          </a:xfrm>
          <a:prstGeom prst="rect">
            <a:avLst/>
          </a:prstGeom>
          <a:noFill/>
        </p:spPr>
      </p:pic>
    </p:spTree>
    <p:extLst>
      <p:ext uri="{BB962C8B-B14F-4D97-AF65-F5344CB8AC3E}">
        <p14:creationId xmlns:p14="http://schemas.microsoft.com/office/powerpoint/2010/main" xmlns="" val="401651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125" y="0"/>
            <a:ext cx="8822724" cy="3301253"/>
          </a:xfrm>
        </p:spPr>
        <p:txBody>
          <a:bodyPr>
            <a:normAutofit fontScale="92500"/>
          </a:bodyPr>
          <a:lstStyle/>
          <a:p>
            <a:pPr marL="457200" lvl="1" indent="0">
              <a:buNone/>
            </a:pPr>
            <a:r>
              <a:rPr lang="en-US" sz="3600" dirty="0" smtClean="0">
                <a:effectLst/>
              </a:rPr>
              <a:t>	3. Japan invaded China in 1937</a:t>
            </a:r>
          </a:p>
          <a:p>
            <a:pPr marL="457200" lvl="1" indent="0">
              <a:buNone/>
            </a:pPr>
            <a:r>
              <a:rPr lang="en-US" sz="3600" b="1" dirty="0" smtClean="0">
                <a:effectLst/>
              </a:rPr>
              <a:t>		a. </a:t>
            </a:r>
            <a:r>
              <a:rPr lang="en-US" sz="3600" b="1" u="sng" dirty="0" smtClean="0">
                <a:effectLst/>
              </a:rPr>
              <a:t>Nanking Massacre</a:t>
            </a:r>
            <a:r>
              <a:rPr lang="en-US" sz="3600" dirty="0" smtClean="0">
                <a:effectLst/>
              </a:rPr>
              <a:t>- over 			100,000 killed in capitol </a:t>
            </a:r>
          </a:p>
          <a:p>
            <a:pPr marL="457200" lvl="1" indent="0">
              <a:buNone/>
            </a:pPr>
            <a:r>
              <a:rPr lang="en-US" sz="3600" dirty="0" smtClean="0">
                <a:effectLst/>
              </a:rPr>
              <a:t>		b. war and occupation in China 			cost the lives of millions of civilians</a:t>
            </a:r>
          </a:p>
          <a:p>
            <a:pPr marL="0" indent="0">
              <a:buNone/>
            </a:pPr>
            <a:endParaRPr lang="en-US" dirty="0"/>
          </a:p>
        </p:txBody>
      </p:sp>
      <p:pic>
        <p:nvPicPr>
          <p:cNvPr id="17410" name="Picture 2" descr="IJA troops enter Mukd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99206"/>
            <a:ext cx="3611880" cy="3804515"/>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1.bp.blogspot.com/-bmd9BzzEmP0/UQdvgA17yeI/AAAAAAAAAPc/ya-nGcO93XI/s1600/China-Manchuria.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29500" y="3099206"/>
            <a:ext cx="4762500" cy="375879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10" descr="https://www.ww2incolor.com/d/256614-4/C__pia+de+a+Manchuria+_10_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20" name="Picture 12" descr="http://ncvpsapwh.pbworks.com/f/HU00655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25831" y="3099207"/>
            <a:ext cx="4238010" cy="3767120"/>
          </a:xfrm>
          <a:prstGeom prst="rect">
            <a:avLst/>
          </a:prstGeom>
          <a:noFill/>
          <a:extLst>
            <a:ext uri="{909E8E84-426E-40DD-AFC4-6F175D3DCCD1}">
              <a14:hiddenFill xmlns:a14="http://schemas.microsoft.com/office/drawing/2010/main" xmlns="">
                <a:solidFill>
                  <a:srgbClr val="FFFFFF"/>
                </a:solidFill>
              </a14:hiddenFill>
            </a:ext>
          </a:extLst>
        </p:spPr>
      </p:pic>
      <p:pic>
        <p:nvPicPr>
          <p:cNvPr id="17422" name="Picture 14" descr="http://www.zerohedge.com/sites/default/files/images/user5/imageroot/2012/09/manchuria%20invasion%20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90415" y="0"/>
            <a:ext cx="4001586" cy="3147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099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File:Mukden 1931 spoorwe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2637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0963"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altLang="en-US" smtClean="0"/>
              <a:t>©2011, The McGraw-Hill Companies, Inc. All Rights Reserved.</a:t>
            </a:r>
            <a:endParaRPr lang="en-US" altLang="en-US"/>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777902-31C3-4F33-BA2A-59DBCEA17549}"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pic>
        <p:nvPicPr>
          <p:cNvPr id="40966" name="Picture 2" descr="File:Nanking bodies 193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4" descr="http://upload.wikimedia.org/wikipedia/commons/2/21/Boy_killed_in_Nanking_massacre.jpg"/>
          <p:cNvPicPr>
            <a:picLocks noChangeAspect="1" noChangeArrowheads="1"/>
          </p:cNvPicPr>
          <p:nvPr/>
        </p:nvPicPr>
        <p:blipFill>
          <a:blip r:embed="rId3"/>
          <a:srcRect/>
          <a:stretch>
            <a:fillRect/>
          </a:stretch>
        </p:blipFill>
        <p:spPr bwMode="auto">
          <a:xfrm>
            <a:off x="0" y="386862"/>
            <a:ext cx="3743335" cy="6154615"/>
          </a:xfrm>
          <a:prstGeom prst="rect">
            <a:avLst/>
          </a:prstGeom>
          <a:noFill/>
        </p:spPr>
      </p:pic>
    </p:spTree>
    <p:extLst>
      <p:ext uri="{BB962C8B-B14F-4D97-AF65-F5344CB8AC3E}">
        <p14:creationId xmlns:p14="http://schemas.microsoft.com/office/powerpoint/2010/main" xmlns="" val="27565686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1"/>
          </p:nvPr>
        </p:nvSpPr>
        <p:spPr/>
        <p:txBody>
          <a:bodyPr/>
          <a:lstStyle/>
          <a:p>
            <a:pPr>
              <a:defRPr/>
            </a:pPr>
            <a:r>
              <a:rPr lang="en-US" altLang="en-US" smtClean="0"/>
              <a:t>©2011, The McGraw-Hill Companies, Inc. All Rights Reserved.</a:t>
            </a:r>
            <a:endParaRPr lang="en-US" altLang="en-US"/>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F3F6C0-6D9F-4DE1-84EB-2D1AE2338601}"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pic>
        <p:nvPicPr>
          <p:cNvPr id="41990" name="Picture 2" descr="File:Contest To Cut Down 100 Peopl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0237" y="0"/>
            <a:ext cx="7751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http://upload.wikimedia.org/wikipedia/en/8/89/Republic_of_China_Armed_Forces_Museum_Nanking.jpg"/>
          <p:cNvPicPr>
            <a:picLocks noChangeAspect="1" noChangeArrowheads="1"/>
          </p:cNvPicPr>
          <p:nvPr/>
        </p:nvPicPr>
        <p:blipFill>
          <a:blip r:embed="rId3"/>
          <a:srcRect/>
          <a:stretch>
            <a:fillRect/>
          </a:stretch>
        </p:blipFill>
        <p:spPr bwMode="auto">
          <a:xfrm>
            <a:off x="-1" y="0"/>
            <a:ext cx="4489939" cy="6858000"/>
          </a:xfrm>
          <a:prstGeom prst="rect">
            <a:avLst/>
          </a:prstGeom>
          <a:noFill/>
        </p:spPr>
      </p:pic>
    </p:spTree>
    <p:extLst>
      <p:ext uri="{BB962C8B-B14F-4D97-AF65-F5344CB8AC3E}">
        <p14:creationId xmlns:p14="http://schemas.microsoft.com/office/powerpoint/2010/main" xmlns="" val="2649427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3011" name="Content Placeholder 2"/>
          <p:cNvSpPr>
            <a:spLocks noGrp="1"/>
          </p:cNvSpPr>
          <p:nvPr>
            <p:ph idx="1"/>
          </p:nvPr>
        </p:nvSpPr>
        <p:spPr/>
        <p:txBody>
          <a:bodyPr/>
          <a:lstStyle/>
          <a:p>
            <a:endParaRPr lang="en-US" smtClean="0"/>
          </a:p>
        </p:txBody>
      </p:sp>
      <p:sp>
        <p:nvSpPr>
          <p:cNvPr id="43012" name="Slide Number Placeholder 4"/>
          <p:cNvSpPr>
            <a:spLocks noGrp="1"/>
          </p:cNvSpPr>
          <p:nvPr>
            <p:ph type="sldNum" sz="quarter" idx="12"/>
          </p:nvPr>
        </p:nvSpPr>
        <p:spPr>
          <a:xfrm>
            <a:off x="8001000" y="6243638"/>
            <a:ext cx="2209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A3AA73-9250-47E9-9572-AF267FDD8FBE}"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pic>
        <p:nvPicPr>
          <p:cNvPr id="43013" name="Picture 2" descr="File:Chinese head, Nanking massacre.JPG"/>
          <p:cNvPicPr>
            <a:picLocks noChangeAspect="1" noChangeArrowheads="1"/>
          </p:cNvPicPr>
          <p:nvPr/>
        </p:nvPicPr>
        <p:blipFill>
          <a:blip r:embed="rId2">
            <a:extLst>
              <a:ext uri="{28A0092B-C50C-407E-A947-70E740481C1C}">
                <a14:useLocalDpi xmlns:a14="http://schemas.microsoft.com/office/drawing/2010/main" xmlns="" val="0"/>
              </a:ext>
            </a:extLst>
          </a:blip>
          <a:srcRect l="14623" r="15950"/>
          <a:stretch>
            <a:fillRect/>
          </a:stretch>
        </p:blipFill>
        <p:spPr bwMode="auto">
          <a:xfrm>
            <a:off x="0" y="0"/>
            <a:ext cx="671264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Picture 4" descr="File:Chinese civilians to be buried alive.jpg"/>
          <p:cNvPicPr>
            <a:picLocks noChangeAspect="1" noChangeArrowheads="1"/>
          </p:cNvPicPr>
          <p:nvPr/>
        </p:nvPicPr>
        <p:blipFill>
          <a:blip r:embed="rId3">
            <a:extLst>
              <a:ext uri="{28A0092B-C50C-407E-A947-70E740481C1C}">
                <a14:useLocalDpi xmlns:a14="http://schemas.microsoft.com/office/drawing/2010/main" xmlns="" val="0"/>
              </a:ext>
            </a:extLst>
          </a:blip>
          <a:srcRect l="18379"/>
          <a:stretch>
            <a:fillRect/>
          </a:stretch>
        </p:blipFill>
        <p:spPr bwMode="auto">
          <a:xfrm>
            <a:off x="6564923" y="0"/>
            <a:ext cx="5627077"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9725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828" y="2482467"/>
            <a:ext cx="10353761" cy="1326321"/>
          </a:xfrm>
        </p:spPr>
        <p:txBody>
          <a:bodyPr/>
          <a:lstStyle/>
          <a:p>
            <a:r>
              <a:rPr lang="en-US" dirty="0" smtClean="0"/>
              <a:t>Day 2 – The Rise of Dictators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499"/>
            <a:ext cx="2103120" cy="1326321"/>
          </a:xfrm>
        </p:spPr>
        <p:txBody>
          <a:bodyPr>
            <a:normAutofit/>
          </a:bodyPr>
          <a:lstStyle/>
          <a:p>
            <a:r>
              <a:rPr lang="en-US" dirty="0" smtClean="0"/>
              <a:t>Bell-Work</a:t>
            </a:r>
            <a:endParaRPr lang="en-US" dirty="0"/>
          </a:p>
        </p:txBody>
      </p:sp>
      <p:sp>
        <p:nvSpPr>
          <p:cNvPr id="3" name="Content Placeholder 2"/>
          <p:cNvSpPr>
            <a:spLocks noGrp="1"/>
          </p:cNvSpPr>
          <p:nvPr>
            <p:ph idx="1"/>
          </p:nvPr>
        </p:nvSpPr>
        <p:spPr>
          <a:xfrm>
            <a:off x="0" y="1704820"/>
            <a:ext cx="2270760" cy="4761936"/>
          </a:xfrm>
        </p:spPr>
        <p:txBody>
          <a:bodyPr>
            <a:noAutofit/>
          </a:bodyPr>
          <a:lstStyle/>
          <a:p>
            <a:pPr marL="457200" indent="-457200">
              <a:buAutoNum type="arabicPeriod"/>
            </a:pPr>
            <a:r>
              <a:rPr lang="en-US" sz="2400" b="1" dirty="0" smtClean="0"/>
              <a:t>Describe the “cause of WWI” seen in this picture.</a:t>
            </a:r>
          </a:p>
          <a:p>
            <a:pPr marL="457200" indent="-457200">
              <a:buAutoNum type="arabicPeriod"/>
            </a:pPr>
            <a:endParaRPr lang="en-US" sz="2400" b="1" dirty="0"/>
          </a:p>
          <a:p>
            <a:pPr marL="457200" indent="-457200">
              <a:buAutoNum type="arabicPeriod"/>
            </a:pPr>
            <a:r>
              <a:rPr lang="en-US" sz="2400" b="1" dirty="0" smtClean="0"/>
              <a:t>What exactly is going on?</a:t>
            </a:r>
            <a:endParaRPr lang="en-US" sz="2400" b="1" dirty="0"/>
          </a:p>
        </p:txBody>
      </p:sp>
      <p:pic>
        <p:nvPicPr>
          <p:cNvPr id="14338" name="Picture 2" descr="http://www.johndclare.net/images/Alliance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70760" y="-12745"/>
            <a:ext cx="9921240" cy="68707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5462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pbs.twimg.com/media/CAa7BuaUYAAfSmT.jpg:large"/>
          <p:cNvPicPr>
            <a:picLocks noChangeAspect="1" noChangeArrowheads="1"/>
          </p:cNvPicPr>
          <p:nvPr/>
        </p:nvPicPr>
        <p:blipFill>
          <a:blip r:embed="rId2"/>
          <a:srcRect b="11826"/>
          <a:stretch>
            <a:fillRect/>
          </a:stretch>
        </p:blipFill>
        <p:spPr bwMode="auto">
          <a:xfrm>
            <a:off x="2379644" y="0"/>
            <a:ext cx="7788925" cy="686780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http://rack.2.mshcdn.com/media/ZgkyMDEyLzA1LzA0LzE4XzAwXzMyXzk1M19maWxlCnAJdGh1bWIJODUweDg1MD4KZQlqcGc/8c2ea585.jpg"/>
          <p:cNvPicPr>
            <a:picLocks noChangeAspect="1" noChangeArrowheads="1"/>
          </p:cNvPicPr>
          <p:nvPr/>
        </p:nvPicPr>
        <p:blipFill>
          <a:blip r:embed="rId2"/>
          <a:srcRect/>
          <a:stretch>
            <a:fillRect/>
          </a:stretch>
        </p:blipFill>
        <p:spPr bwMode="auto">
          <a:xfrm>
            <a:off x="1973357" y="0"/>
            <a:ext cx="8602835" cy="68822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3730" name="Picture 2" descr="http://rack.3.mshcdn.com/media/ZgkyMDEyLzA1LzA0LzE4XzAwXzMyXzgxMV9maWxlCnAJdGh1bWIJODUweDg1MD4KZQlqcGc/b42bdda0.jpg"/>
          <p:cNvPicPr>
            <a:picLocks noChangeAspect="1" noChangeArrowheads="1"/>
          </p:cNvPicPr>
          <p:nvPr/>
        </p:nvPicPr>
        <p:blipFill>
          <a:blip r:embed="rId2"/>
          <a:srcRect/>
          <a:stretch>
            <a:fillRect/>
          </a:stretch>
        </p:blipFill>
        <p:spPr bwMode="auto">
          <a:xfrm>
            <a:off x="1410158" y="0"/>
            <a:ext cx="9463489" cy="686103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4754" name="Picture 2" descr="http://f742a291acf7f6ce2375-d87d8e7b51bb281f7a964c4a606459da.r10.cf1.rackcdn.com/star-wars-memes-3.jpg"/>
          <p:cNvPicPr>
            <a:picLocks noChangeAspect="1" noChangeArrowheads="1"/>
          </p:cNvPicPr>
          <p:nvPr/>
        </p:nvPicPr>
        <p:blipFill>
          <a:blip r:embed="rId2"/>
          <a:srcRect/>
          <a:stretch>
            <a:fillRect/>
          </a:stretch>
        </p:blipFill>
        <p:spPr bwMode="auto">
          <a:xfrm>
            <a:off x="-1" y="-23577"/>
            <a:ext cx="7050795" cy="6881577"/>
          </a:xfrm>
          <a:prstGeom prst="rect">
            <a:avLst/>
          </a:prstGeom>
          <a:noFill/>
        </p:spPr>
      </p:pic>
      <p:pic>
        <p:nvPicPr>
          <p:cNvPr id="74756" name="Picture 4" descr="http://thedailyblog.co.nz/wp-content/uploads/2013/07/1006153_485136288236276_66855930_n.jpg"/>
          <p:cNvPicPr>
            <a:picLocks noChangeAspect="1" noChangeArrowheads="1"/>
          </p:cNvPicPr>
          <p:nvPr/>
        </p:nvPicPr>
        <p:blipFill>
          <a:blip r:embed="rId3"/>
          <a:srcRect/>
          <a:stretch>
            <a:fillRect/>
          </a:stretch>
        </p:blipFill>
        <p:spPr bwMode="auto">
          <a:xfrm>
            <a:off x="6477000" y="578729"/>
            <a:ext cx="5715000" cy="56292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2706" name="Picture 2" descr="http://www.eonline.com/eol_images/Entire_Site/2012931/1024.4meme.ls.103112_copy.jpg"/>
          <p:cNvPicPr>
            <a:picLocks noChangeAspect="1" noChangeArrowheads="1"/>
          </p:cNvPicPr>
          <p:nvPr/>
        </p:nvPicPr>
        <p:blipFill>
          <a:blip r:embed="rId2"/>
          <a:srcRect/>
          <a:stretch>
            <a:fillRect/>
          </a:stretch>
        </p:blipFill>
        <p:spPr bwMode="auto">
          <a:xfrm>
            <a:off x="1521666" y="0"/>
            <a:ext cx="9219779" cy="685180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1682" name="AutoShape 2" descr="data:image/jpeg;base64,/9j/4AAQSkZJRgABAQAAAQABAAD/2wCEAAkGBxQTEhUUExQVFhUXFRgXGRYYGBgXGBccGRYXGBQXHBcdHCghGBwlHB0XITEhJSkrLi4uFx8zODMsNygtLisBCgoKDg0OGxAQGywkHCQsLCwsLCwsLCwsLCwsLCwsLCwsLCwsLCwsLCwsLCwsLCwsLCwsLCwsLCwsLCwsLCs3LP/AABEIAOkA2QMBIgACEQEDEQH/xAAcAAABBAMBAAAAAAAAAAAAAAAFAAMEBgECBwj/xABPEAABAwIEAwYBCAUGCwkBAAABAgMRAAQFEiExBhNBByJRYXGBkRQyQqGxwdHwIyRSouEIFTVykrIWF1Nic4Kjs7TC8SZUY2R0dYOE0iX/xAAZAQEAAwEBAAAAAAAAAAAAAAAAAgMEAQX/xAAkEQACAgICAgIDAQEAAAAAAAAAAQIRAyESMQRBE1EiMmEUcf/aAAwDAQACEQMRAD8A4bR/AODb29Qpdqwp1KVZVEKQmDEx3lDoR8aAV6L7D4t8ILqtOZdHX1W2yP3poDizHBF8u5ctUsKNw2kKW3mRKUkJIOYqg6KTsetSMS7OsSYaW89aqQ2gZlKK2zA8YC5rpXH9+9acQ262FlHypFuhZCUnMkvlCkyQeiU6jXUVJ/lCY5cMIYYbcKWrhDodRCTnCS3l1IJG52IoDjXDvC91fFYtWS6UAFUFIjNOX5xG8H4USV2d4kHksG1VzVIU4lGZuSlJCVKnPGhUkb9a6D/Jp+fff1WPtdq08P214jHYu7hD4Nm+poJAHLQbhqEGEpk6DxoDiNnwBiDrjrTdspTjKkpdTmbGQqEpElUGRrpNRMe4Tu7MJN0wtoKMBRgpJ8MySRPlNejOB/6Txn/T2/8AuTQvtOvvk2G23PKnlJuWFFaQSFctedRzbAlIIEnWaA44nswxQt8wWi8sZvnNhcdP0ZXnnyiai4RwDiFy3zWLZS0ZlJnMhOqTChClAgg6bV6Pvr915CbzDnGrgcpSQypZS25KkqCgoHuuJylMKH0jJT15/wBi/Edy9iV1buEoay3D/IgDluquG8/ejNoVKEE+1Acl4g4Uu7LJ8rZLXMzZJKVZssZvmqO0j41v/gdefJflnIV8my5ubmREBWUmM2bfTaj/AGw4087iLzLrhU2w4pLSYSMgUElQkAE7Dedq6OyP+yH/ANdX/EGgOK8O8KXd8Fm1ZLuSM0KQIzTl+coeB+FPt8E3yrdV0LdXISFkuSgABskLMZp0IPTpXQv5Nl1Fzdt/tMoX/YXlP98V1X+aAnC3rb9pi4Ef1y4of3hQHme/4LvWW23XbdSUOqQls5kHMpYlAACp1FP4t2fYjbNKeftVIaRGZWZsxJCRolRO5Fd07Rms1xg1tHzrxLmngwlM/bR3jUi4scQYGqkML0HjyuYgeUmKA824FwDiF43zbe2UtuYCyptsGN8udSc2ukjSRQbF8KdtnSy+2ptxO6VCCJ2PgR5jSvRfZ7iKbvCbZq1fCH7cNZ067trkpWkGeWsDcftdYiuQdr93cu4h+tsIZdQ0lEIUVJWkLWQ4lRGoMke1ACsF4Ev7toPW1upxskgKCkJBI0OilA0zh3B94++7btMqW8ySHESgFBCsp1KgD3tNDXoTspi3wixCtC6s/wC0ccWn90CoXClpy+IsU00Uy0seeYNk/vZvhQHE3uzvEUONtKtlBx3NkTmb72QSuDnjQeNa4p2f4jbtqdetXENpEqX3VBI8TlUSB512z5NeIx+1NzcIdZWb1TDaQAWkhA7qjlEmCkbn5pqzcQrU1bYit1ZcbKFlDaUlZbBt0pKSANJVKvABU0B5pwTga+u2ubbW6nG8xTmCkJEiJHeUD1pvD+Dbx5923aZUp5meY3KAUQcp1KgDrGxNegOyT9XwezzaF1xX+0eWEfUEmo/DFny+JMRPRy2acHmDygf3gqgOHYfwBiDynUtWylKZcLbgzNjKsCSkyrX2qJjnCd3ZhJumFtBRISpQBSSOmYEifKvRXZ+f0+MH/wA+5/cFAO0B1T3DLLrpzrU3aOFatypRRmV6mT8aA880qRpUAq9CcL8UWNngduhTls64kIUq3LqM0rfCiSnUgonPtpk6b157rbOaA7j2r4vavX2FPM3LDgbfhwocQoISHWVBSoOg+fqdNKFfygsYt7ldobd9p4IS9mLa0ryyW4nKTEwfhXI8xpFRoDrn8nzGLe2XeG4faZC0shPMWlGaC5MZiJiR8aZ7K8ZYaxq7defbQ0pFwErWsJQZfQUgKJjUSa5SKcTNAei+DuJ7JGIYqtd3bpQ48wW1KdQErAaIUUknvAHTShHFHEtmcFYQl5h1xDlupTIcQpZCHcyhkmdvtrjTWFKVHeTB9aK23B7ixPNbGk6hX4VZHFKXSIuSXZ6Bwq+w5Cxd291atW3JWlbaChtKlKW2pC1pkQtISpMET3/auc9nfEdsMfv7pbrbTDrb2RbikthUvslPzjuQCY3qn2/Z88sxzWhOxIVr9VPv9nDqRJuGfP52n1VL/Pk+iPyw+wV2k3KHcUunG1pWhTspWkhSVCBqFDQiultY/a/4L/J/lDPP5ChyeYnmTzyYyTMxrtVEt+zx1Z0famYg5h7wRJHnUhPZo9JHyhmQJ2X7dKfBk+h8sPs27DsWatsSzvOIaQphxBWtQQkGUqAKiY+jXY7njmz/AJxYAu7cs/JbgKWHUcsLU5blAUZgHKhcD/Orjf8Aitf/AMs1+9+Fa/4s3/8ALM/vfhT/AD5PofLD7On49xHZO41h6xdsFphm4WXOajlhS05UpKpgK02o7a8b4e5cXbRftW0jljnc1sC4C2hJBkZsnzdzt02rhw7OXv8ALs/vfhURzgZ8aBxpXooVx4Mi9D5YfZ1bgFyxcsrYNu21vd260c1cIS4tLTn6QZpBUhxAIzTBCtfCqN26Y7b3V638nWlzls5FLTqkqK1HKD1jy01qru8Jvp3j13oe/hK0bkfWKi8cl2iaafR6FsuL7C2ssPaD1q6U/Jm1DmoJZ/Rwt47xlM+G+4pxniOwTi7j4vLbIuxQjNzm8uZLyjlmd8pBivNS2iPCmyTUCVM6rwtjDKOJXn1vtpY510UuqWA3CgvKQomIOkeNdA/wpsv/AOt+t2/6Q/o/0qO/+ptJ7uve7wI06ivNWY0sxocPSOG8X2Fth+Htl62eUn5MhSea2SySkZ3SNYyGZOm+4qS1xHYJxc3Hyy2yLsQ2Vc5vLmS/ITMxOU7eRrzJnNLNQHo3gbiayQ9ihcu7dAdvVqQVOoAWkoACkye8PMUF7Ssdsm8FasWLpu4WAy2OWpK9GoJWrKSEju7TuR51wsqpBVAI1ilSoBUqVKgFWaxWaA2FSrdsE61FFT7FOtErZP0GcPZKYIOnUH7qtOHLnTNHw/HWgmFQI0B9d6OOAQDEGNPz1r1MEeKMGZ32WV26S03nygkDugHU6a7+VVXE+JUuQpwOtoUoQoAd0+eu0awd6j4ndrQgnPkgdQdZOoHgPzFVhd22VZi4palHVJSMseG220aVPPnrSI4cF7Z0Dhe9SRy+ahaiqEKJOx6yRIO3rNWRhp9tcFxvLAVISrY7iSd48q5XcLRnSpJKRCSoBARConQESd/KrPhHHLCe64FKjTr0OvrXceZPUiOXC7tF9Xb5pCFqM6mMoj2UDA9poVir5Q4G0p00lSj3SYkgHx1HSmb3jthtv9EiErlIUTpI6DYba0EtsZLkkrSvr3SFFPnlPp0qyE1e2VfHIKruAtvuRuQsFQGWPIa/n1oY6wAoHKCeo6jXXWoLdwlbhB1IgykxInRWXr4e1FHEpJJmJrt8hx4g69MDcb7SB/1obcI0np4SPOjwtEk7AAdY/OtQMVQQmIAAEAiPifWqZx1svxySKTfo16UKcFWK4aoO+1E15ORVI9GDtEA1g044KbJqIaMVis1iukBUqVKgFSpUqAVKlSoDIrIrFZFDqN00Qs9wKhINErFE7Ckf2Jy0g9YNAQSfarNYvAAHKoD1zA+HTu1W7K2B1IJPxqyWjgylMDMNImAR6j7K9bDaR5ucq3H93nCBEQrUjbY6CqcHTAHhrVi41QvOlS1BUyBCcoAEaDyqtJFYPId5GasSqKDK8XLkBf7IClbqMVGxB9BV+iBA8etRWW8ygJgeP8K6Vgtlh6GZWhBWEky531E9BB0mmOMsmjspKIH4GZafbdYeBOeMqpPcP0SkbTPxqVhvAV2lRU2psqkgQ5kOh6jKQfSqqcbcS9zkQlcgjTQRtp1q18N8SXj7hyozLUSc4SeWSBmKVj5omN9xIq6EoOk+0Qmpra6JT+FvNgqWlKFidilc+42B8OvtU3DXCoDOnKeo6fXrTLmN/KMwcTy1AlK0HdJ/huKnYMnMgyACJnw33nzrXBb0zLkbrZOcalIGgHhGtBb9kiRqUkbH8aNGNt/Tb41HuGUqEga+Iq2atFUJUyoOMJ1j+P10IvraOtWe4YJmg1+wRWDNBUejjkVh9EUwaJXTRqC4mvP60aHsZisVuqtakVsxSpVtNAa0qVKgFSpUqAVbprWtk0OoeZFHcOj0oRbJo1YtfCrMP7DJ0H8Lg6edGmGTqTqNNT0PShWGs6RRkA6pkEGIG2nX1r1saPNyvZV+P7UllCwO6Fan1GlUKuucV2fMs3U7FKM4HjlUCR8JrkqqweXGp2avHlcBA0Wwa/AcSXD3E6keMbD40KSNK0rNGVOzQ1okXZBWop2zEj0J0qx4Zxc8y2lm2abTEn5pcWokd4ydpgaAdKrdo8EKSopSuDOVQlJ9R1FW3DuKL1aVt2jLTYI7/IZCSB5r+j8anB7tEJdGE4kt5fMcbKHNiYKQsbbHWRVlwVUZ/QaewNVe8tXWxmdVnURKwTJ9ido8KNcNoKu+PmEDX89Yrbhk7p9mfNFcdFhbMisJESqem3SpbO+01s60NTHQ6VurRhsB3jQUZI+6gd4zoatJbmTQi+Z3rLkjZpxyKjeM70JfRG9WS7Z1NBbtNeZlhTs9CErBZrQ06sU2arR2SNazNYpV0iKlSpUAqVKlQGRTiK0RUlvL1megEfXXGTiiRbpnailqlWySArzkj6qiWSU9QQfIkUYYtkmJAifP296vwxdWV5JBrC3CInU/VVibWggKiemh6VWrSU6Kk+B8f40RyrPzFBPqCfvr1IPR5+VWw1eMpWgctWvnMRGxT10riuKWhadWgiClREeU6fVXX7BotlWda3CYIGgImdojT1ql9pcFbSg2Ed1QmQVK1Se8Rp1Manc1T5keUORPx3xlxKUDSIrWszXlm+zMUUaxp1CAhs5E+AO/rQuaQNdUmuhSYVXizih3zI+BrpPDzGRpKEmRG3h1+81yi3RmWlPioJ+JArs7NmW4T87plTAjwOXfSt3iXKTbMvk0o0iSHCnbT86VDeKzuoa9NIHlWFPGSVHOPKJEdNTrWHblEjcHzBE+EHat7ZhSIzrqk94kxFQLh4KGqj/ZJ/CpynJ03PhrpTbw0qmRfGkV29AI0n4Ggt03Vku0aGg12isOaOjbjYAfRUVYohcI1qG4msSND2hk0hWSK1qZUxUqVKgFSpUqA3RUphkGoyKI2SZrnbLFpE22b6x7UXtbopgaQTtEj3kVFtkbbR1qeyyP41uxRpGbI7DlqlKxtr1GpHt1qbbt5SOo3BO48j41DskpEa/DSi6VAiZk/bW+CME2avIBUCZHSR5+P11Xe0TDgbRLidShwT/VUCDp65asdwpKU5lnKNxEkmOkdBNCeIGQ+y4EkyUGANjGo0rmaPKDQxOpI5KaxW6hWleK1R6gqyKxWRXAgnw6xnuWh4KzH/V1+6ulHFGENLeOYXKU91OY95R0SU92NT0M9apvZ4wVXMgBUIiPHMpIiPjVixhtpdw3y0pyIWuCBqoIMTJJgFWsVu8e1BtGfNUpUwpaq7ozQTpPTUDU1JVEHNt9lQkA76n4U5yvX0OnwrYjI1sw4iAI26abU0uf408BpJ22rCykDVXT1NGSTB10ySKC3bEVZHk6DWJ8p++hlwlPmT9XvWbJGzRjmVi5ZoY+irBfJB1kSNhQl5GledkjxZtg7BihWlPuppkiuJnJIxWKyaxXSAqVKlQD7IonbD4UOtk0Xs0CkFcibf4k61E0atkafdQlpoiCPyKLsJBgdfwr0YIyTYQt0HeNPOp6XAOseXX4bmodmkTH30RVeJbHeSNNuh+3Ueta46RjntmFXkiQZ8Oh/s00hhAMkZj+wOvr4Cm2FO3ThCMknoVAGPJO59qnWuF8olKifRMA+56127Ofqiocb4AtxJuW0JAQmFpSNQn9ogb1z8ivQK2USPBSYUNROn11VHOzJlagEOOJnocpjzmKxeR4zu4mrF5CqpHJ6ftmStQSkSokAAbknauh3XZM6lzIm5aIzASoKBgpJBgTOoy1ZOFuzUWboefeS4UtqISlJAB2mVa/VWWOKV0y55oJXZE4dwU2rDqEj9IvK0SqJClglwgjTupiPOfGm2mWlPrLTfdbhsaQDlHfUQPPSfKiCXYaW6k5nOapISCdSpKAg+Wv1VPwzDktJCEgaecyfpGeutelDGukY5ZHtgoxqAlQPjoQPc6/VW7FvIlZ7oOhH0v9Xx89vsoktAO+52qNcr5YE94a6DcAkdOtW0VWD3Vwo6AJGgTvHqepqKtc66HXwqYEhRPhM+vvTbjHSY/PhUGWR0RniN/KNKgOKEbUSW1tNQ3reP8ApVckWwaAl2wDJ/INCHm9KsNwj+FCrlOhrDlga4SATyaiKqdcpqEsVkXZc9o0rFZIrFTKxVkVisigJtojSjuGNgk+32UFsKNYdIJ18Pvq3CtifQcRbwQI9hU5m2zfNUJHQ9ah2rRJnNrG/lSQ04HBC99B+elejHRjlseVmBVG8DSfA1NsVNrW3zVTn7v9UnYxGonSmmWsshRnz6H3oLj6CGiR85BzAz4GZHtXW+KsilydFpxrh1CVZgcsRkUkkFJ0hUg6GnrDEXSYue8Y0dG5iIJHj6UzgXFTNywlDoCVwEEnY6RPlTzTCmVlK+8iMyT0jY+1WQp/lEqna/GRZrJjMem2+8+lEvkxAgISdAFD6W2uXUCPM0Hwq+SkDWQNRHh9u/hRsXqXdJgdYJgevj71zNyf/CpEHFr1vMFHcEAKEdDJBJMHUaVvimLsr7pWArKesQfDz1qBxMyeXKTICgZBCZEaiYkVVr61T3CkkAgQCTpvpmO/tSMFVk0rNuGMq3nEJMw6SdIiJA1O+86eAq1OBIlIMnqB9lc+wVSkvuxJ369SdPsNXWzSm0Z51wZJ2SCJUTqCfICNvE0jOlbJZI7I9+OWJUZknKBrG0+lRchVqrWfqFOKK3xznB87VI6CsCYM79Iq1rRWtEJQCNYOXyOqf4U6lZJjSD+zO/mK3k/dB6+VMh/KoiPzt7VX0T7NXWCpUdB7ULRitu4tLSHQVkkEZVAaeCtjOvwrbi7EeRbb953QDqkdT9lVXgWzSXHHlGEstlWpjVUj7M3xFUZctSUUaMeO42yxYkpltUOuBuZgkFR+A1A6T50DeIUCUmUwIImNqC3lwq6ud/nKypn6KfwiTWysRWV8tpRS0SEhI2IHU+Z3rJPKpM0xhSMXCKHPCi1yNTQx8Vlktl66IxrFbZa1iukGIVkCsCtwKHYoIWCNJotafOPmBQ3DdveirjgbBUdo8p36VdiWrIzCFxiHJGZYMdI1BPhMQNKHvcSIWmIUmTqRBI8xIiar9xiK1ZgVHKr6PTTbSok1J536K1jXsvWD8WIbzNqLimCoHM4kFY8u7IB8PSptjd2l264hZUQe6hwSk66AlJMe5FUBIUEE65VGOsEjX3iacwq35joTrBmY8Bqeo+2pLyJ9M48Ue0FbwLsrhbJIWgK121B6j9lVXXCeJiUhC0pUkapUZGh8PD0rmt3bFC1IPQkadfD7qm2ry2jBBCh9FYKT4jcedcx53CX8JTwqcf6dOVegGUQRvoZHtUtOLAxmhJHUH7q5+zjSzoEge1TmbmRqYr0YeQmY3gotV5jASNASNiZPuY61VGsRSl4NpC+8T3io5SYJHd2GlYU/5n36VHeuVJgpCSRvMajy00NRy5G+iePGl2WPhdv9K8tZ7qZJ09dPjSSty9uNT+iQdvfYDrrNQE3Csqm2pPNUJO0bEg/GrNzmsNtkxCn1iUj/AJj5TRPRCfZMxN5TYCVrjwRMEDzEfXQorM6/w+PjUWwuHHSXXBmUep6fnwpXdyB5/DSrnPRUoO6J4CiJAnymPtoSbxp4jI8lLgWUlET6b6KBOlDsZxvltKGsqECCR6SaoTFwUrz9Zn76x5c6i6NOPDatls7RHZW2Ne6Dv5xUDh9c2tw2DGcplXkEk/bTvGZkoPUtpUR5q3pvgtbRWtD05SkER4gx9ivqrLL8shoS4wBGGXQb5h+kW1JT5ZtFehyyKkYDaBXMWpWUIG/r9Y0rXGrP5PcKCTKc2ZCvEH8NvatGLvK3y0TmWvvaaQIygeO2tVNcXsmtkq7xFLmVKUJTlSe8BBV1knc+9DnqcZTurxMD760dqucrLIoiVisrFa11EGbJpwCm006mosmgjh4+2pmMtKLUgGN5jSBvrUKz++mLvEXoLZdUUjSJ0jw9KvjJKBXLsgRWVJgxWpNbst5iB4mKqA/dXy1obQVEpbBCR0TJkxRLhO2Wp0lI2Sddo8B5mg76IUQOhijvDGIrZPdKhJnRRSDGmsGrce5qzkutGeJWCHAvQT3dPLY1th18l8FL6v0gSAhw6yAICD5ARRHjjE2ltNhCUh0klZAEQOnjqdfaqWDUstQm6OQbcUWdju7jr01n+FTUL2n64+qKB216SNY26QJqawJM7T+farMc16OSTDBKY039Z+6tWbVROxUN8u0+WbpNR21fGtrtS0CAoidxptHjFaLRXX0EbPiNm3UtQalySEpMFIJM6mZ0EDahqXHrtwuOkk7z0Hh0geVRl8ufmp6DMUgHUSkyNfrp11u4aTmQoqTvl/gN6g5t99Dgltdh9F/yhlzpKQJyxBUr1H4VA5zrip7qE/sgan/W61Fsr1i40MNudB0nyPSs4g5yRlWDJ6gHbyIqcp2r9EVFJ/0eu2ZQpDhkqB3EaxoRrG9UQVZmLtKpAJPUA6g+nnVacEE+prHladNF8U12dR4XsGblubjvQjKvYnIkHKUnofMeFUq8w8tPLLJKkA6SRmAnrprWmCY0WklJJg/VRazfC1ToZq5cJxSXZBKSk2+iE5aqeIDhypGoVvvEp/rVvf2zCGipCVcwfSJ6ARMbAnerC7YgIBUB3tcpJHoTVb4iKUpyp0npv8Dv8a7PFxi2zkZ8noHIV+jTHgfj1plym7NzQp9x99brrz5M1RIi61rdym66iMuzdIpwVq3TwFcZNEyy22qFiSgXFR5fZrUgv5E+Z2oapUmrPVFb7MVIsVw4g+Ch9omo9btKgg+YriZwfviOYuNsxj46URbuQlsARsNeuooS8uVEjqSaTx13muqVOx6Nrp8rMmmUjWsVu2YqLdglNNnokk+OsfhRC3UUgqVv4VBZvlDQqJHh0qWCkmQd6nCrsk0FLN7TN+fjW1k0SlSlTJneo7Z1CQYnfp8T0ok4pkJ0c1A6ddK1RdopegdZ6kJ0gpjzmOp2rdu6cZMAyj9kn76ZUnTOkwG1ifQgA0adsQ63mSdd9tKRTfXYbXsDYrZJcTzmdD1A8fxrXDeIyBy7gcxHn85PvWGnlWzkkSg6EdCPXxpYxhgWOcz3gdVJ+kOsx1qDb7XZ2l0NYk22tUtJ5cCR5+c/fQe5SQozv1qdhl3py17fRPgfD0NZuLB1xailtRyiVZRIAHUnaqWr6J+gWKI4TcFKxr1FDTWQagnTBdr7GysBJV3fDb0qr4td51eQqLzz41oBJHnVuTNKZGMFHoes0azTrlSMoSmIqO4azsuiRnKbrddaV1HGPJ2p5Caihdbc40ocjNwqT6UzWTWK6QFSpUqAzSJpA1igFTjao6VoDW4ePl8BQ6jbm+Q+FFLO2XGbKY6GPs8aFquCREJ9hFELLH3W0ZAEKT0zJmPrqUON7ONutBFq3QBmWCR1n76dloJVCMqo7pEAD8+NBH8XWrcIHkAYP100rEFEQQn6/wAau+SK0iNP2XPh2yC2FBX0yrc+wpYUVtqLaoBTsVbGPPzFVdPEDoQEAIAAiQDP20yvGHDuQfj+NWxzwil9lbxtt2XwqacCswER+YoWwhCFZUT7xNVhGMuCYy6+X8a1Vi7hIPdkeR/GuvyIPdBY2ifxBYgHOkR+0P8AmFWDhrGELs7htaQXkNqKSfpDKenUj8KqD+LuL+dl2jaobTpSZBgwR8RBqj5EpXEs42qZoaQNI1iqGSM07ajvJ9aZrdtyDIoAovY1DWa0N2qmy4a41ZNOhKNaVkqrE1042YpUqVCIqVKlQF07HrZDuL2rbiErSedKVgKSf1d0iQdDrUvtwtG2sUUhpCG0hpruoSEp+broBFM9if8ATVp/83/DPVN7e/6XX/oWv7tAdeueG7V5eGOot2EpJUtQDSAFJVarIChHe72U61Ja4Ttv5zWo2zGQWaBl5SMuZT7kqyxEwkCal9ntwl3DLJwmSm3SJ80oKFfYancO4kl60ZvDoXLZC1f2cyh7HNQFF7M8ItnDib7tuypHy91KAptBCEo2CQRAHejTwqDinClqeJWm1sthlVpzg1lSG1LTnTGWIVtmI8taJ9mjSRgOd90NJdW6644rZMvRmPrlHxp/tAwH5TiWHEPLYVkuAl1uMwWgIcQkT4pz+oBoCH2jXNgm3uWLthDK4ULRQYWeZDKShaXEIyoVzMySkkQE66GuadiVm27iiEOoQ4nkunKtIUmQkRodK7diVqbmyvGLxAUlsKSl1SQnmgMIcS8BslQWVCRpKOmw4x2Df0sj/Qu/3RQHTuL+H7N+zxMfI2W1WqFltxKEpUSm2TcBQISCBmOUiSND6VIxZu1s8Pt3/wCbkXClIaSUtsoUuVNFRWe4dO7v51R+2Hj+7afucPRyksqQlJUEnmFK20lSSoqiDJGidj710bHbi+Thlt/NzaXHylkKSrLGQsnMe8tInNl60BXex+7sr+3LXyJkLtW2UrWttpRcKs/eByz9A7+NacBPWd/iF4pNm0hDTLLeRTbZGcOvZlpATAmQPHShn8m5soViCVaEG3SRvBBuARpS7BT+uYn/AFk/712gJnahgFqrCH7pNm3bvNuQkpbS2ogXIYkwkZkqT3gD4giiHHmCW6P5qyW7Kc98wlcNoGYFCiUqgd4HwNadpbnyjAblx3Vbb6gk7RkvuSNBv3NKJdoZ0wf/ANwt/wC4qgBHa6u1tWFMIw5BLzelw2ygJaOcAZlBOh9+tEeOcCtkXuFJRbsJC7pYUEtIAUOXsoAajyNBO3viN5rk2icvJuEBS5EqlDqSIM6bCrXx+f17B/8A1a/91QFT7YnLZhs2reHpCnOSoXKGUJQj9MJSVBO5CSIn6VXq9wKyDrDKrK1UHg4ZLTehbSCNMuu5qodtjt+W8rbaDYQyp1w5ApK+eAAJWFb8saJO+/h0C9t1G6tFgEpQl7MegzISE/E/ZQHmDtQwlu1xS5YZTlbSUFKRsnO0hwgeQKjFVarx21qnGruP/B/4dqqPQCpUqVAKlSpUAqVKlQCpUqVATMKxR22dS8wstuInKsRIzJKVb+RI962xjF3rp0u3DhccIAzKiYGw0FQaVAWGw43v2WQw1cuIaSCAgZYAUSVDadyfjWbPji/aZDDd04lpKSkIGWAkzI2nqartKgDZ4tvDbfJOev5PlCeV3csA5gNp31p3EONb94tly6cUWlZ0GQkoVESCADtpVfpUBaMW7QsSuWiy9dLU2RCkhKEZh1CihIKh5E0GwfGX7VwO27hbcAIzJiYO41FQKVATcXxV65dLr6y44qJWYkwIG3lR1jtGxNCUpTeOBKQAB3dABAHzfCqrSoAzg/FV3aqcVbvrbLpBcKY7xBJBMj/OV8axg3E93aqWu3fW2pz55THegkiZHiT8aD0qAO3fGF64wq3cuFqZWSpTZywSXOYTt+33vWnL3ja/d5XMuVq5Kw43OXuKSISoabgVXqVAFcc4jurxSF3LynVIEJKo0Ez0HjU6846xB1bS3LpalsqKmyQnuKIgkaeFVylQFjxLjvELhtTT104ttWUlJywcqgpPTooA+1Sv8ZeKf99d/c//ADVSpUA7dXK3FqW4pS1qMqUokqUTuSTvTVKlQCpUqVAKlSp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84" name="Picture 4" descr="http://loldailyfun.com/wp-content/uploads/2012/05/Star-Wars-MEME_thumb.jpg"/>
          <p:cNvPicPr>
            <a:picLocks noChangeAspect="1" noChangeArrowheads="1"/>
          </p:cNvPicPr>
          <p:nvPr/>
        </p:nvPicPr>
        <p:blipFill>
          <a:blip r:embed="rId2"/>
          <a:srcRect/>
          <a:stretch>
            <a:fillRect/>
          </a:stretch>
        </p:blipFill>
        <p:spPr bwMode="auto">
          <a:xfrm>
            <a:off x="947449" y="0"/>
            <a:ext cx="10377889" cy="692565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5778" name="Picture 2" descr="http://blog.lolhit.com/wp-content/uploads/2013/06/The-Star-Wars-Meme-That-Gets-You-Thinking.jpg"/>
          <p:cNvPicPr>
            <a:picLocks noChangeAspect="1" noChangeArrowheads="1"/>
          </p:cNvPicPr>
          <p:nvPr/>
        </p:nvPicPr>
        <p:blipFill>
          <a:blip r:embed="rId2"/>
          <a:srcRect b="11208"/>
          <a:stretch>
            <a:fillRect/>
          </a:stretch>
        </p:blipFill>
        <p:spPr bwMode="auto">
          <a:xfrm>
            <a:off x="970670" y="0"/>
            <a:ext cx="10162701"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7828" name="Picture 4" descr="http://static.fjcdn.com/comments/I+think+the+lightning+strike+after+the+pope+retired+is+_60cc21d07ceadf901998e778cea18322.jpg"/>
          <p:cNvPicPr>
            <a:picLocks noChangeAspect="1" noChangeArrowheads="1"/>
          </p:cNvPicPr>
          <p:nvPr/>
        </p:nvPicPr>
        <p:blipFill>
          <a:blip r:embed="rId2"/>
          <a:srcRect/>
          <a:stretch>
            <a:fillRect/>
          </a:stretch>
        </p:blipFill>
        <p:spPr bwMode="auto">
          <a:xfrm>
            <a:off x="1350499" y="0"/>
            <a:ext cx="9437612"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6802" name="AutoShape 2" descr="http://2damnfunny.com/wp-content/uploads/2013/12/Stormtroopers-Question-Whetever-They-Are-On-The-Good-Side-In-Star-Wars-Mem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6804" name="AutoShape 4" descr="http://2damnfunny.com/wp-content/uploads/2013/12/Stormtroopers-Question-Whetever-They-Are-On-The-Good-Side-In-Star-Wars-Mem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6" name="Picture 6" descr="http://www.arkcode.com/images/the_hitler_youth_pope.jpg"/>
          <p:cNvPicPr>
            <a:picLocks noChangeAspect="1" noChangeArrowheads="1"/>
          </p:cNvPicPr>
          <p:nvPr/>
        </p:nvPicPr>
        <p:blipFill>
          <a:blip r:embed="rId2"/>
          <a:srcRect/>
          <a:stretch>
            <a:fillRect/>
          </a:stretch>
        </p:blipFill>
        <p:spPr bwMode="auto">
          <a:xfrm>
            <a:off x="1928104" y="0"/>
            <a:ext cx="8678133"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0" y="2096064"/>
            <a:ext cx="12192000" cy="4761936"/>
          </a:xfrm>
        </p:spPr>
        <p:txBody>
          <a:bodyPr>
            <a:normAutofit/>
          </a:bodyPr>
          <a:lstStyle/>
          <a:p>
            <a:pPr>
              <a:buNone/>
            </a:pPr>
            <a:r>
              <a:rPr lang="en-US" sz="4000" dirty="0" smtClean="0"/>
              <a:t>1. How will Japan’s invasion of China lead to their eventual participation in WWII?</a:t>
            </a:r>
          </a:p>
          <a:p>
            <a:pPr>
              <a:buNone/>
            </a:pPr>
            <a:r>
              <a:rPr lang="en-US" sz="4000" dirty="0" smtClean="0"/>
              <a:t>2. How will the Great Depression lead to WWII?</a:t>
            </a:r>
          </a:p>
          <a:p>
            <a:pPr>
              <a:buNone/>
            </a:pPr>
            <a:r>
              <a:rPr lang="en-US" sz="4000" dirty="0" smtClean="0"/>
              <a:t>3.  Did Gandhi’s platform of non-violence work?</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53761" cy="844062"/>
          </a:xfrm>
        </p:spPr>
        <p:txBody>
          <a:bodyPr/>
          <a:lstStyle/>
          <a:p>
            <a:r>
              <a:rPr lang="en-US" dirty="0" smtClean="0"/>
              <a:t>I. Global Depression</a:t>
            </a:r>
            <a:endParaRPr lang="en-US" dirty="0"/>
          </a:p>
        </p:txBody>
      </p:sp>
      <p:sp>
        <p:nvSpPr>
          <p:cNvPr id="3" name="Content Placeholder 2"/>
          <p:cNvSpPr>
            <a:spLocks noGrp="1"/>
          </p:cNvSpPr>
          <p:nvPr>
            <p:ph idx="1"/>
          </p:nvPr>
        </p:nvSpPr>
        <p:spPr>
          <a:xfrm>
            <a:off x="1" y="1026058"/>
            <a:ext cx="5737859" cy="5831942"/>
          </a:xfrm>
        </p:spPr>
        <p:txBody>
          <a:bodyPr>
            <a:normAutofit lnSpcReduction="10000"/>
          </a:bodyPr>
          <a:lstStyle/>
          <a:p>
            <a:pPr marL="0" lvl="0" indent="0">
              <a:buNone/>
            </a:pPr>
            <a:r>
              <a:rPr lang="en-US" sz="2800" dirty="0" smtClean="0">
                <a:effectLst/>
              </a:rPr>
              <a:t>A. American </a:t>
            </a:r>
            <a:r>
              <a:rPr lang="en-US" sz="2800" dirty="0">
                <a:effectLst/>
              </a:rPr>
              <a:t>Economy</a:t>
            </a:r>
          </a:p>
          <a:p>
            <a:pPr marL="914400" lvl="2" indent="0">
              <a:buNone/>
            </a:pPr>
            <a:r>
              <a:rPr lang="en-US" sz="2800" dirty="0" smtClean="0">
                <a:effectLst/>
              </a:rPr>
              <a:t>1. After </a:t>
            </a:r>
            <a:r>
              <a:rPr lang="en-US" sz="2800" dirty="0">
                <a:effectLst/>
              </a:rPr>
              <a:t>WWI, US lead manufacturer and lender</a:t>
            </a:r>
          </a:p>
          <a:p>
            <a:pPr marL="914400" lvl="2" indent="0">
              <a:buNone/>
            </a:pPr>
            <a:r>
              <a:rPr lang="en-US" sz="2800" b="1" u="sng" dirty="0" smtClean="0">
                <a:effectLst/>
              </a:rPr>
              <a:t>2. Great </a:t>
            </a:r>
            <a:r>
              <a:rPr lang="en-US" sz="2800" b="1" u="sng" dirty="0">
                <a:effectLst/>
              </a:rPr>
              <a:t>Depression</a:t>
            </a:r>
            <a:r>
              <a:rPr lang="en-US" sz="2800" dirty="0">
                <a:effectLst/>
              </a:rPr>
              <a:t>- American economy began to fail in 1929 when the stock market crashed</a:t>
            </a:r>
          </a:p>
          <a:p>
            <a:pPr marL="914400" lvl="2" indent="0">
              <a:buNone/>
            </a:pPr>
            <a:r>
              <a:rPr lang="en-US" sz="2800" b="1" u="sng" dirty="0" smtClean="0">
                <a:effectLst/>
              </a:rPr>
              <a:t>3. Franklin </a:t>
            </a:r>
            <a:r>
              <a:rPr lang="en-US" sz="2800" b="1" u="sng" dirty="0">
                <a:effectLst/>
              </a:rPr>
              <a:t>Roosevelt</a:t>
            </a:r>
            <a:r>
              <a:rPr lang="en-US" sz="2800" dirty="0">
                <a:effectLst/>
              </a:rPr>
              <a:t> was elected President and increased gov’t spending but decreased foreign trade</a:t>
            </a:r>
          </a:p>
          <a:p>
            <a:pPr marL="0" indent="0">
              <a:buNone/>
            </a:pPr>
            <a:endParaRPr lang="en-US" dirty="0"/>
          </a:p>
        </p:txBody>
      </p:sp>
      <p:pic>
        <p:nvPicPr>
          <p:cNvPr id="1028" name="Picture 4" descr="http://0.tqn.com/d/history1900s/1/0/a/gd45.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20629" y="734737"/>
            <a:ext cx="4400550" cy="571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upload.wikimedia.org/wikipedia/commons/b/b8/FDR_in_193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52321" y="3316835"/>
            <a:ext cx="2839679" cy="3341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us-history.com/wp-content/uploads/2012/03/us-history-great-depression-picture.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12442" y="409791"/>
            <a:ext cx="3179558" cy="26178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9188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8554"/>
          </a:xfrm>
        </p:spPr>
        <p:txBody>
          <a:bodyPr>
            <a:normAutofit/>
          </a:bodyPr>
          <a:lstStyle/>
          <a:p>
            <a:r>
              <a:rPr lang="en-US" sz="3200" dirty="0" smtClean="0"/>
              <a:t>III. Rise of Dictators in Europe</a:t>
            </a:r>
            <a:endParaRPr lang="en-US" sz="3200" dirty="0"/>
          </a:p>
        </p:txBody>
      </p:sp>
      <p:sp>
        <p:nvSpPr>
          <p:cNvPr id="3" name="Content Placeholder 2"/>
          <p:cNvSpPr>
            <a:spLocks noGrp="1"/>
          </p:cNvSpPr>
          <p:nvPr>
            <p:ph idx="1"/>
          </p:nvPr>
        </p:nvSpPr>
        <p:spPr>
          <a:xfrm>
            <a:off x="-375139" y="423181"/>
            <a:ext cx="5345724" cy="6434819"/>
          </a:xfrm>
        </p:spPr>
        <p:txBody>
          <a:bodyPr>
            <a:normAutofit lnSpcReduction="10000"/>
          </a:bodyPr>
          <a:lstStyle/>
          <a:p>
            <a:pPr marL="457200" lvl="1" indent="0">
              <a:buNone/>
            </a:pPr>
            <a:r>
              <a:rPr lang="en-US" sz="3200" dirty="0" smtClean="0">
                <a:effectLst/>
              </a:rPr>
              <a:t>A. Italy</a:t>
            </a:r>
            <a:endParaRPr lang="en-US" sz="3200" dirty="0">
              <a:effectLst/>
            </a:endParaRPr>
          </a:p>
          <a:p>
            <a:pPr marL="914400" lvl="2" indent="0">
              <a:buNone/>
            </a:pPr>
            <a:r>
              <a:rPr lang="en-US" sz="2800" b="1" u="sng" dirty="0" smtClean="0">
                <a:effectLst/>
              </a:rPr>
              <a:t>1. Benito </a:t>
            </a:r>
            <a:r>
              <a:rPr lang="en-US" sz="2800" b="1" u="sng" dirty="0">
                <a:effectLst/>
              </a:rPr>
              <a:t>Mussolini</a:t>
            </a:r>
            <a:r>
              <a:rPr lang="en-US" sz="2800" dirty="0">
                <a:effectLst/>
              </a:rPr>
              <a:t>- took over the Italian gov’t w/out force in 1922</a:t>
            </a:r>
          </a:p>
          <a:p>
            <a:pPr marL="914400" lvl="2" indent="0">
              <a:buNone/>
            </a:pPr>
            <a:r>
              <a:rPr lang="en-US" sz="2800" dirty="0" smtClean="0">
                <a:effectLst/>
              </a:rPr>
              <a:t>2. His </a:t>
            </a:r>
            <a:r>
              <a:rPr lang="en-US" sz="2800" dirty="0">
                <a:effectLst/>
              </a:rPr>
              <a:t>political philosophy was </a:t>
            </a:r>
            <a:r>
              <a:rPr lang="en-US" sz="2800" b="1" u="sng" dirty="0">
                <a:effectLst/>
              </a:rPr>
              <a:t>fascism</a:t>
            </a:r>
            <a:r>
              <a:rPr lang="en-US" sz="2800" dirty="0">
                <a:effectLst/>
              </a:rPr>
              <a:t>- powerful gov’t, control over society, </a:t>
            </a:r>
            <a:r>
              <a:rPr lang="en-US" sz="2800" dirty="0" smtClean="0">
                <a:effectLst/>
              </a:rPr>
              <a:t>and nationalism</a:t>
            </a:r>
            <a:endParaRPr lang="en-US" sz="2800" dirty="0">
              <a:effectLst/>
            </a:endParaRPr>
          </a:p>
          <a:p>
            <a:pPr marL="914400" lvl="2" indent="0">
              <a:buNone/>
            </a:pPr>
            <a:r>
              <a:rPr lang="en-US" sz="2800" dirty="0" smtClean="0">
                <a:effectLst/>
              </a:rPr>
              <a:t>3. Introduced </a:t>
            </a:r>
            <a:r>
              <a:rPr lang="en-US" sz="2800" b="1" u="sng" dirty="0">
                <a:effectLst/>
              </a:rPr>
              <a:t>totalitarianism</a:t>
            </a:r>
            <a:r>
              <a:rPr lang="en-US" sz="2800" dirty="0">
                <a:effectLst/>
              </a:rPr>
              <a:t>- when gov’t tries to control all aspects of life</a:t>
            </a:r>
          </a:p>
          <a:p>
            <a:pPr marL="0" indent="0">
              <a:buNone/>
            </a:pPr>
            <a:endParaRPr lang="en-US" dirty="0"/>
          </a:p>
        </p:txBody>
      </p:sp>
      <p:pic>
        <p:nvPicPr>
          <p:cNvPr id="10242" name="Picture 2" descr="http://upload.wikimedia.org/wikipedia/commons/thumb/e/ee/Benito_Mussolini_1917.jpg/170px-Benito_Mussolini_1917.jpg">
            <a:hlinkClick r:id="rId2"/>
          </p:cNvPr>
          <p:cNvPicPr>
            <a:picLocks noChangeAspect="1" noChangeArrowheads="1"/>
          </p:cNvPicPr>
          <p:nvPr/>
        </p:nvPicPr>
        <p:blipFill>
          <a:blip r:embed="rId3"/>
          <a:srcRect/>
          <a:stretch>
            <a:fillRect/>
          </a:stretch>
        </p:blipFill>
        <p:spPr bwMode="auto">
          <a:xfrm>
            <a:off x="4959315" y="707107"/>
            <a:ext cx="2859978" cy="4357261"/>
          </a:xfrm>
          <a:prstGeom prst="rect">
            <a:avLst/>
          </a:prstGeom>
          <a:noFill/>
        </p:spPr>
      </p:pic>
      <p:pic>
        <p:nvPicPr>
          <p:cNvPr id="10246" name="Picture 6" descr="http://upload.wikimedia.org/wikipedia/commons/thumb/8/8a/Mussolini_mezzobusto.jpg/160px-Mussolini_mezzobusto.jpg">
            <a:hlinkClick r:id="rId4"/>
          </p:cNvPr>
          <p:cNvPicPr>
            <a:picLocks noChangeAspect="1" noChangeArrowheads="1"/>
          </p:cNvPicPr>
          <p:nvPr/>
        </p:nvPicPr>
        <p:blipFill>
          <a:blip r:embed="rId5"/>
          <a:srcRect/>
          <a:stretch>
            <a:fillRect/>
          </a:stretch>
        </p:blipFill>
        <p:spPr bwMode="auto">
          <a:xfrm>
            <a:off x="8018585" y="702211"/>
            <a:ext cx="4173415" cy="6155789"/>
          </a:xfrm>
          <a:prstGeom prst="rect">
            <a:avLst/>
          </a:prstGeom>
          <a:noFill/>
        </p:spPr>
      </p:pic>
      <p:sp>
        <p:nvSpPr>
          <p:cNvPr id="8" name="TextBox 7"/>
          <p:cNvSpPr txBox="1"/>
          <p:nvPr/>
        </p:nvSpPr>
        <p:spPr>
          <a:xfrm>
            <a:off x="4570046" y="5300100"/>
            <a:ext cx="3479800" cy="1323439"/>
          </a:xfrm>
          <a:prstGeom prst="rect">
            <a:avLst/>
          </a:prstGeom>
          <a:noFill/>
        </p:spPr>
        <p:txBody>
          <a:bodyPr wrap="square" rtlCol="0">
            <a:spAutoFit/>
          </a:bodyPr>
          <a:lstStyle/>
          <a:p>
            <a:r>
              <a:rPr lang="en-US" sz="2000" b="1" dirty="0" smtClean="0"/>
              <a:t>“Everything within the state, nothing outside the state, nothing against the state” – Benito Mussolini</a:t>
            </a:r>
            <a:endParaRPr lang="en-US" sz="2000" b="1" dirty="0"/>
          </a:p>
        </p:txBody>
      </p:sp>
    </p:spTree>
    <p:extLst>
      <p:ext uri="{BB962C8B-B14F-4D97-AF65-F5344CB8AC3E}">
        <p14:creationId xmlns:p14="http://schemas.microsoft.com/office/powerpoint/2010/main" xmlns="" val="3233292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15" y="0"/>
            <a:ext cx="6969209" cy="7339914"/>
          </a:xfrm>
        </p:spPr>
        <p:txBody>
          <a:bodyPr>
            <a:normAutofit/>
          </a:bodyPr>
          <a:lstStyle/>
          <a:p>
            <a:pPr lvl="1">
              <a:buNone/>
            </a:pPr>
            <a:r>
              <a:rPr lang="en-US" sz="3600" dirty="0" smtClean="0"/>
              <a:t>B. Soviet Union</a:t>
            </a:r>
            <a:endParaRPr lang="en-US" sz="2800" dirty="0" smtClean="0"/>
          </a:p>
          <a:p>
            <a:pPr lvl="2">
              <a:buNone/>
            </a:pPr>
            <a:r>
              <a:rPr lang="en-US" sz="3200" dirty="0" smtClean="0"/>
              <a:t>1. After Lenin died, </a:t>
            </a:r>
            <a:r>
              <a:rPr lang="en-US" sz="3200" b="1" u="sng" dirty="0" smtClean="0"/>
              <a:t>Josef Stalin</a:t>
            </a:r>
            <a:r>
              <a:rPr lang="en-US" sz="3200" dirty="0" smtClean="0"/>
              <a:t> came to power and controlled all aspects of life</a:t>
            </a:r>
            <a:endParaRPr lang="en-US" sz="2400" dirty="0" smtClean="0"/>
          </a:p>
          <a:p>
            <a:pPr lvl="2">
              <a:buNone/>
            </a:pPr>
            <a:r>
              <a:rPr lang="en-US" sz="3200" dirty="0" smtClean="0"/>
              <a:t>2. He industrialized through central plans to govern every element of the economy</a:t>
            </a:r>
            <a:endParaRPr lang="en-US" sz="2400" dirty="0" smtClean="0"/>
          </a:p>
          <a:p>
            <a:pPr>
              <a:buNone/>
            </a:pPr>
            <a:endParaRPr lang="en-US" dirty="0"/>
          </a:p>
        </p:txBody>
      </p:sp>
      <p:pic>
        <p:nvPicPr>
          <p:cNvPr id="4" name="Picture 2" descr="http://memecrunch.com/meme/EOCR/joseph-stalin-red-leader/imag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94170" y="864973"/>
            <a:ext cx="5197830" cy="567175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http://weaselzippers.us/wp-content/uploads/100409151220_stalin_1935_getty_46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23505" y="4442731"/>
            <a:ext cx="3215760" cy="24152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ia.steampowered.com/steamcommunity/public/images/avatars/42/42018f16cdb0f61d3598cfa7bc1df61f956f4051_ful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34940" y="0"/>
            <a:ext cx="6957060" cy="69113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359958" y="290124"/>
            <a:ext cx="4486362" cy="3695136"/>
          </a:xfrm>
        </p:spPr>
        <p:txBody>
          <a:bodyPr/>
          <a:lstStyle/>
          <a:p>
            <a:pPr marL="0" lvl="1" indent="0">
              <a:spcBef>
                <a:spcPts val="1000"/>
              </a:spcBef>
              <a:buNone/>
            </a:pPr>
            <a:r>
              <a:rPr lang="en-US" sz="3000" b="1" u="sng" dirty="0" smtClean="0">
                <a:effectLst/>
              </a:rPr>
              <a:t>3. Great </a:t>
            </a:r>
            <a:r>
              <a:rPr lang="en-US" sz="3000" b="1" u="sng" dirty="0">
                <a:effectLst/>
              </a:rPr>
              <a:t>Purge</a:t>
            </a:r>
            <a:r>
              <a:rPr lang="en-US" sz="3000" dirty="0">
                <a:effectLst/>
              </a:rPr>
              <a:t>- Stalin killed up to six million of his own people that he believed were plotting against him</a:t>
            </a:r>
          </a:p>
          <a:p>
            <a:pPr marL="0" indent="0">
              <a:buNone/>
            </a:pPr>
            <a:endParaRPr lang="en-US" dirty="0"/>
          </a:p>
        </p:txBody>
      </p:sp>
      <p:sp>
        <p:nvSpPr>
          <p:cNvPr id="5" name="TextBox 4"/>
          <p:cNvSpPr txBox="1"/>
          <p:nvPr/>
        </p:nvSpPr>
        <p:spPr>
          <a:xfrm>
            <a:off x="6012180" y="0"/>
            <a:ext cx="5880822" cy="7017306"/>
          </a:xfrm>
          <a:prstGeom prst="rect">
            <a:avLst/>
          </a:prstGeom>
          <a:noFill/>
        </p:spPr>
        <p:txBody>
          <a:bodyPr wrap="square" rtlCol="0">
            <a:spAutoFit/>
          </a:bodyPr>
          <a:lstStyle/>
          <a:p>
            <a:pPr algn="ctr"/>
            <a:r>
              <a:rPr lang="en-US" sz="4800" b="1" dirty="0" smtClean="0">
                <a:solidFill>
                  <a:srgbClr val="C00000"/>
                </a:solidFill>
              </a:rPr>
              <a:t>I CLEANED UP MY FRIENDS LIST</a:t>
            </a:r>
          </a:p>
          <a:p>
            <a:pPr algn="ctr"/>
            <a:endParaRPr lang="en-US" sz="4800" b="1" dirty="0">
              <a:solidFill>
                <a:srgbClr val="C00000"/>
              </a:solidFill>
            </a:endParaRPr>
          </a:p>
          <a:p>
            <a:pPr algn="ctr"/>
            <a:endParaRPr lang="en-US" sz="4800" b="1" dirty="0" smtClean="0">
              <a:solidFill>
                <a:srgbClr val="C00000"/>
              </a:solidFill>
            </a:endParaRPr>
          </a:p>
          <a:p>
            <a:pPr algn="ctr"/>
            <a:endParaRPr lang="en-US" sz="4800" b="1" dirty="0">
              <a:solidFill>
                <a:srgbClr val="C00000"/>
              </a:solidFill>
            </a:endParaRPr>
          </a:p>
          <a:p>
            <a:pPr algn="ctr"/>
            <a:endParaRPr lang="en-US" sz="1100" b="1" dirty="0" smtClean="0">
              <a:solidFill>
                <a:srgbClr val="C00000"/>
              </a:solidFill>
            </a:endParaRPr>
          </a:p>
          <a:p>
            <a:pPr algn="ctr"/>
            <a:endParaRPr lang="en-US" sz="1100" b="1" dirty="0">
              <a:solidFill>
                <a:srgbClr val="C00000"/>
              </a:solidFill>
            </a:endParaRPr>
          </a:p>
          <a:p>
            <a:pPr algn="ctr"/>
            <a:endParaRPr lang="en-US" sz="1100" b="1" dirty="0" smtClean="0">
              <a:solidFill>
                <a:srgbClr val="C00000"/>
              </a:solidFill>
            </a:endParaRPr>
          </a:p>
          <a:p>
            <a:pPr algn="ctr"/>
            <a:endParaRPr lang="en-US" sz="1100" b="1" dirty="0">
              <a:solidFill>
                <a:srgbClr val="C00000"/>
              </a:solidFill>
            </a:endParaRPr>
          </a:p>
          <a:p>
            <a:pPr algn="ctr"/>
            <a:endParaRPr lang="en-US" sz="1100" b="1" dirty="0" smtClean="0">
              <a:solidFill>
                <a:srgbClr val="C00000"/>
              </a:solidFill>
            </a:endParaRPr>
          </a:p>
          <a:p>
            <a:pPr algn="ctr"/>
            <a:endParaRPr lang="en-US" sz="1100" b="1" dirty="0" smtClean="0">
              <a:solidFill>
                <a:srgbClr val="C00000"/>
              </a:solidFill>
            </a:endParaRPr>
          </a:p>
          <a:p>
            <a:pPr algn="ctr"/>
            <a:endParaRPr lang="en-US" sz="4800" b="1" dirty="0">
              <a:solidFill>
                <a:srgbClr val="C00000"/>
              </a:solidFill>
            </a:endParaRPr>
          </a:p>
          <a:p>
            <a:pPr algn="ctr"/>
            <a:r>
              <a:rPr lang="en-US" sz="4800" b="1" dirty="0" smtClean="0">
                <a:solidFill>
                  <a:srgbClr val="C00000"/>
                </a:solidFill>
              </a:rPr>
              <a:t> BEFORE IT WAS COOL</a:t>
            </a:r>
            <a:endParaRPr lang="en-US" sz="4800" b="1" dirty="0">
              <a:solidFill>
                <a:srgbClr val="C00000"/>
              </a:solidFill>
            </a:endParaRPr>
          </a:p>
        </p:txBody>
      </p:sp>
      <p:pic>
        <p:nvPicPr>
          <p:cNvPr id="23554" name="Picture 2" descr="http://10collective.com/collective-life/wp-content/uploads/2011/05/pic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455670"/>
            <a:ext cx="6245225" cy="29092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6889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769620"/>
            <a:ext cx="5334000" cy="4876800"/>
          </a:xfrm>
        </p:spPr>
        <p:txBody>
          <a:bodyPr>
            <a:normAutofit/>
          </a:bodyPr>
          <a:lstStyle/>
          <a:p>
            <a:r>
              <a:rPr lang="en-US" sz="4800" dirty="0" smtClean="0"/>
              <a:t>Spot the Difference: </a:t>
            </a:r>
            <a:br>
              <a:rPr lang="en-US" sz="4800" dirty="0" smtClean="0"/>
            </a:br>
            <a:r>
              <a:rPr lang="en-US" sz="4800" dirty="0"/>
              <a:t/>
            </a:r>
            <a:br>
              <a:rPr lang="en-US" sz="4800" dirty="0"/>
            </a:br>
            <a:r>
              <a:rPr lang="en-US" sz="4800" dirty="0" smtClean="0"/>
              <a:t/>
            </a:r>
            <a:br>
              <a:rPr lang="en-US" sz="4800" dirty="0" smtClean="0"/>
            </a:br>
            <a:r>
              <a:rPr lang="en-US" sz="4800" dirty="0" smtClean="0"/>
              <a:t>Stalin’s Purge Edition</a:t>
            </a:r>
            <a:endParaRPr lang="en-US" sz="4800" dirty="0"/>
          </a:p>
        </p:txBody>
      </p:sp>
      <p:pic>
        <p:nvPicPr>
          <p:cNvPr id="22530" name="Picture 2" descr="File:Soviet censorship with Stali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1696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22" name="Picture 2" descr="File:Voroshilov, Molotov, Stalin, with Nikolai Yezhov.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6256" y="0"/>
            <a:ext cx="10401300" cy="7005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2526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1746" name="Picture 2" descr="File:The Commissar Vanishes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0015" y="0"/>
            <a:ext cx="10561320" cy="69235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7353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4580" name="Picture 4" descr="File:Postcard, 1917 Sign stating Watches of gold and silv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884"/>
            <a:ext cx="12192000" cy="6889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5995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File:Soviet Postcard 1917 - Alter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4755" y="7789"/>
            <a:ext cx="10911840" cy="68502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3165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5602" name="Picture 2" descr="File:St Petersburg Union of Struggle for the Liberation of the Working Class - Feb 189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7215" y="0"/>
            <a:ext cx="9646920" cy="68838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6725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7650" name="Picture 2" descr="File:St Petersburg Union of Struggle for the Liberation of the Working Class - Feb 1897 - Alter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1505" y="9602"/>
            <a:ext cx="9578340" cy="68483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972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54" y="480346"/>
            <a:ext cx="4121844" cy="1326321"/>
          </a:xfrm>
        </p:spPr>
        <p:txBody>
          <a:bodyPr/>
          <a:lstStyle/>
          <a:p>
            <a:r>
              <a:rPr lang="en-US" dirty="0" smtClean="0"/>
              <a:t>America the Story of Us</a:t>
            </a:r>
            <a:endParaRPr lang="en-US" dirty="0"/>
          </a:p>
        </p:txBody>
      </p:sp>
      <p:sp>
        <p:nvSpPr>
          <p:cNvPr id="3" name="Content Placeholder 2"/>
          <p:cNvSpPr>
            <a:spLocks noGrp="1"/>
          </p:cNvSpPr>
          <p:nvPr>
            <p:ph idx="1"/>
          </p:nvPr>
        </p:nvSpPr>
        <p:spPr>
          <a:xfrm>
            <a:off x="0" y="1680519"/>
            <a:ext cx="5164428" cy="3435449"/>
          </a:xfrm>
        </p:spPr>
        <p:txBody>
          <a:bodyPr>
            <a:normAutofit/>
          </a:bodyPr>
          <a:lstStyle/>
          <a:p>
            <a:pPr marL="0" indent="0">
              <a:buNone/>
            </a:pPr>
            <a:r>
              <a:rPr lang="en-US" sz="1800" dirty="0" smtClean="0">
                <a:hlinkClick r:id="rId2"/>
              </a:rPr>
              <a:t>http://www.dailymotion.com/video/xwivt2_america-the-story-of-the-us-bust-9-12_people</a:t>
            </a:r>
            <a:r>
              <a:rPr lang="en-US" sz="1800" dirty="0" smtClean="0"/>
              <a:t> </a:t>
            </a:r>
            <a:endParaRPr lang="en-US" sz="1800" dirty="0"/>
          </a:p>
        </p:txBody>
      </p:sp>
      <p:pic>
        <p:nvPicPr>
          <p:cNvPr id="1026" name="Picture 2" descr="http://ts4.mm.bing.net/th?id=HN.607988247879287004&amp;pid=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64428" y="17830"/>
            <a:ext cx="7027572" cy="684017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tatic6.businessinsider.com/image/527e347c69bedd4a24a9d110-480/stock-market-crash-1929.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697727"/>
            <a:ext cx="5547030" cy="41602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0" y="0"/>
            <a:ext cx="5532733" cy="369332"/>
          </a:xfrm>
          <a:prstGeom prst="rect">
            <a:avLst/>
          </a:prstGeom>
        </p:spPr>
        <p:txBody>
          <a:bodyPr wrap="none">
            <a:spAutoFit/>
          </a:bodyPr>
          <a:lstStyle/>
          <a:p>
            <a:r>
              <a:rPr lang="en-US" dirty="0" smtClean="0">
                <a:hlinkClick r:id="rId5"/>
              </a:rPr>
              <a:t>https://www.youtube.com/watch?v=fFu7us6bNSQ</a:t>
            </a:r>
            <a:r>
              <a:rPr lang="en-US" dirty="0" smtClean="0"/>
              <a:t> </a:t>
            </a:r>
            <a:endParaRPr lang="en-US" dirty="0"/>
          </a:p>
        </p:txBody>
      </p:sp>
    </p:spTree>
    <p:extLst>
      <p:ext uri="{BB962C8B-B14F-4D97-AF65-F5344CB8AC3E}">
        <p14:creationId xmlns:p14="http://schemas.microsoft.com/office/powerpoint/2010/main" xmlns="" val="3689334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8674" name="Picture 2" descr="File:RedSqlenintrotsky.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40819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9193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9698" name="Picture 2" descr="File:Lenin addressing the troops - May 5 1920 - Alter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2955" y="110995"/>
            <a:ext cx="9235440" cy="67470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7147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http://4.bp.blogspot.com/-u9G80Kn7EPI/UF3tkbNjTSI/AAAAAAAACZM/mWK86AJfsAc/s1600/stalin.jpg"/>
          <p:cNvPicPr>
            <a:picLocks noChangeAspect="1" noChangeArrowheads="1"/>
          </p:cNvPicPr>
          <p:nvPr/>
        </p:nvPicPr>
        <p:blipFill>
          <a:blip r:embed="rId2"/>
          <a:srcRect/>
          <a:stretch>
            <a:fillRect/>
          </a:stretch>
        </p:blipFill>
        <p:spPr bwMode="auto">
          <a:xfrm>
            <a:off x="2678437" y="0"/>
            <a:ext cx="6311326" cy="687674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http://upload.wikimedia.org/wikipedia/commons/6/64/Soviet_leaders_Red_Square_Moscow_1919.jpg"/>
          <p:cNvPicPr>
            <a:picLocks noChangeAspect="1" noChangeArrowheads="1"/>
          </p:cNvPicPr>
          <p:nvPr/>
        </p:nvPicPr>
        <p:blipFill>
          <a:blip r:embed="rId2"/>
          <a:srcRect/>
          <a:stretch>
            <a:fillRect/>
          </a:stretch>
        </p:blipFill>
        <p:spPr bwMode="auto">
          <a:xfrm>
            <a:off x="2910393" y="0"/>
            <a:ext cx="6522800"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upload.wikimedia.org/wikipedia/commons/4/44/Soviet_leaders_Red_Square_Moscow_1919_-_Altered.jpg"/>
          <p:cNvPicPr>
            <a:picLocks noChangeAspect="1" noChangeArrowheads="1"/>
          </p:cNvPicPr>
          <p:nvPr/>
        </p:nvPicPr>
        <p:blipFill>
          <a:blip r:embed="rId2"/>
          <a:srcRect/>
          <a:stretch>
            <a:fillRect/>
          </a:stretch>
        </p:blipFill>
        <p:spPr bwMode="auto">
          <a:xfrm>
            <a:off x="1114043" y="0"/>
            <a:ext cx="10001977" cy="689025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0" y="2484120"/>
            <a:ext cx="5232516" cy="1326321"/>
          </a:xfrm>
        </p:spPr>
        <p:txBody>
          <a:bodyPr/>
          <a:lstStyle/>
          <a:p>
            <a:r>
              <a:rPr lang="en-US" dirty="0" smtClean="0"/>
              <a:t/>
            </a:r>
            <a:br>
              <a:rPr lang="en-US" dirty="0" smtClean="0"/>
            </a:br>
            <a:r>
              <a:rPr lang="en-US" dirty="0" smtClean="0"/>
              <a:t>TOO SOON?</a:t>
            </a:r>
            <a:endParaRPr lang="en-US" dirty="0"/>
          </a:p>
        </p:txBody>
      </p:sp>
      <p:pic>
        <p:nvPicPr>
          <p:cNvPr id="20482" name="Picture 2" descr="http://i.imgur.com/In7zu.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3020" y="0"/>
            <a:ext cx="5120640" cy="68515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7699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85" y="221544"/>
            <a:ext cx="9556085" cy="3695136"/>
          </a:xfrm>
        </p:spPr>
        <p:txBody>
          <a:bodyPr>
            <a:normAutofit lnSpcReduction="10000"/>
          </a:bodyPr>
          <a:lstStyle/>
          <a:p>
            <a:pPr marL="457200" lvl="1" indent="0">
              <a:buNone/>
            </a:pPr>
            <a:r>
              <a:rPr lang="en-US" sz="2800" dirty="0" smtClean="0">
                <a:effectLst/>
              </a:rPr>
              <a:t>C. Germany</a:t>
            </a:r>
            <a:endParaRPr lang="en-US" sz="2800" dirty="0">
              <a:effectLst/>
            </a:endParaRPr>
          </a:p>
          <a:p>
            <a:pPr marL="914400" lvl="2" indent="0">
              <a:buNone/>
            </a:pPr>
            <a:r>
              <a:rPr lang="en-US" sz="2800" dirty="0" smtClean="0">
                <a:effectLst/>
              </a:rPr>
              <a:t>1. Germany </a:t>
            </a:r>
            <a:r>
              <a:rPr lang="en-US" sz="2800" dirty="0">
                <a:effectLst/>
              </a:rPr>
              <a:t>was humiliated by the Versailles Treaty</a:t>
            </a:r>
          </a:p>
          <a:p>
            <a:pPr marL="914400" lvl="2" indent="0">
              <a:buNone/>
            </a:pPr>
            <a:r>
              <a:rPr lang="en-US" sz="2800" b="1" u="sng" dirty="0" smtClean="0">
                <a:effectLst/>
              </a:rPr>
              <a:t>2. Adolf </a:t>
            </a:r>
            <a:r>
              <a:rPr lang="en-US" sz="2800" b="1" u="sng" dirty="0">
                <a:effectLst/>
              </a:rPr>
              <a:t>Hitler</a:t>
            </a:r>
            <a:r>
              <a:rPr lang="en-US" sz="2800" dirty="0">
                <a:effectLst/>
              </a:rPr>
              <a:t> gained power with his fascist party (Nazi Party) through public speaking</a:t>
            </a:r>
          </a:p>
          <a:p>
            <a:pPr marL="914400" lvl="2" indent="0">
              <a:buNone/>
            </a:pPr>
            <a:r>
              <a:rPr lang="en-US" sz="2800" dirty="0" smtClean="0">
                <a:effectLst/>
              </a:rPr>
              <a:t>3. Hitler </a:t>
            </a:r>
            <a:r>
              <a:rPr lang="en-US" sz="2800" dirty="0">
                <a:effectLst/>
              </a:rPr>
              <a:t>was elected chancellor and used his position to stop any opposition</a:t>
            </a:r>
          </a:p>
          <a:p>
            <a:pPr marL="914400" lvl="2" indent="0">
              <a:buNone/>
            </a:pPr>
            <a:r>
              <a:rPr lang="en-US" sz="2800" dirty="0" smtClean="0">
                <a:effectLst/>
              </a:rPr>
              <a:t>4. Jewish </a:t>
            </a:r>
            <a:r>
              <a:rPr lang="en-US" sz="2800" dirty="0">
                <a:effectLst/>
              </a:rPr>
              <a:t>rights were restricted in Nazi Germany</a:t>
            </a:r>
          </a:p>
          <a:p>
            <a:pPr marL="0" indent="0">
              <a:buNone/>
            </a:pPr>
            <a:endParaRPr lang="en-US" dirty="0"/>
          </a:p>
        </p:txBody>
      </p:sp>
      <p:pic>
        <p:nvPicPr>
          <p:cNvPr id="9218" name="Picture 2" descr="http://upload.wikimedia.org/wikipedia/commons/thumb/9/93/Bundesarchiv_Bild_146-1972-026-11%2C_Macht%C3%BCbernahme_Hitlers.jpg/220px-Bundesarchiv_Bild_146-1972-026-11%2C_Macht%C3%BCbernahme_Hitlers.jpg">
            <a:hlinkClick r:id="rId2"/>
          </p:cNvPr>
          <p:cNvPicPr>
            <a:picLocks noChangeAspect="1" noChangeArrowheads="1"/>
          </p:cNvPicPr>
          <p:nvPr/>
        </p:nvPicPr>
        <p:blipFill>
          <a:blip r:embed="rId3"/>
          <a:srcRect/>
          <a:stretch>
            <a:fillRect/>
          </a:stretch>
        </p:blipFill>
        <p:spPr bwMode="auto">
          <a:xfrm>
            <a:off x="0" y="3890354"/>
            <a:ext cx="4125951" cy="2967646"/>
          </a:xfrm>
          <a:prstGeom prst="rect">
            <a:avLst/>
          </a:prstGeom>
          <a:noFill/>
        </p:spPr>
      </p:pic>
      <p:pic>
        <p:nvPicPr>
          <p:cNvPr id="9220" name="Picture 4" descr="http://upload.wikimedia.org/wikipedia/commons/thumb/5/55/Hitler_1914_1918.jpg/170px-Hitler_1914_1918.jpg">
            <a:hlinkClick r:id="rId4"/>
          </p:cNvPr>
          <p:cNvPicPr>
            <a:picLocks noChangeAspect="1" noChangeArrowheads="1"/>
          </p:cNvPicPr>
          <p:nvPr/>
        </p:nvPicPr>
        <p:blipFill>
          <a:blip r:embed="rId5"/>
          <a:srcRect/>
          <a:stretch>
            <a:fillRect/>
          </a:stretch>
        </p:blipFill>
        <p:spPr bwMode="auto">
          <a:xfrm>
            <a:off x="9291609" y="0"/>
            <a:ext cx="2900391" cy="4521200"/>
          </a:xfrm>
          <a:prstGeom prst="rect">
            <a:avLst/>
          </a:prstGeom>
          <a:noFill/>
        </p:spPr>
      </p:pic>
      <p:pic>
        <p:nvPicPr>
          <p:cNvPr id="9222" name="Picture 6" descr="Shattered storefront of a Jewish-owned shop destroyed during Kristallnacht (the &quot;Night of Broken Glass&quot;). Berlin, Germany, November 10, 1938."/>
          <p:cNvPicPr>
            <a:picLocks noChangeAspect="1" noChangeArrowheads="1"/>
          </p:cNvPicPr>
          <p:nvPr/>
        </p:nvPicPr>
        <p:blipFill>
          <a:blip r:embed="rId6"/>
          <a:srcRect/>
          <a:stretch>
            <a:fillRect/>
          </a:stretch>
        </p:blipFill>
        <p:spPr bwMode="auto">
          <a:xfrm>
            <a:off x="4374519" y="3868657"/>
            <a:ext cx="3708400" cy="2989343"/>
          </a:xfrm>
          <a:prstGeom prst="rect">
            <a:avLst/>
          </a:prstGeom>
          <a:noFill/>
        </p:spPr>
      </p:pic>
      <p:pic>
        <p:nvPicPr>
          <p:cNvPr id="9224" name="Picture 8" descr="http://www.globalwealthprotection.com/wp-content/uploads/2012/10/second-passport-jewish-star1-300x218.jpg">
            <a:hlinkClick r:id="rId7"/>
          </p:cNvPr>
          <p:cNvPicPr>
            <a:picLocks noChangeAspect="1" noChangeArrowheads="1"/>
          </p:cNvPicPr>
          <p:nvPr/>
        </p:nvPicPr>
        <p:blipFill>
          <a:blip r:embed="rId8"/>
          <a:srcRect/>
          <a:stretch>
            <a:fillRect/>
          </a:stretch>
        </p:blipFill>
        <p:spPr bwMode="auto">
          <a:xfrm>
            <a:off x="8318810" y="3841115"/>
            <a:ext cx="3873190" cy="3016885"/>
          </a:xfrm>
          <a:prstGeom prst="rect">
            <a:avLst/>
          </a:prstGeom>
          <a:noFill/>
        </p:spPr>
      </p:pic>
    </p:spTree>
    <p:extLst>
      <p:ext uri="{BB962C8B-B14F-4D97-AF65-F5344CB8AC3E}">
        <p14:creationId xmlns:p14="http://schemas.microsoft.com/office/powerpoint/2010/main" xmlns="" val="3463755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1026" name="AutoShape 2" descr="http://www.harunyahya.com/image/darwinizm_kanli_ideolojisi_fasizm/mussolini_ve_hitl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http://www.harunyahya.com/image/darwinizm_kanli_ideolojisi_fasizm/mussolini_ve_hitl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0" name="AutoShape 6" descr="mussolini,hitl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2" name="AutoShape 8" descr="mussolini,hitl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4" name="AutoShape 10" descr="mussolini,hitl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6" name="AutoShape 12" descr="data:image/jpeg;base64,/9j/4AAQSkZJRgABAQAAAQABAAD/2wCEAAkGBxQSEhQUExQVFhUXGBsaFxYYFxoYGBccHRwZGBcYGhgZHSggGBwlHRgXITEiJSkrLi4uFx8zODMsNygtLisBCgoKBQUFDgUFDisZExkrKysrKysrKysrKysrKysrKysrKysrKysrKysrKysrKysrKysrKysrKysrKysrKysrK//AABEIAQcAwAMBIgACEQEDEQH/xAAcAAABBQEBAQAAAAAAAAAAAAAEAAMFBgcCAQj/xABGEAACAQIDBAYEDAQFBQEBAQABAhEAAwQSIQUGMUETIlFhcYEHMpGhFSM0QlJTc5OxssHRFHKC8DNUYpLhFiRDovHSwmP/xAAUAQEAAAAAAAAAAAAAAAAAAAAA/8QAFBEBAAAAAAAAAAAAAAAAAAAAAP/aAAwDAQACEQMRAD8A1fYuybBw9kmzanok/wDGv0R3Ub8EYf6iz92v7V5sT5PY+yT8oo6gC+B8P9RZ+7X9qXwPh/qLP3a/tRtKgC+B8P8AUWfu1/al8D4f6iz92v7UbSoAvgfD/UWfu1/al8D4f6iz92v7UbSoAvgfD/UWfu1/al8D4f6iz92v7UbSoAvgfD/UWfu1/al8D4f6iz92v7UbSoAvgfD/AFFn7tf2pfA+H+os/dr+1G0qAL4Hw/1Fn7tf2pfA+H+os/dr+1G0qAL4Hw/1Fn7tf2pfA+H+os/dr+1G0qAL4Hw/1Fn7tf2pfA+H+os/dr+1G0qAL4Hw/wBRZ+7X9qXwPh/qLP3a/tRtKgC+B8P9RZ+7X9qC21smwMPeIs2v8J//ABr9E91TVBbb+T3/ALJ/ymg82J8nsfZJ+UUdQOxPk9j7JPyijqBUqVKgVKlSoFSpVGbX2zbsQGdAx4BieGupgTGhoJOlWc7d3lZrbXbd1SFGmW49s8SMwXgZIMTyFVb/AK6x+EaXJuLOouKGWD9F1IPnJ8KDb6VV3c7e+xtC2TaYC4oHSWiesk8+9TyP4VYqBUqVKgVKmcZi0tI1y4yoiiWZjAA7SazPavpW6R3tYBFdgCQ7pcfQes+RAAFHazDiKDUqVfNNzfzGG+b4xFwM3EKSLenBVtmVC+RNXfd/0vkQMXbB/wBdsQQJ5qTB8o8KDX6VBbK2rZxKC5YuLcU81Mx3EcVPcdaNoFSpUqBUFtv5Pf8Asn/KaNoLbfye/wDZP+U0HmxPk9j7JPyijqB2J8nsfZJ+UUdQKlSpUCpUqVAxjcQLdt7h4IrMfIE/pXzJtzeC9irzOxJZzJ7p4KB2ABR/TX05jbOe26fSVl14agj9a+btlWCjYlnRGa2SgJUkA5iGYKeJgQJ0E91BB3GulQhLZeOWdNBWibJuA4dFK8ANDUbs/ZiOouMNRMARHnUniMQVHVAJ7+XeZoONlbPazjsNiMOpVhdVLqr863cYI0jukHyB5VuNYhuriL74y2FBPXWR/UCTK8AFknwrb6BUqVKgyP04Yi7duYTBWzo4e7cBMKAsBWf/AEL128VHOKpaYq3ZX+GwxAzCWZpBu9j3Y1y/RtjSNT36N6Qd0r2KxbXRfWza6BE5FrpDu5UT6oHVJ4zp2VQdqbiXcMemD3GUz1yFMzocwPAa8+2gpGIUhyDE93CSJ0pvNVj2jsREt9JbLZ0bK2dgc56nXAA6mrqQNdNO+oDHaH1Sp5jiD3gigO3f2/fwV4XrDZWHEfNcc1ccx7xxFfUWwtppisPZxCerdRXHdI1B7wZHlXyODX016J7bLsnCZuaFh/KzMy+4g0FtpUqVAqC238nv/ZP+U0bQW2/k9/7J/wApoPNifJ7H2SflFHUDsT5PY+yT8oo6g5dwASdANSaoOO3ivjEG6j/FCALZGhE6nxqM9LO+T2nXC4d8rCGusIPH1bfmNT5VWdm71LeCpdAR+GYeq37Gg2nY+17eJTMhg/OU8V/vtqQrIrO1b2GJNpsuaJMBpiTzHA1fN1dvXMUjF7WULHX4Kx7BP6aUFgYxWPb34dLeIc20KhySZggmZkEaRPLiK0/ad5gpyjN3D1/IfO/HxrG968bcW9nAUpMFTOvI5o4c+txBoObN8qupBLEkwOHKlisQB30BiyMi3bZzWmMSfWtvztuBwPMHgw1HMAYYqTB56UExulj7l3FhLCTeU9IozKohcs6nx17jW8CqD6IsGgsXrgVcxuZc0CYCrpm4xPLhV/oFSpUqCo71YC0uJtYu85i3bKrazQrvOZOrGvEz/KO+oXGY0thWe4esV0Tjz4nT+5oDfW5dTFFMRkY3GZsMLSS3Ropzm6x1kZgABpox51W8TiXtrlckEEzPbwNAtspYJFqxncAlr11lyqzEAZUUgNlEKNeSjiSarO08CJjj7KncLmcAKrMzNCgCSxPIDt41ZMP6OL99A73raZh1QvXPLUt6vCdFnlrQZ1uxufex9/o7SsLYK9LckAWlMydeLEBoAB1HZX1BhrC20VEEKoCqOwAQB7Kzn0e4a5s/EYjDXEZkLL8eIOoHVlV6wUhuJGh8a0oGg9pUqVAqC238nv8A2T/lNG0Ftv5Pf+yf8poPNifJ7H2SflFC71bdTBYZ7z6kCEX6Tn1V/fuBorYnyax9kn5RWJ+kzeP+MxORD8TZJVexm4M/6DwoKfi8Q9249y4czuxZj2k6nyrkCu+jq17kbr/xby4+LUx2BjxOvYBqaCW9HGAfEmcRrh0OVSSZuMIOQDmoHE+A5mJvfXe/EW+jTBlEYSWQqCxWBlVB4STH6VPWWs2nGEtAWxbXqGNCWkv5zqfGqVvgrjTF4UsR/h4iwcs+I4DwMHsoKhjt8L94r0lxgQZlZXXjPto3Z21Xu5rd9i7EZkc9YunBgfpFfaRx1AoC/Yt3BLIwgalhqfPnQlq0EYFGkdnMciRQTdq2LDkgdJZcZXXky/8A6HEH960TdTcjZ120l5Q94SQekY5cykggoAARI58RBrLcLjhLB564BtxoJkhwdDEQIA45uIjW/wDo7290Di05+KvNGb6F0iEn/S4XL/MFHOg07CYS3aUJaRUQcFRQqjyGlPUqVAqVKlQVL0j7QXDYdMQULMlyFIMKudWQlzB6sGPHLWG7V24bjM5PEk69+pr6cu2gwKsAwOhBEgjsIPGqHvN6P8CAb1qwBfLDolz3BaNxiApa2py5QSCQABAPfQDbi7CVLHSXAwAQZs2h1AY2gDqBquY85C8AZh98Nl4S9ckgWXYz0ueCP9z6L3eEVP4jaP8A23R2ySi3TbDscxfIBNwn5xZiWJ7ZqvdCOmByqzR6zIrHt0JGnlQC7O2lYwV0raxX8QGChg10HUcCrNKxEjLPZqKvGD3jKKGWbiA9dYIZRzZQeMcSOzu1qlb3XlyAXAkngW4T/TwqnWMebLDKGSOBRyV7B1ToKD6UwmJW6iuhDKwkEc6erOfRtvACxssRDElRyDetp2Bl18Qe2tGoFQW2/k9/7J/ymjaC238nv/ZP+U0FH3y3m/h8BZs2z8bdsoNPmLlXMe4kaCshRKNxWNa/ld+OVQO4BQAKaVKDgJWqbsbRtYLBWmbVndLQA+suw2vZClSe6svIq+b44HNs3C5NMrI7kcZa2YP4e6gmb1n+IzEGG6RxIMFSpiQeUQKgsVvbjsNmtnKzKYJYcewmOM9tA7C2266k65pYf6iNT5xPtqb2tbsY9ZF5Ld1VygNoGHYT2zqD30FG2xtW7imJvvfWTMI2e0OQiySMvkfKo0YUzBZGU9+Vh2NDRr3TUrjNkm2xHSozDlnA98waBTZ6zN66gH0VOYnu00FAJcwr5IdSCGLKeTDg0HnyNSWzLxy5LjHo3hc/zkJ9Qk/zRDcQQtP4zKVVUEBDmHmMpnuIIqNwuJXpOhI6rgq3dPD2GKDd/R/t9sXhR0kdPaPR3u9l0z+DRPtqzVg3ow3gOHxpW43VuAI57SICOf7+ca3mgVKlSoEaz7f7eG9aztZW2VsiS7sUCyupBgzcObIi8y7/AEDU1vtvJ/BpbCrnuXGIVBqz8AqgcyztbXwLHlWe7f3Zxd+1aF9w1y2JcDq2LdxyWuNpJe4xY8JPZkX1ga3OQ/B1kduIunXnpb9nOpyxZXpA1xRlJAHGJ5SO86CecVGbpIRgrNv5y38QCT3NE6+R86Y23s4PlLX+jLseiRdXdUU541AGseBzdlARvdtV7S9Wzbg6DpFLxp9AnL7qzy7tB83XCEHkFCgc4UAdXyq27YxYxVnOSepoZ0Jj50f6gAfOOVVLEpKEj5pB8p1oJPd7a3RXVdNAG07oMj2RX0fhb4uIrrwYAjzE18rYThX0L6OsabmEUEyUOXygH8SaC00Ftv5Pf+yf8po2gtt/J7/2T/lNB82YQ9VfAfhToNXvDbv2L1q1KQSi9ZdD6o9tQe1N0rtuWtfGL2AQw8uflQROFs9I62xxdlUf1EL+talvvtm1btYnDlOqLIymPWuN1UVe5dD5Vl2y8acPft3Csm04bKZGo7eyrNe9J7W7ZV8PbuyfnnSOQIIM0FQ2dbZJutIU8vpREkeHb5VIu4YSpBB17u721B7b3gfEktcfVhAAEKiDgiKNFHdTGzcclvqljkJ4tplPaO6gmLtgGusDhAWBNd3bcLI1rlL+Ve+gTAvcaNBMeXCmdrYUI9u4o1Jhj2kCVPs08q9w+LKzpPGiY6RCjHV/VJ+a3FT7aBz0b7OGJ2mqN6qk3GHaEMgeGYrX0TWJ+g/BE43E3WEFLYSDxDMwzDyye+tsoFSpUqDNt/LuXbOyJICkXpJMAQupnkcrNry0PKobfr0hTmw+BWAkq19hwI0YWlPPj1z5TM1d/SJumu0MPAIW9aOe054T85G/0sBHcYOsRWI3WY9e5ZZpALEDg3PN3mPxoLtuLhWvbOC5ibjYi6oZiSxzC2SZ4kxPmRR+1thYALavNcOZQQlzpGQJlByMArR1nYMTrOZeAJoHcBLt3BXEsLlbpb6h2YKto3LdsBssFnKjUAQJGpFDX90WtWOguYm+bakx0cINRBXL1iV1PP8AAUEDtjG5rVi+DK3bYzHTRgOuGA+eGk/1PUJtK0Vtl19VoUnvnUH++dTGM3cNm2Ql5jZJzEEgajnBGp8KhL94i29tScpAn+khv0oGbC1tnoiebd4ch0Z9ucfpWLYTlWyeiG6IvJpMIfZm/f3UGjUFtv5Pf+yf8poyg9t/J7/2T/lNBTtkbEu9DZhONtDIYfRHI1I/At4fNB8x+9YHZ3yx4RQMXfAAAAFxgAABArs767Q/zmI+8ag2na+5xxA69oTyYMoYec/jVL2huDdsdI15QbWWFaROYkRKg8YB1qrbF25tLF37eHt4vEZ7jBQTceF5sxg8AAT5VvF3CJbs28Oxa8AOs1xi7OQJzMSZmde7lQfPG0sIE6o4nQeHM/hQbYeBWg7xbNW3dCjVT6pPEZYzKfA6d8CqmbANsn52Yn26foKALAY8p1GPV5H6P/FSF14qJxdiAPCD4/8Aw11g8Rl6jcOR7O491BKIRS6Q6Ca4Br2KC67h71LhbrdKsrcgO4HWEcCfpDXxrZcPiFdVdGDKwkEcCK+aFTtNGm3cvZUt3CGUHKmYrnHHKvIsNSBxMnnAIfR2YdteZx2j218vth7303/3t+9NnB3fpP7TQbX6WLl5cNbuWXhEufHAHirDKpMakB8oj/VPKsztX71+2ba4mxknpCrOlrrRlmWjNoY41XTs+5zLHzNSGFwZsgsIzMdMyK4iNRDadvuoNI9FaFLeLt9JbuEXEeUudKOspXVl0nqcqM3rv5LRLcSfLj20F6H3uMcTms21TKgFxECF2BfqtlJBgEch61PekCy2XrQAomPOgz7eHaSuAiJBHE5iZ8JNV9GMNP0W/A0ReJJJrs3iyPw0WO/Uhf191ADhzoNP17qvvozx4tY20Mr9dXU6QICl514xlFUrAYc8+Hl+1Xnc7atnDLfDZSz2yEYKSQQCcvDQNw07BNBpWN3zsWvWVvan/wCqgttekjDmzdUW7hzI4mU0lSPpVlm0dsG4xPKovEXyVb+U/hQRq2UIHLQd44U29mOYNE4c9UaDgOPhXJtAns94/wCKDTPQZsgG5fxRHqjorZ72hrh9gQT3mr/cxQZmuE9UM8fyqsfoahtxVXCbLzTwt9Kx77kuPcVHlTmOXLhws9ZoH+7V/cX9lBTNr4piFzciSNfM+81WrvVYjkZIqf3gYTrx7PHX8IqvYo0AOIHEd4/WgSnI0Reuy3hp5/3pXDiaB7A346rcOR7O4/vUpl0qCSpPZ+J1CGTJAXmZJgDvoDglN3114xGs9h/eiBof1ocyWjkANezTUzzNBPYPF27qkXIGI4q5OVbo4Q5+a/8Aq4Hn21E4vaeUlXswRyJ/WNaALyZ4Tw7hy/Sir+z8Vd+MtqGERBiRE9tAyNrnlb9//FS2zlbFqRlVRbAMsW4sYAAA4mG99V43zbbLetlG7h74q8bGuItlkw93M5CNcYAZUkHKqk6lh1pPDURQWL0V4G5bvYkkDJkUA5m45j81jw4686b9IV0EOIkjjz7altxcIwa8EzBcoXpCJl5kweZAPhrUR6Rhas2imuY6LrJ5ksx5nWgym6S2lchMqsNYIH4g1w9yNK9uv1V7z7hQFYG4AQGGZeHGDr/z+JqXs4qNLdvLwkkydNeyq/bqVwuJkieygYxWFAdoECZUdx1HsmPKh72H6reBPuqYxoGUNHq6H+UnThxg/jUru3sXpxfd7TlLdl2EkqpaOrJPERJigomH9UeA/Cn7OHNxkQaF2VR4sQo/GusfbCi3cHVW4isoGusAMI4jXke2ndgBunRiIVMzkfyIzCezrBaDTsXjw9l7dr1Gum2P6WsW19gJrvbWO+Oaf8OyhY9hJ6qj3OPOobcxps2OZDZj/vusfdaWhd68UVsATrect4qsKPIlZ/qNBA4/Fl2JJoIt2mO+mbj17n01oGbtqDHHwrg2zRHA120UA9uzm7m7+Bp/D2eiv2XdmVc4JZNGWNcykcxx8q550tp3YS2ew/o1BabAwV2ygt4ofxbQXRxktu7ault2UAdYnKCdZAqHxVmJBWGB1BEEHsM8DUNhcIt4xmCToSRINajupsjD4m2lvGX7bPbYC3dtvle5bA/wruYScp0DcYgA6Ggz7+IW0VZ1YydNJGnrHsMaedXSzj0u21OHbSNZ4jtkf3wrVhu5hei6HoLZtxGUiRHE8eM8e+st3p3CvYfFXbuEtzh7ikhE42200A7CZOlBV97sSLq9F61xTOfTsmBFMbmXvjLyKYlUI74MH2T7zVw3T9Gl26y3MXNq2CT0c/GseAB+gDx7fCjN99yrWEa3isIgtoqMl5ZOuYrkcSZJLaHtkHlQWjcPaNsh7SuWdEzuuVoUszD1iIJ05dlUL0kowu5nPrHQHiBA5VYfRdjFfplgZkt9cniS9xyo8AB/7VTvSCYvtDaHkGMEzxymgprNB/s15dbUd36/2K9aadv4N1AZlIVtVbkeFB3aFeg/rXtgV0w/v2UEhhcRnQ9o08eynt4d67l1f4XDZsgGupLGF1zHuk+yojA3Mr+NaTsHZ9h9mPcYKHVLwJgBurmIk8TploKF/CDJbllEIIJBj/cAY84pzDKVS+3/APkROh9Z0XQgkcCeypLZW6px1hGS6LVxFGhXMCCBzBBGvPvqPxmyLmCt4i1eKM7NaEqZGU9I4nQQTkmPCgtO4NgthrhHGcq+JL/o59tVvfPFB8Wyr6loC2g7lEfjNWv0c3owV9jwS7m9iBh7/wAazzGXCzsx+cSaBmZ1pxDTYNerQORXpavA1csaDxW1pja76KPH9P3pwaUPtPgnn+lAsNeyxFE4bGFTmngCfd+9RqGnW0Ru+B75/Sg3j0M7cu4nC3Vutm6K4FQnjlKggE89Zq/lx2isw9BeHK4O+/APdgd+VROviTWg3m0B49ooCTx9cT/ffVT9J5/7C5DKTmtAiNdbi99TZvnkAI586rO/14Ngb0xIyRyP+IkGgrXofurmx5LhSRaSGIBkdKWy9vFfZVf9IfSHESwGq9Ud2usVHtsdBh7zMUUsoCM+gYl89xucDKAk99VUSBAbh2NI9lAadBJ8amrik4a3InTj2a6D31AlTAGYHMAT3cDHHWppdqhlCEHKBEk8O+gZwy6U1eGp8qfs/rSxjRQAK/WHjWi7jWku2MarKC9u2bqGTMFGVoHOCq8fpVmjPrV93U2Tjbc3zbNq30N1bnSzbZlKHRVIzEyFOoA040Be5WG/hStwv8WbUvPLqhp91U3aO0ziUv32mbuKYj+VLaBB5KwFF7Y3iRsELSRnYKpIkEKAM3jPDzqEt3P+2tr2NcbxJIE/+seVBddgYjo9k3+25fK+QVJ/vvql4htastjTZdn/AFXrx9mVP/5qq4g0HoNd5qZVq7mgeBpMa5FK4aDl2pjHnRPE/pXrNSxVnMq+f6UDKtFPJh2u5EQS9y4FUd5EDy1pi3bLGBqal9kp0cXDxEhYIkEgSfeB7aDf93cJawmGtYe2yEIsSSOsTq76drEnzFGG4DJzcNOOnKvn69tKYILd2sH8aOwO2WB/xXXhxYx7KDagyRGfjz4j/wCGo7bOz7WIttYuMQpy6oQGBBlSCQRAImCKp2zd67KwrXQwXWCsHSDofGpG3vVh3n41FnyOusTQVHfbddsP6lw30Fl3zEZOiW21uREkMT0k8udUEN3R5Vre196lugWbJFzOlxGzroQQJUdxAaspx+EazcZHmQeJ5jkQedBwLc60TkIBjs7KZw4491H2+FAJYusWUFmgmIk+FN3lPafaa9s6Mv8AN+1OYoaCgJ3RwouY7CI2oN9JHcpzn8tb9vE4Nm8BxNtz/wCpNYp6NMMX2lYI/wDGty4fJGUe9lrXdtvFm6SOFt9f6T7aD57bWAOAA/5NSHC1b8D72Y1G2x1R4VIk/FJ/L+poLTtTq4DAqPq2fzd2b9aqNxquG9K5bODTswtn8imqZcNB0hp1TTCmnENAQhpOa5U0m4UDLVa9192UxlslmcZDELAmRJkkGOAHDnVTNaf6MGAS8pJHqn8V8aBYndDDKQEzJljkTmaIgzxk01b3MUIVNxQc2mmoJET/AC8NBVt6eI1VpOmkR38OymUxNsk6nQ6H9B2jt8aCn4jcMZSQ4EQBzJ7ZA9Xmai7+59zMchQjvJHHgPGtEciZCmNBA1kDkDGn402r3ImRl+aIBJHYZ7KDLTu3eDa2mUydSDGgnTtmiNnbAu3WUG2wUak6SAe486002ToYkmNQToI4RXb4ebYVSVAJJjRj2z4/rQZZj8Bdw/xuRgiXAAWiZkRPtHtqbvYpMUFLW1JIIEgdVT6wB5eVWbbWA6TD3bQT17bRJkgwCp8cwFVDcu010COAMH8fwoB96sAlpLKogQLIESSZ1JJJM61BWlqe3+2h0mIyDhbUKKhrFjKjO3IT49nvoIzDjrr/ADfrXuMOg8KWGMMvcCT7D/xXOLPq/wAooDt18c9m672zDZMvkSJHuqyXt6b+UW20UqfEyDUduJsM4hL1zNlyuqg98Zj7iKnNp7s5FY9IDkzEwJLDL2+INBnlq51QOUUZPxI7s39++rdh9ycM9tWW5eU5V9VkYSVBOjLPvqNxm691GFuyGvqROYJlyyYhpMA6dvOgP38f45U+hatr7EAqmXONWnfu5OLu9xj2VVHNB6tOKaaWuwaB8Gu64WupoGW41pPo0unpLqr860DPYA4zH/2rNLja1efRviAL7q0ZTYeZ0Bh7bAE8uE+VBfTaRGEE5nPAMeGkRyB40C0IwMZJksO08wTynjRV+/bZxmQTGjEE8urHZOYU6ltSoKiREsOBPzc0nu7qBtbJNsgXSo1kmQqjtBEkkxTVpECnK8ggkXCSTrpoDw4cK9NoXGKkv2ZD5xBI14cK5XAPmUscoX1UyQRw6pM6DTnQNWcSS0FyCI6x0zdkj5vGpCxaOUxJK+s0SvKdeFAG2i5hmbrH+lidYB7Zn2U/cKyEgkzp1iYMSARPjyoHRh17ZmCDr26kyayfA7a6C9dZBCOzELPAEkr7jFakXzTLe7TKZEcAeArFdu4M2b9xJJUMchPNSZX3EUFq2O+z7rtexV66hmWtLbzZ/wCV509lSnpE2vgbmCspg0y9fTSDGmfPrJJyrqeys+wmGLR31IbdsiyLNqZcBrlwfQmAiH/VCkkcs4oI4PBfuGUdvJf0NNYpvwFeL6pPafwpvFTy1J5eQig1HcDZ5tYBXaMt52uREnWET2hAfOi9qE9G/VOiMCBB4qx93bT63ThktWUm/lCho0iAIjThAjxqL2zjGvW7nR2blsjNOccAAZPbHLuoJjAXSti2SBoi6Rm+avYOPdRmCxAJXozo2UExEmdRB40BsdG6O2SP/EsOGIgADkOdS9q/qZZRosCddNG7xqYoMp3vcHFXiD888RB49lV1q2rH7CwV52F20A3FnBKt3aoZ17TVJ393Vw+EsrdstcJLgFWYFQCGMjTNyFBSwacBoUXhTyXAedAUjV3FMpTmegYucatvo4uD+NtKeBS4CO3qFh71qnk61ObnXP8AvbAy5pZur2/FvPs4+VBsXThSVIDaAggc4AmTqZj3UyLPSNJherAOYjWeHVAMkc6hLt+XXKIieGo5RPdXnxi5oYMxGsRIMmMvMDSfdQSWLxQWHzhVX1islhGmU8SxJ/GvLmMukZiIJ6oDiPWkKxB7/CoTB3yyS5uBRoTkyggCQZI8fKmUxV9yuUjICFKaGeB9Y9usdlBZb2FzW8uZcijlEydCRAkcT2eNAFiuuGClgZhy+UkQpk6mZ4edBW9qXFlmVeBX4sShUkwOrpm5Qe2i7GKjDKwVk62UmAQpn1eOnh3UDhs3DK3bgAOuVWIfTvK6/oDVF9IVnI9l0YnpLcNJBGZCBoY4EMDV1xV9S4IkXMpzn1Y00AjjpPGONVjfe2t2wDaIY2SC3E9VhDeY6k+FBVdmbev2CWttlJEHQcOfh4iD30HtHHtddmYKsgCEXKI05DieZJkkk02mbnTF06mgJsiVjnxH7f33Ufu9g+mxuFQiVN23mHHqghm056KailaIj/5Vn9HS5tqYcxIGd2A5AI0x58qDVb+HDNmjTrQFWIAHAeWtQG0LIVL7K7AFScpkaQZ1PeeHOrBiyoPSJcZRM59Q4M+qJ4cqjtu/HLefKUZbbZtFFtxr36Pz76ATAtfFm2IS3b6NTmnVpAgBY/vWicMwUyoIDes3AAjj3zC6iqxb2btI20VsNihlUAhrbk6cAIECKktj4fHJOfCYjUzBtOY08NNaCct4w3G6wbqkzlA5HQ6STyMcqr/pKwwXBEtBudJblwRJBLRIGnA++pjJi40sYhdNIs3O/wCbEEmfKojezZmKv4V0t4TEF3a3m+JYEhDPZEe/WgyWKVT/AP0TtH/I4n7s0v8AojaP+RxP3ZoIW1iCveOw0YmKUjsPf+9Hf9EbR/yWJ+7Ne/8ARG0f8liPuzQRbNUpuqW/i7JQZmBYxJ5Iw1I4DX31a9wd2MVZe8b2GvoGFsAG1cJYAuWAyqY+bxq12NkXhDotxSM4KNh7oBVhpBW2e8QY4A0EQNouiL0loOxAZkXMxgz1dDMz4xTuMvOSrIkJBaFJPH1lKxPVJOvfR2H2NdGr277GBBWzdDKdcwzZJPLXvqLvbKxPxiphcQFIEZrdzrEcZhZM/pQO4bEay6ZpJAlgSDMAkRwjtpqzdIIhFywZUN86fcJ08ta8s7JxYUk4a9JPqCzcWBHbl5cteZqStbPuACcJeIEqB/DvmgktMxH/AN50EPbuMCVjKQBmyho1MmTwY/uKOtO7kjJADLkGhGbUsRymJ5URjNkXiFC28Rl1LL0F0E6dUerHGeBFN/wWIDIDhb7gQc/R3QUMZTAyzMaTNAsKlu51lMNJzKRrlM8OrDcRrrwok4G4jgHoys5lGjFxI0jj59lPWNm3FAKW8WCc0q1u6VXQAcF14sI7BXdnCXLba2MU4C6AWbgUERCnqgkUGUb0YQ2cZeAUW1Zs6J83I2q5QeXH2VA3tSx7f+K0Lf8A3Yxl/EW3tYfEXQLKoSLTjLlLQuqidDVcO5W0P8liPuzQQGYQKmtymK7QwcSD0qx55h+9I7k7R/yWI+7NTW7W6uNtYvCXLmDxIS28uejbQDNHI9o4TQaZc2jczAXIImIBIzQJ10ioLb2JDWrj5Qim20LOhMa8PW7anNp2LpACW72WIKCxdniTIY2wQde+ora2zr5s5VsXmzKRC2bkoSp16yAGTAMdtBrtKlSoFSpUqBUqVKgUUqVKg8ivaVKgVeGlSoKtjdhYl8ReuriGRWuWjbRXaAgFjpJBlAZS4QMuubUwYDL4LajKpN60HWDCkBC3RsIjo5y5ypIJMxIy8KVKgNxOz8W6Wpuw6l82VyumY9HJUAMQuWdAJBga0zjtlY179x1vAW2CIqhmBUK1p+k5qGMXwRGoZZJiKVKgDwOy9q2rVtBibZZVAJufGSRbtascoZpudPOvDo+8U+2x8YbdkNcLMt669z44gsjMxtrmVVBgFREADlXtKgTYLaYDBL1oajKSM2UdaRqstJKEyeAIHaOr+B2kRlF9BOeSMoIzJCwej0ytJHM8zSpUHC4Tak6XbKrK5c3xh0kHMQiyCMpMQZJgwNe9m7Lxo6bpbxbpEyqOkkIxYy4hFg5GERA6oEc6VKg62ls3GMcSqOAty5ntP0rAov8ADpayZQvVHShn0Pzp413s7Y9+1iQ7OXtC0q63X9f4wu2RiZnMms8uUCvaV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8" name="AutoShape 14" descr="data:image/jpeg;base64,/9j/4AAQSkZJRgABAQAAAQABAAD/2wCEAAkGBxQSEhQUExQVFhUXGBsaFxYYFxoYGBccHRwZGBcYGhgZHSggGBwlHRgXITEiJSkrLi4uFx8zODMsNygtLisBCgoKBQUFDgUFDisZExkrKysrKysrKysrKysrKysrKysrKysrKysrKysrKysrKysrKysrKysrKysrKysrKysrK//AABEIAQcAwAMBIgACEQEDEQH/xAAcAAABBQEBAQAAAAAAAAAAAAAEAAMFBgcCAQj/xABGEAACAQIDBAYEDAQFBQEBAQABAhEAAwQSIQUGMUETIlFhcYEHMpGhFSM0QlJTc5OxssHRFHKC8DNUYpLhFiRDovHSwmP/xAAUAQEAAAAAAAAAAAAAAAAAAAAA/8QAFBEBAAAAAAAAAAAAAAAAAAAAAP/aAAwDAQACEQMRAD8A1fYuybBw9kmzanok/wDGv0R3Ub8EYf6iz92v7V5sT5PY+yT8oo6gC+B8P9RZ+7X9qXwPh/qLP3a/tRtKgC+B8P8AUWfu1/al8D4f6iz92v7UbSoAvgfD/UWfu1/al8D4f6iz92v7UbSoAvgfD/UWfu1/al8D4f6iz92v7UbSoAvgfD/UWfu1/al8D4f6iz92v7UbSoAvgfD/AFFn7tf2pfA+H+os/dr+1G0qAL4Hw/1Fn7tf2pfA+H+os/dr+1G0qAL4Hw/1Fn7tf2pfA+H+os/dr+1G0qAL4Hw/1Fn7tf2pfA+H+os/dr+1G0qAL4Hw/wBRZ+7X9qXwPh/qLP3a/tRtKgC+B8P9RZ+7X9qC21smwMPeIs2v8J//ABr9E91TVBbb+T3/ALJ/ymg82J8nsfZJ+UUdQOxPk9j7JPyijqBUqVKgVKlSoFSpVGbX2zbsQGdAx4BieGupgTGhoJOlWc7d3lZrbXbd1SFGmW49s8SMwXgZIMTyFVb/AK6x+EaXJuLOouKGWD9F1IPnJ8KDb6VV3c7e+xtC2TaYC4oHSWiesk8+9TyP4VYqBUqVKgVKmcZi0tI1y4yoiiWZjAA7SazPavpW6R3tYBFdgCQ7pcfQes+RAAFHazDiKDUqVfNNzfzGG+b4xFwM3EKSLenBVtmVC+RNXfd/0vkQMXbB/wBdsQQJ5qTB8o8KDX6VBbK2rZxKC5YuLcU81Mx3EcVPcdaNoFSpUqBUFtv5Pf8Asn/KaNoLbfye/wDZP+U0HmxPk9j7JPyijqB2J8nsfZJ+UUdQKlSpUCpUqVAxjcQLdt7h4IrMfIE/pXzJtzeC9irzOxJZzJ7p4KB2ABR/TX05jbOe26fSVl14agj9a+btlWCjYlnRGa2SgJUkA5iGYKeJgQJ0E91BB3GulQhLZeOWdNBWibJuA4dFK8ANDUbs/ZiOouMNRMARHnUniMQVHVAJ7+XeZoONlbPazjsNiMOpVhdVLqr863cYI0jukHyB5VuNYhuriL74y2FBPXWR/UCTK8AFknwrb6BUqVKgyP04Yi7duYTBWzo4e7cBMKAsBWf/AEL128VHOKpaYq3ZX+GwxAzCWZpBu9j3Y1y/RtjSNT36N6Qd0r2KxbXRfWza6BE5FrpDu5UT6oHVJ4zp2VQdqbiXcMemD3GUz1yFMzocwPAa8+2gpGIUhyDE93CSJ0pvNVj2jsREt9JbLZ0bK2dgc56nXAA6mrqQNdNO+oDHaH1Sp5jiD3gigO3f2/fwV4XrDZWHEfNcc1ccx7xxFfUWwtppisPZxCerdRXHdI1B7wZHlXyODX016J7bLsnCZuaFh/KzMy+4g0FtpUqVAqC238nv/ZP+U0bQW2/k9/7J/wApoPNifJ7H2SflFHUDsT5PY+yT8oo6g5dwASdANSaoOO3ivjEG6j/FCALZGhE6nxqM9LO+T2nXC4d8rCGusIPH1bfmNT5VWdm71LeCpdAR+GYeq37Gg2nY+17eJTMhg/OU8V/vtqQrIrO1b2GJNpsuaJMBpiTzHA1fN1dvXMUjF7WULHX4Kx7BP6aUFgYxWPb34dLeIc20KhySZggmZkEaRPLiK0/ad5gpyjN3D1/IfO/HxrG968bcW9nAUpMFTOvI5o4c+txBoObN8qupBLEkwOHKlisQB30BiyMi3bZzWmMSfWtvztuBwPMHgw1HMAYYqTB56UExulj7l3FhLCTeU9IozKohcs6nx17jW8CqD6IsGgsXrgVcxuZc0CYCrpm4xPLhV/oFSpUqCo71YC0uJtYu85i3bKrazQrvOZOrGvEz/KO+oXGY0thWe4esV0Tjz4nT+5oDfW5dTFFMRkY3GZsMLSS3Ropzm6x1kZgABpox51W8TiXtrlckEEzPbwNAtspYJFqxncAlr11lyqzEAZUUgNlEKNeSjiSarO08CJjj7KncLmcAKrMzNCgCSxPIDt41ZMP6OL99A73raZh1QvXPLUt6vCdFnlrQZ1uxufex9/o7SsLYK9LckAWlMydeLEBoAB1HZX1BhrC20VEEKoCqOwAQB7Kzn0e4a5s/EYjDXEZkLL8eIOoHVlV6wUhuJGh8a0oGg9pUqVAqC238nv8A2T/lNG0Ftv5Pf+yf8poPNifJ7H2SflFC71bdTBYZ7z6kCEX6Tn1V/fuBorYnyax9kn5RWJ+kzeP+MxORD8TZJVexm4M/6DwoKfi8Q9249y4czuxZj2k6nyrkCu+jq17kbr/xby4+LUx2BjxOvYBqaCW9HGAfEmcRrh0OVSSZuMIOQDmoHE+A5mJvfXe/EW+jTBlEYSWQqCxWBlVB4STH6VPWWs2nGEtAWxbXqGNCWkv5zqfGqVvgrjTF4UsR/h4iwcs+I4DwMHsoKhjt8L94r0lxgQZlZXXjPto3Z21Xu5rd9i7EZkc9YunBgfpFfaRx1AoC/Yt3BLIwgalhqfPnQlq0EYFGkdnMciRQTdq2LDkgdJZcZXXky/8A6HEH960TdTcjZ120l5Q94SQekY5cykggoAARI58RBrLcLjhLB564BtxoJkhwdDEQIA45uIjW/wDo7290Di05+KvNGb6F0iEn/S4XL/MFHOg07CYS3aUJaRUQcFRQqjyGlPUqVAqVKlQVL0j7QXDYdMQULMlyFIMKudWQlzB6sGPHLWG7V24bjM5PEk69+pr6cu2gwKsAwOhBEgjsIPGqHvN6P8CAb1qwBfLDolz3BaNxiApa2py5QSCQABAPfQDbi7CVLHSXAwAQZs2h1AY2gDqBquY85C8AZh98Nl4S9ckgWXYz0ueCP9z6L3eEVP4jaP8A23R2ySi3TbDscxfIBNwn5xZiWJ7ZqvdCOmByqzR6zIrHt0JGnlQC7O2lYwV0raxX8QGChg10HUcCrNKxEjLPZqKvGD3jKKGWbiA9dYIZRzZQeMcSOzu1qlb3XlyAXAkngW4T/TwqnWMebLDKGSOBRyV7B1ToKD6UwmJW6iuhDKwkEc6erOfRtvACxssRDElRyDetp2Bl18Qe2tGoFQW2/k9/7J/ymjaC238nv/ZP+U0FH3y3m/h8BZs2z8bdsoNPmLlXMe4kaCshRKNxWNa/ld+OVQO4BQAKaVKDgJWqbsbRtYLBWmbVndLQA+suw2vZClSe6svIq+b44HNs3C5NMrI7kcZa2YP4e6gmb1n+IzEGG6RxIMFSpiQeUQKgsVvbjsNmtnKzKYJYcewmOM9tA7C2266k65pYf6iNT5xPtqb2tbsY9ZF5Ld1VygNoGHYT2zqD30FG2xtW7imJvvfWTMI2e0OQiySMvkfKo0YUzBZGU9+Vh2NDRr3TUrjNkm2xHSozDlnA98waBTZ6zN66gH0VOYnu00FAJcwr5IdSCGLKeTDg0HnyNSWzLxy5LjHo3hc/zkJ9Qk/zRDcQQtP4zKVVUEBDmHmMpnuIIqNwuJXpOhI6rgq3dPD2GKDd/R/t9sXhR0kdPaPR3u9l0z+DRPtqzVg3ow3gOHxpW43VuAI57SICOf7+ca3mgVKlSoEaz7f7eG9aztZW2VsiS7sUCyupBgzcObIi8y7/AEDU1vtvJ/BpbCrnuXGIVBqz8AqgcyztbXwLHlWe7f3Zxd+1aF9w1y2JcDq2LdxyWuNpJe4xY8JPZkX1ga3OQ/B1kduIunXnpb9nOpyxZXpA1xRlJAHGJ5SO86CecVGbpIRgrNv5y38QCT3NE6+R86Y23s4PlLX+jLseiRdXdUU541AGseBzdlARvdtV7S9Wzbg6DpFLxp9AnL7qzy7tB83XCEHkFCgc4UAdXyq27YxYxVnOSepoZ0Jj50f6gAfOOVVLEpKEj5pB8p1oJPd7a3RXVdNAG07oMj2RX0fhb4uIrrwYAjzE18rYThX0L6OsabmEUEyUOXygH8SaC00Ftv5Pf+yf8po2gtt/J7/2T/lNB82YQ9VfAfhToNXvDbv2L1q1KQSi9ZdD6o9tQe1N0rtuWtfGL2AQw8uflQROFs9I62xxdlUf1EL+talvvtm1btYnDlOqLIymPWuN1UVe5dD5Vl2y8acPft3Csm04bKZGo7eyrNe9J7W7ZV8PbuyfnnSOQIIM0FQ2dbZJutIU8vpREkeHb5VIu4YSpBB17u721B7b3gfEktcfVhAAEKiDgiKNFHdTGzcclvqljkJ4tplPaO6gmLtgGusDhAWBNd3bcLI1rlL+Ve+gTAvcaNBMeXCmdrYUI9u4o1Jhj2kCVPs08q9w+LKzpPGiY6RCjHV/VJ+a3FT7aBz0b7OGJ2mqN6qk3GHaEMgeGYrX0TWJ+g/BE43E3WEFLYSDxDMwzDyye+tsoFSpUqDNt/LuXbOyJICkXpJMAQupnkcrNry0PKobfr0hTmw+BWAkq19hwI0YWlPPj1z5TM1d/SJumu0MPAIW9aOe054T85G/0sBHcYOsRWI3WY9e5ZZpALEDg3PN3mPxoLtuLhWvbOC5ibjYi6oZiSxzC2SZ4kxPmRR+1thYALavNcOZQQlzpGQJlByMArR1nYMTrOZeAJoHcBLt3BXEsLlbpb6h2YKto3LdsBssFnKjUAQJGpFDX90WtWOguYm+bakx0cINRBXL1iV1PP8AAUEDtjG5rVi+DK3bYzHTRgOuGA+eGk/1PUJtK0Vtl19VoUnvnUH++dTGM3cNm2Ql5jZJzEEgajnBGp8KhL94i29tScpAn+khv0oGbC1tnoiebd4ch0Z9ucfpWLYTlWyeiG6IvJpMIfZm/f3UGjUFtv5Pf+yf8poyg9t/J7/2T/lNBTtkbEu9DZhONtDIYfRHI1I/At4fNB8x+9YHZ3yx4RQMXfAAAAFxgAABArs767Q/zmI+8ag2na+5xxA69oTyYMoYec/jVL2huDdsdI15QbWWFaROYkRKg8YB1qrbF25tLF37eHt4vEZ7jBQTceF5sxg8AAT5VvF3CJbs28Oxa8AOs1xi7OQJzMSZmde7lQfPG0sIE6o4nQeHM/hQbYeBWg7xbNW3dCjVT6pPEZYzKfA6d8CqmbANsn52Yn26foKALAY8p1GPV5H6P/FSF14qJxdiAPCD4/8Aw11g8Rl6jcOR7O491BKIRS6Q6Ca4Br2KC67h71LhbrdKsrcgO4HWEcCfpDXxrZcPiFdVdGDKwkEcCK+aFTtNGm3cvZUt3CGUHKmYrnHHKvIsNSBxMnnAIfR2YdteZx2j218vth7303/3t+9NnB3fpP7TQbX6WLl5cNbuWXhEufHAHirDKpMakB8oj/VPKsztX71+2ba4mxknpCrOlrrRlmWjNoY41XTs+5zLHzNSGFwZsgsIzMdMyK4iNRDadvuoNI9FaFLeLt9JbuEXEeUudKOspXVl0nqcqM3rv5LRLcSfLj20F6H3uMcTms21TKgFxECF2BfqtlJBgEch61PekCy2XrQAomPOgz7eHaSuAiJBHE5iZ8JNV9GMNP0W/A0ReJJJrs3iyPw0WO/Uhf191ADhzoNP17qvvozx4tY20Mr9dXU6QICl514xlFUrAYc8+Hl+1Xnc7atnDLfDZSz2yEYKSQQCcvDQNw07BNBpWN3zsWvWVvan/wCqgttekjDmzdUW7hzI4mU0lSPpVlm0dsG4xPKovEXyVb+U/hQRq2UIHLQd44U29mOYNE4c9UaDgOPhXJtAns94/wCKDTPQZsgG5fxRHqjorZ72hrh9gQT3mr/cxQZmuE9UM8fyqsfoahtxVXCbLzTwt9Kx77kuPcVHlTmOXLhws9ZoH+7V/cX9lBTNr4piFzciSNfM+81WrvVYjkZIqf3gYTrx7PHX8IqvYo0AOIHEd4/WgSnI0Reuy3hp5/3pXDiaB7A346rcOR7O4/vUpl0qCSpPZ+J1CGTJAXmZJgDvoDglN3114xGs9h/eiBof1ocyWjkANezTUzzNBPYPF27qkXIGI4q5OVbo4Q5+a/8Aq4Hn21E4vaeUlXswRyJ/WNaALyZ4Tw7hy/Sir+z8Vd+MtqGERBiRE9tAyNrnlb9//FS2zlbFqRlVRbAMsW4sYAAA4mG99V43zbbLetlG7h74q8bGuItlkw93M5CNcYAZUkHKqk6lh1pPDURQWL0V4G5bvYkkDJkUA5m45j81jw4686b9IV0EOIkjjz7altxcIwa8EzBcoXpCJl5kweZAPhrUR6Rhas2imuY6LrJ5ksx5nWgym6S2lchMqsNYIH4g1w9yNK9uv1V7z7hQFYG4AQGGZeHGDr/z+JqXs4qNLdvLwkkydNeyq/bqVwuJkieygYxWFAdoECZUdx1HsmPKh72H6reBPuqYxoGUNHq6H+UnThxg/jUru3sXpxfd7TlLdl2EkqpaOrJPERJigomH9UeA/Cn7OHNxkQaF2VR4sQo/GusfbCi3cHVW4isoGusAMI4jXke2ndgBunRiIVMzkfyIzCezrBaDTsXjw9l7dr1Gum2P6WsW19gJrvbWO+Oaf8OyhY9hJ6qj3OPOobcxps2OZDZj/vusfdaWhd68UVsATrect4qsKPIlZ/qNBA4/Fl2JJoIt2mO+mbj17n01oGbtqDHHwrg2zRHA120UA9uzm7m7+Bp/D2eiv2XdmVc4JZNGWNcykcxx8q550tp3YS2ew/o1BabAwV2ygt4ofxbQXRxktu7ault2UAdYnKCdZAqHxVmJBWGB1BEEHsM8DUNhcIt4xmCToSRINajupsjD4m2lvGX7bPbYC3dtvle5bA/wruYScp0DcYgA6Ggz7+IW0VZ1YydNJGnrHsMaedXSzj0u21OHbSNZ4jtkf3wrVhu5hei6HoLZtxGUiRHE8eM8e+st3p3CvYfFXbuEtzh7ikhE42200A7CZOlBV97sSLq9F61xTOfTsmBFMbmXvjLyKYlUI74MH2T7zVw3T9Gl26y3MXNq2CT0c/GseAB+gDx7fCjN99yrWEa3isIgtoqMl5ZOuYrkcSZJLaHtkHlQWjcPaNsh7SuWdEzuuVoUszD1iIJ05dlUL0kowu5nPrHQHiBA5VYfRdjFfplgZkt9cniS9xyo8AB/7VTvSCYvtDaHkGMEzxymgprNB/s15dbUd36/2K9aadv4N1AZlIVtVbkeFB3aFeg/rXtgV0w/v2UEhhcRnQ9o08eynt4d67l1f4XDZsgGupLGF1zHuk+yojA3Mr+NaTsHZ9h9mPcYKHVLwJgBurmIk8TploKF/CDJbllEIIJBj/cAY84pzDKVS+3/APkROh9Z0XQgkcCeypLZW6px1hGS6LVxFGhXMCCBzBBGvPvqPxmyLmCt4i1eKM7NaEqZGU9I4nQQTkmPCgtO4NgthrhHGcq+JL/o59tVvfPFB8Wyr6loC2g7lEfjNWv0c3owV9jwS7m9iBh7/wAazzGXCzsx+cSaBmZ1pxDTYNerQORXpavA1csaDxW1pja76KPH9P3pwaUPtPgnn+lAsNeyxFE4bGFTmngCfd+9RqGnW0Ru+B75/Sg3j0M7cu4nC3Vutm6K4FQnjlKggE89Zq/lx2isw9BeHK4O+/APdgd+VROviTWg3m0B49ooCTx9cT/ffVT9J5/7C5DKTmtAiNdbi99TZvnkAI586rO/14Ngb0xIyRyP+IkGgrXofurmx5LhSRaSGIBkdKWy9vFfZVf9IfSHESwGq9Ud2usVHtsdBh7zMUUsoCM+gYl89xucDKAk99VUSBAbh2NI9lAadBJ8amrik4a3InTj2a6D31AlTAGYHMAT3cDHHWppdqhlCEHKBEk8O+gZwy6U1eGp8qfs/rSxjRQAK/WHjWi7jWku2MarKC9u2bqGTMFGVoHOCq8fpVmjPrV93U2Tjbc3zbNq30N1bnSzbZlKHRVIzEyFOoA040Be5WG/hStwv8WbUvPLqhp91U3aO0ziUv32mbuKYj+VLaBB5KwFF7Y3iRsELSRnYKpIkEKAM3jPDzqEt3P+2tr2NcbxJIE/+seVBddgYjo9k3+25fK+QVJ/vvql4htastjTZdn/AFXrx9mVP/5qq4g0HoNd5qZVq7mgeBpMa5FK4aDl2pjHnRPE/pXrNSxVnMq+f6UDKtFPJh2u5EQS9y4FUd5EDy1pi3bLGBqal9kp0cXDxEhYIkEgSfeB7aDf93cJawmGtYe2yEIsSSOsTq76drEnzFGG4DJzcNOOnKvn69tKYILd2sH8aOwO2WB/xXXhxYx7KDagyRGfjz4j/wCGo7bOz7WIttYuMQpy6oQGBBlSCQRAImCKp2zd67KwrXQwXWCsHSDofGpG3vVh3n41FnyOusTQVHfbddsP6lw30Fl3zEZOiW21uREkMT0k8udUEN3R5Vre196lugWbJFzOlxGzroQQJUdxAaspx+EazcZHmQeJ5jkQedBwLc60TkIBjs7KZw4491H2+FAJYusWUFmgmIk+FN3lPafaa9s6Mv8AN+1OYoaCgJ3RwouY7CI2oN9JHcpzn8tb9vE4Nm8BxNtz/wCpNYp6NMMX2lYI/wDGty4fJGUe9lrXdtvFm6SOFt9f6T7aD57bWAOAA/5NSHC1b8D72Y1G2x1R4VIk/FJ/L+poLTtTq4DAqPq2fzd2b9aqNxquG9K5bODTswtn8imqZcNB0hp1TTCmnENAQhpOa5U0m4UDLVa9192UxlslmcZDELAmRJkkGOAHDnVTNaf6MGAS8pJHqn8V8aBYndDDKQEzJljkTmaIgzxk01b3MUIVNxQc2mmoJET/AC8NBVt6eI1VpOmkR38OymUxNsk6nQ6H9B2jt8aCn4jcMZSQ4EQBzJ7ZA9Xmai7+59zMchQjvJHHgPGtEciZCmNBA1kDkDGn402r3ImRl+aIBJHYZ7KDLTu3eDa2mUydSDGgnTtmiNnbAu3WUG2wUak6SAe486002ToYkmNQToI4RXb4ebYVSVAJJjRj2z4/rQZZj8Bdw/xuRgiXAAWiZkRPtHtqbvYpMUFLW1JIIEgdVT6wB5eVWbbWA6TD3bQT17bRJkgwCp8cwFVDcu010COAMH8fwoB96sAlpLKogQLIESSZ1JJJM61BWlqe3+2h0mIyDhbUKKhrFjKjO3IT49nvoIzDjrr/ADfrXuMOg8KWGMMvcCT7D/xXOLPq/wAooDt18c9m672zDZMvkSJHuqyXt6b+UW20UqfEyDUduJsM4hL1zNlyuqg98Zj7iKnNp7s5FY9IDkzEwJLDL2+INBnlq51QOUUZPxI7s39++rdh9ycM9tWW5eU5V9VkYSVBOjLPvqNxm691GFuyGvqROYJlyyYhpMA6dvOgP38f45U+hatr7EAqmXONWnfu5OLu9xj2VVHNB6tOKaaWuwaB8Gu64WupoGW41pPo0unpLqr860DPYA4zH/2rNLja1efRviAL7q0ZTYeZ0Bh7bAE8uE+VBfTaRGEE5nPAMeGkRyB40C0IwMZJksO08wTynjRV+/bZxmQTGjEE8urHZOYU6ltSoKiREsOBPzc0nu7qBtbJNsgXSo1kmQqjtBEkkxTVpECnK8ggkXCSTrpoDw4cK9NoXGKkv2ZD5xBI14cK5XAPmUscoX1UyQRw6pM6DTnQNWcSS0FyCI6x0zdkj5vGpCxaOUxJK+s0SvKdeFAG2i5hmbrH+lidYB7Zn2U/cKyEgkzp1iYMSARPjyoHRh17ZmCDr26kyayfA7a6C9dZBCOzELPAEkr7jFakXzTLe7TKZEcAeArFdu4M2b9xJJUMchPNSZX3EUFq2O+z7rtexV66hmWtLbzZ/wCV509lSnpE2vgbmCspg0y9fTSDGmfPrJJyrqeys+wmGLR31IbdsiyLNqZcBrlwfQmAiH/VCkkcs4oI4PBfuGUdvJf0NNYpvwFeL6pPafwpvFTy1J5eQig1HcDZ5tYBXaMt52uREnWET2hAfOi9qE9G/VOiMCBB4qx93bT63ThktWUm/lCho0iAIjThAjxqL2zjGvW7nR2blsjNOccAAZPbHLuoJjAXSti2SBoi6Rm+avYOPdRmCxAJXozo2UExEmdRB40BsdG6O2SP/EsOGIgADkOdS9q/qZZRosCddNG7xqYoMp3vcHFXiD888RB49lV1q2rH7CwV52F20A3FnBKt3aoZ17TVJ393Vw+EsrdstcJLgFWYFQCGMjTNyFBSwacBoUXhTyXAedAUjV3FMpTmegYucatvo4uD+NtKeBS4CO3qFh71qnk61ObnXP8AvbAy5pZur2/FvPs4+VBsXThSVIDaAggc4AmTqZj3UyLPSNJherAOYjWeHVAMkc6hLt+XXKIieGo5RPdXnxi5oYMxGsRIMmMvMDSfdQSWLxQWHzhVX1islhGmU8SxJ/GvLmMukZiIJ6oDiPWkKxB7/CoTB3yyS5uBRoTkyggCQZI8fKmUxV9yuUjICFKaGeB9Y9usdlBZb2FzW8uZcijlEydCRAkcT2eNAFiuuGClgZhy+UkQpk6mZ4edBW9qXFlmVeBX4sShUkwOrpm5Qe2i7GKjDKwVk62UmAQpn1eOnh3UDhs3DK3bgAOuVWIfTvK6/oDVF9IVnI9l0YnpLcNJBGZCBoY4EMDV1xV9S4IkXMpzn1Y00AjjpPGONVjfe2t2wDaIY2SC3E9VhDeY6k+FBVdmbev2CWttlJEHQcOfh4iD30HtHHtddmYKsgCEXKI05DieZJkkk02mbnTF06mgJsiVjnxH7f33Ufu9g+mxuFQiVN23mHHqghm056KailaIj/5Vn9HS5tqYcxIGd2A5AI0x58qDVb+HDNmjTrQFWIAHAeWtQG0LIVL7K7AFScpkaQZ1PeeHOrBiyoPSJcZRM59Q4M+qJ4cqjtu/HLefKUZbbZtFFtxr36Pz76ATAtfFm2IS3b6NTmnVpAgBY/vWicMwUyoIDes3AAjj3zC6iqxb2btI20VsNihlUAhrbk6cAIECKktj4fHJOfCYjUzBtOY08NNaCct4w3G6wbqkzlA5HQ6STyMcqr/pKwwXBEtBudJblwRJBLRIGnA++pjJi40sYhdNIs3O/wCbEEmfKojezZmKv4V0t4TEF3a3m+JYEhDPZEe/WgyWKVT/AP0TtH/I4n7s0v8AojaP+RxP3ZoIW1iCveOw0YmKUjsPf+9Hf9EbR/yWJ+7Ne/8ARG0f8liPuzQRbNUpuqW/i7JQZmBYxJ5Iw1I4DX31a9wd2MVZe8b2GvoGFsAG1cJYAuWAyqY+bxq12NkXhDotxSM4KNh7oBVhpBW2e8QY4A0EQNouiL0loOxAZkXMxgz1dDMz4xTuMvOSrIkJBaFJPH1lKxPVJOvfR2H2NdGr277GBBWzdDKdcwzZJPLXvqLvbKxPxiphcQFIEZrdzrEcZhZM/pQO4bEay6ZpJAlgSDMAkRwjtpqzdIIhFywZUN86fcJ08ta8s7JxYUk4a9JPqCzcWBHbl5cteZqStbPuACcJeIEqB/DvmgktMxH/AN50EPbuMCVjKQBmyho1MmTwY/uKOtO7kjJADLkGhGbUsRymJ5URjNkXiFC28Rl1LL0F0E6dUerHGeBFN/wWIDIDhb7gQc/R3QUMZTAyzMaTNAsKlu51lMNJzKRrlM8OrDcRrrwok4G4jgHoys5lGjFxI0jj59lPWNm3FAKW8WCc0q1u6VXQAcF14sI7BXdnCXLba2MU4C6AWbgUERCnqgkUGUb0YQ2cZeAUW1Zs6J83I2q5QeXH2VA3tSx7f+K0Lf8A3Yxl/EW3tYfEXQLKoSLTjLlLQuqidDVcO5W0P8liPuzQQGYQKmtymK7QwcSD0qx55h+9I7k7R/yWI+7NTW7W6uNtYvCXLmDxIS28uejbQDNHI9o4TQaZc2jczAXIImIBIzQJ10ioLb2JDWrj5Qim20LOhMa8PW7anNp2LpACW72WIKCxdniTIY2wQde+ora2zr5s5VsXmzKRC2bkoSp16yAGTAMdtBrtKlSoFSpUqBUqVKgUUqVKg8ivaVKgVeGlSoKtjdhYl8ReuriGRWuWjbRXaAgFjpJBlAZS4QMuubUwYDL4LajKpN60HWDCkBC3RsIjo5y5ypIJMxIy8KVKgNxOz8W6Wpuw6l82VyumY9HJUAMQuWdAJBga0zjtlY179x1vAW2CIqhmBUK1p+k5qGMXwRGoZZJiKVKgDwOy9q2rVtBibZZVAJufGSRbtascoZpudPOvDo+8U+2x8YbdkNcLMt669z44gsjMxtrmVVBgFREADlXtKgTYLaYDBL1oajKSM2UdaRqstJKEyeAIHaOr+B2kRlF9BOeSMoIzJCwej0ytJHM8zSpUHC4Tak6XbKrK5c3xh0kHMQiyCMpMQZJgwNe9m7Lxo6bpbxbpEyqOkkIxYy4hFg5GERA6oEc6VKg62ls3GMcSqOAty5ntP0rAov8ADpayZQvVHShn0Pzp413s7Y9+1iQ7OXtC0q63X9f4wu2RiZnMms8uUCvaV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40" name="Picture 16" descr="http://germanhistorydocs.ghi-dc.org/images/highres_30009971%20copy.jpg"/>
          <p:cNvPicPr>
            <a:picLocks noChangeAspect="1" noChangeArrowheads="1"/>
          </p:cNvPicPr>
          <p:nvPr/>
        </p:nvPicPr>
        <p:blipFill>
          <a:blip r:embed="rId2"/>
          <a:srcRect/>
          <a:stretch>
            <a:fillRect/>
          </a:stretch>
        </p:blipFill>
        <p:spPr bwMode="auto">
          <a:xfrm>
            <a:off x="0" y="-17859"/>
            <a:ext cx="5029200" cy="6875859"/>
          </a:xfrm>
          <a:prstGeom prst="rect">
            <a:avLst/>
          </a:prstGeom>
          <a:noFill/>
        </p:spPr>
      </p:pic>
      <p:pic>
        <p:nvPicPr>
          <p:cNvPr id="1042" name="Picture 18" descr="http://upload.wikimedia.org/wikipedia/en/archive/f/f5/20131001035133!Hitler_and_Mussolini_June_1940.jpg"/>
          <p:cNvPicPr>
            <a:picLocks noChangeAspect="1" noChangeArrowheads="1"/>
          </p:cNvPicPr>
          <p:nvPr/>
        </p:nvPicPr>
        <p:blipFill>
          <a:blip r:embed="rId3"/>
          <a:srcRect/>
          <a:stretch>
            <a:fillRect/>
          </a:stretch>
        </p:blipFill>
        <p:spPr bwMode="auto">
          <a:xfrm>
            <a:off x="4712758" y="445477"/>
            <a:ext cx="7479242" cy="5943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534274"/>
            <a:ext cx="120396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00000"/>
                </a:solidFill>
                <a:effectLst/>
                <a:latin typeface="Bell MT" pitchFamily="18" charset="0"/>
                <a:ea typeface="Calibri" pitchFamily="34" charset="0"/>
                <a:cs typeface="Times New Roman" pitchFamily="18" charset="0"/>
              </a:rPr>
              <a:t>Versailles Conference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C00000"/>
                </a:solidFill>
                <a:effectLst/>
                <a:latin typeface="Bell MT" pitchFamily="18" charset="0"/>
                <a:ea typeface="Calibri" pitchFamily="34" charset="0"/>
                <a:cs typeface="Times New Roman" pitchFamily="18" charset="0"/>
              </a:rPr>
              <a:t>Countries</a:t>
            </a: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 1. Austria-Hungarian Empire, 2. Germany, 3. Ottoman Empire, 4. France,   5. United States of America, 6. Great Britain, 7. Minor nations of Eastern Europe, 8. Italy, and 9. Japan.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C00000"/>
                </a:solidFill>
                <a:effectLst/>
                <a:latin typeface="Bell MT" pitchFamily="18" charset="0"/>
                <a:ea typeface="Calibri" pitchFamily="34" charset="0"/>
                <a:cs typeface="Times New Roman" pitchFamily="18" charset="0"/>
              </a:rPr>
              <a:t>Your Task: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What is the major thing your country wants from this meeting?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Figure out your country</a:t>
            </a:r>
            <a:r>
              <a:rPr kumimoji="0" lang="en-US" sz="32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s answer to the resolutions.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which issues are the most important and which issues are you willing to exchange a vote for in order to get what you want.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64684"/>
            <a:ext cx="12192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C00000"/>
                </a:solidFill>
                <a:effectLst/>
                <a:latin typeface="Bell MT" pitchFamily="18" charset="0"/>
                <a:ea typeface="Calibri" pitchFamily="34" charset="0"/>
                <a:cs typeface="Times New Roman" pitchFamily="18" charset="0"/>
              </a:rPr>
              <a:t>Resolutions</a:t>
            </a:r>
            <a:r>
              <a:rPr kumimoji="0" lang="en-US" sz="3200" b="1" i="0" u="sng" strike="noStrike" cap="none" normalizeH="0" baseline="0" dirty="0" smtClean="0">
                <a:ln>
                  <a:noFill/>
                </a:ln>
                <a:solidFill>
                  <a:srgbClr val="C00000"/>
                </a:solidFill>
                <a:effectLst/>
                <a:latin typeface="Bell MT" pitchFamily="18" charset="0"/>
                <a:ea typeface="Calibri" pitchFamily="34" charset="0"/>
                <a:cs typeface="Times New Roman" pitchFamily="18" charset="0"/>
              </a:rPr>
              <a:t>: </a:t>
            </a:r>
            <a:r>
              <a:rPr kumimoji="0" lang="en-US" sz="3000" b="1" i="0" u="sng" strike="noStrike" cap="none" normalizeH="0" baseline="0" dirty="0" smtClean="0">
                <a:ln>
                  <a:noFill/>
                </a:ln>
                <a:solidFill>
                  <a:srgbClr val="C00000"/>
                </a:solidFill>
                <a:effectLst/>
                <a:latin typeface="Bell MT" pitchFamily="18" charset="0"/>
                <a:ea typeface="Calibri" pitchFamily="34" charset="0"/>
                <a:cs typeface="Times New Roman" pitchFamily="18" charset="0"/>
              </a:rPr>
              <a:t>(Be sure</a:t>
            </a:r>
            <a:r>
              <a:rPr kumimoji="0" lang="en-US" sz="3000" b="1" i="0" u="sng" strike="noStrike" cap="none" normalizeH="0" dirty="0" smtClean="0">
                <a:ln>
                  <a:noFill/>
                </a:ln>
                <a:solidFill>
                  <a:srgbClr val="C00000"/>
                </a:solidFill>
                <a:effectLst/>
                <a:latin typeface="Bell MT" pitchFamily="18" charset="0"/>
                <a:ea typeface="Calibri" pitchFamily="34" charset="0"/>
                <a:cs typeface="Times New Roman" pitchFamily="18" charset="0"/>
              </a:rPr>
              <a:t> to put your “country” at the top of your page)</a:t>
            </a: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1. Who is responsible for the war?  Why?</a:t>
            </a:r>
          </a:p>
          <a:p>
            <a:pPr marL="457200" marR="0" lvl="1" indent="0" algn="l" defTabSz="914400" rtl="0" eaLnBrk="0" fontAlgn="base" latinLnBrk="0" hangingPunct="0">
              <a:lnSpc>
                <a:spcPct val="100000"/>
              </a:lnSpc>
              <a:spcBef>
                <a:spcPct val="0"/>
              </a:spcBef>
              <a:spcAft>
                <a:spcPct val="0"/>
              </a:spcAft>
              <a:buClrTx/>
              <a:buSzTx/>
              <a:buFontTx/>
              <a:buAutoNum type="alphaUcPeriod"/>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2. What punishments (financial reparations, military, territory) should be given to those responsible?</a:t>
            </a:r>
          </a:p>
          <a:p>
            <a:pPr marL="457200" marR="0" lvl="1" indent="0" algn="l" defTabSz="914400" rtl="0" eaLnBrk="0" fontAlgn="base" latinLnBrk="0" hangingPunct="0">
              <a:lnSpc>
                <a:spcPct val="100000"/>
              </a:lnSpc>
              <a:spcBef>
                <a:spcPct val="0"/>
              </a:spcBef>
              <a:spcAft>
                <a:spcPct val="0"/>
              </a:spcAft>
              <a:buClrTx/>
              <a:buSzTx/>
              <a:buFontTx/>
              <a:buAutoNum type="alphaUcPeriod"/>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3. What should be done with the multi-national states of Austria-Hungary and the Ottoman Empire?</a:t>
            </a:r>
          </a:p>
          <a:p>
            <a:pPr marL="457200" marR="0" lvl="1" indent="0" algn="l" defTabSz="914400" rtl="0" eaLnBrk="0" fontAlgn="base" latinLnBrk="0" hangingPunct="0">
              <a:lnSpc>
                <a:spcPct val="100000"/>
              </a:lnSpc>
              <a:spcBef>
                <a:spcPct val="0"/>
              </a:spcBef>
              <a:spcAft>
                <a:spcPct val="0"/>
              </a:spcAft>
              <a:buClrTx/>
              <a:buSzTx/>
              <a:buFontTx/>
              <a:buAutoNum type="alphaUcPeriod"/>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pPr>
            <a:r>
              <a:rPr lang="en-US" sz="3200" b="1" dirty="0" smtClean="0">
                <a:latin typeface="Bell MT" pitchFamily="18" charset="0"/>
                <a:ea typeface="Calibri" pitchFamily="34" charset="0"/>
                <a:cs typeface="Times New Roman" pitchFamily="18" charset="0"/>
              </a:rPr>
              <a:t>4. </a:t>
            </a: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Should European colonies remain as they are, be given independence, or should ownership be redistributed?  </a:t>
            </a:r>
          </a:p>
          <a:p>
            <a:pPr marL="457200" marR="0" lvl="1" indent="0" algn="l" defTabSz="914400" rtl="0" eaLnBrk="0" fontAlgn="base" latinLnBrk="0" hangingPunct="0">
              <a:lnSpc>
                <a:spcPct val="100000"/>
              </a:lnSpc>
              <a:spcBef>
                <a:spcPct val="0"/>
              </a:spcBef>
              <a:spcAft>
                <a:spcPct val="0"/>
              </a:spcAft>
              <a:buClrTx/>
              <a:buSzTx/>
              <a:buFontTx/>
              <a:buAutoNum type="alphaUcPeriod"/>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pPr>
            <a:r>
              <a:rPr lang="en-US" sz="3200" b="1" dirty="0" smtClean="0">
                <a:latin typeface="Bell MT" pitchFamily="18" charset="0"/>
                <a:ea typeface="Calibri" pitchFamily="34" charset="0"/>
                <a:cs typeface="Times New Roman" pitchFamily="18" charset="0"/>
              </a:rPr>
              <a:t>5. </a:t>
            </a:r>
            <a:r>
              <a:rPr kumimoji="0" lang="en-US" sz="32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What must be done to prevent war in the future?</a:t>
            </a:r>
          </a:p>
          <a:p>
            <a:pPr marL="457200" marR="0" lvl="1" indent="0" algn="l" defTabSz="914400" rtl="0" eaLnBrk="0" fontAlgn="base" latinLnBrk="0" hangingPunct="0">
              <a:lnSpc>
                <a:spcPct val="100000"/>
              </a:lnSpc>
              <a:spcBef>
                <a:spcPct val="0"/>
              </a:spcBef>
              <a:spcAft>
                <a:spcPct val="0"/>
              </a:spcAft>
              <a:buClrTx/>
              <a:buSzTx/>
              <a:tabLst/>
            </a:pPr>
            <a:endParaRPr lang="en-US" sz="3200" b="1" dirty="0" smtClean="0">
              <a:latin typeface="Bell MT" pitchFamily="18"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r>
              <a:rPr lang="en-US" sz="2000" b="1" dirty="0" smtClean="0">
                <a:latin typeface="Bell MT" pitchFamily="18" charset="0"/>
                <a:ea typeface="Calibri" pitchFamily="34" charset="0"/>
                <a:cs typeface="Times New Roman" pitchFamily="18" charset="0"/>
              </a:rPr>
              <a:t>(</a:t>
            </a:r>
            <a:r>
              <a:rPr lang="en-US" sz="2400" b="1" dirty="0" smtClean="0">
                <a:latin typeface="Bell MT" pitchFamily="18" charset="0"/>
                <a:ea typeface="Calibri" pitchFamily="34" charset="0"/>
                <a:cs typeface="Times New Roman" pitchFamily="18" charset="0"/>
              </a:rPr>
              <a:t>Answer in complete sentences on a separate sheet of paper with names at the top)</a:t>
            </a:r>
            <a:endParaRPr kumimoji="0" lang="en-US" sz="24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endParaRPr lang="en-US" sz="3200" b="1" dirty="0" smtClean="0">
              <a:latin typeface="Bell M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http://upload.wikimedia.org/wikipedia/commons/thumb/e/e1/Crowd_outside_nyse.jpg/220px-Crowd_outside_nys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930588"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upload.wikimedia.org/wikipedia/commons/thumb/4/49/UnemployedMarch.jpg/170px-UnemployedMarch.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0980" y="-80684"/>
            <a:ext cx="5242560" cy="6938684"/>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upload.wikimedia.org/wikipedia/commons/thumb/7/7d/Bundesarchiv_Bild_119-11-19-12%2C_Adolf_Hitler_bei_Ortsgruppenfeier_der_NSDAP_Rosenheim.jpg/220px-Bundesarchiv_Bild_119-11-19-12%2C_Adolf_Hitler_bei_Ortsgruppenfeier_der_NSDAP_Rosenheim.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10840"/>
          <a:stretch/>
        </p:blipFill>
        <p:spPr bwMode="auto">
          <a:xfrm>
            <a:off x="7647630" y="0"/>
            <a:ext cx="4616934" cy="3049920"/>
          </a:xfrm>
          <a:prstGeom prst="rect">
            <a:avLst/>
          </a:prstGeom>
          <a:noFill/>
          <a:extLst>
            <a:ext uri="{909E8E84-426E-40DD-AFC4-6F175D3DCCD1}">
              <a14:hiddenFill xmlns:a14="http://schemas.microsoft.com/office/drawing/2010/main" xmlns="">
                <a:solidFill>
                  <a:srgbClr val="FFFFFF"/>
                </a:solidFill>
              </a14:hiddenFill>
            </a:ext>
          </a:extLst>
        </p:spPr>
      </p:pic>
      <p:pic>
        <p:nvPicPr>
          <p:cNvPr id="11272" name="Picture 8" descr="http://upload.wikimedia.org/wikipedia/commons/thumb/a/a7/Bundesarchiv_Bild_102-10246%2C_England%2C_Arbeitslose_vor_Gewerkschaftshaus.jpg/220px-Bundesarchiv_Bild_102-10246%2C_England%2C_Arbeitslose_vor_Gewerkschaftshaus.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6303"/>
          <a:stretch/>
        </p:blipFill>
        <p:spPr bwMode="auto">
          <a:xfrm>
            <a:off x="7709473" y="3049920"/>
            <a:ext cx="4429928" cy="38033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1436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0308"/>
            <a:ext cx="10353761" cy="1326321"/>
          </a:xfrm>
        </p:spPr>
        <p:txBody>
          <a:bodyPr/>
          <a:lstStyle/>
          <a:p>
            <a:r>
              <a:rPr lang="en-US" dirty="0" smtClean="0"/>
              <a:t>Source Activity and Review</a:t>
            </a:r>
            <a:endParaRPr lang="en-US" dirty="0"/>
          </a:p>
        </p:txBody>
      </p:sp>
      <p:sp>
        <p:nvSpPr>
          <p:cNvPr id="3" name="Content Placeholder 2"/>
          <p:cNvSpPr>
            <a:spLocks noGrp="1"/>
          </p:cNvSpPr>
          <p:nvPr>
            <p:ph idx="1"/>
          </p:nvPr>
        </p:nvSpPr>
        <p:spPr>
          <a:xfrm>
            <a:off x="562102" y="1720925"/>
            <a:ext cx="10821005" cy="4761936"/>
          </a:xfrm>
        </p:spPr>
        <p:txBody>
          <a:bodyPr>
            <a:normAutofit lnSpcReduction="10000"/>
          </a:bodyPr>
          <a:lstStyle/>
          <a:p>
            <a:pPr marL="457200" indent="-457200">
              <a:buAutoNum type="arabicPeriod"/>
            </a:pPr>
            <a:r>
              <a:rPr lang="en-US" sz="3000" dirty="0" smtClean="0"/>
              <a:t>Though you will once again be allowed to work in partners, each person will be responsible for filling out the answers on their own Interwar Partner Source Activity sheet.  </a:t>
            </a:r>
          </a:p>
          <a:p>
            <a:pPr marL="457200" indent="-457200">
              <a:buAutoNum type="arabicPeriod"/>
            </a:pPr>
            <a:r>
              <a:rPr lang="en-US" sz="3000" dirty="0" smtClean="0"/>
              <a:t>As a team, read through the articles and answer the respective questions on your sheet.  Once you have finished one article, you may come to the front to exchange it for another.  Keep the process going until you have answered ALL questions.</a:t>
            </a:r>
          </a:p>
          <a:p>
            <a:pPr marL="457200" indent="-457200">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429" y="2488096"/>
            <a:ext cx="10353761" cy="1326321"/>
          </a:xfrm>
        </p:spPr>
        <p:txBody>
          <a:bodyPr>
            <a:normAutofit fontScale="90000"/>
          </a:bodyPr>
          <a:lstStyle/>
          <a:p>
            <a:r>
              <a:rPr lang="en-US" sz="7200" dirty="0" smtClean="0"/>
              <a:t>HEADS UP Review!!</a:t>
            </a:r>
            <a:br>
              <a:rPr lang="en-US" sz="7200" dirty="0" smtClean="0"/>
            </a:br>
            <a:r>
              <a:rPr lang="en-US" sz="7200" dirty="0" smtClean="0"/>
              <a:t/>
            </a:r>
            <a:br>
              <a:rPr lang="en-US" sz="7200" dirty="0" smtClean="0"/>
            </a:br>
            <a:r>
              <a:rPr lang="en-US" sz="7200" dirty="0" smtClean="0"/>
              <a:t/>
            </a:r>
            <a:br>
              <a:rPr lang="en-US" sz="7200" dirty="0" smtClean="0"/>
            </a:br>
            <a:r>
              <a:rPr lang="en-US" sz="7200" dirty="0" smtClean="0"/>
              <a:t/>
            </a:r>
            <a:br>
              <a:rPr lang="en-US" sz="7200" dirty="0" smtClean="0"/>
            </a:br>
            <a:r>
              <a:rPr lang="en-US" sz="7200" dirty="0" smtClean="0"/>
              <a:t/>
            </a:r>
            <a:br>
              <a:rPr lang="en-US" sz="7200" dirty="0" smtClean="0"/>
            </a:br>
            <a:endParaRPr lang="en-US" sz="7200" dirty="0"/>
          </a:p>
        </p:txBody>
      </p:sp>
      <p:sp>
        <p:nvSpPr>
          <p:cNvPr id="3" name="Content Placeholder 2"/>
          <p:cNvSpPr>
            <a:spLocks noGrp="1"/>
          </p:cNvSpPr>
          <p:nvPr>
            <p:ph idx="1"/>
          </p:nvPr>
        </p:nvSpPr>
        <p:spPr>
          <a:xfrm>
            <a:off x="843457" y="2389141"/>
            <a:ext cx="10353762" cy="3695136"/>
          </a:xfrm>
        </p:spPr>
        <p:txBody>
          <a:bodyPr>
            <a:normAutofit/>
          </a:bodyPr>
          <a:lstStyle/>
          <a:p>
            <a:pPr algn="ctr">
              <a:buNone/>
            </a:pPr>
            <a:r>
              <a:rPr lang="en-US" sz="6000" dirty="0" smtClean="0"/>
              <a:t>Armenian Genocide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49" y="0"/>
            <a:ext cx="10353761" cy="1326321"/>
          </a:xfrm>
        </p:spPr>
        <p:txBody>
          <a:bodyPr>
            <a:normAutofit/>
          </a:bodyPr>
          <a:lstStyle/>
          <a:p>
            <a:r>
              <a:rPr lang="en-US" sz="5400" dirty="0" smtClean="0"/>
              <a:t>Bell-Work</a:t>
            </a:r>
            <a:endParaRPr lang="en-US" sz="5400" dirty="0"/>
          </a:p>
        </p:txBody>
      </p:sp>
      <p:sp>
        <p:nvSpPr>
          <p:cNvPr id="3" name="Content Placeholder 2"/>
          <p:cNvSpPr>
            <a:spLocks noGrp="1"/>
          </p:cNvSpPr>
          <p:nvPr>
            <p:ph idx="1"/>
          </p:nvPr>
        </p:nvSpPr>
        <p:spPr>
          <a:xfrm>
            <a:off x="0" y="1240278"/>
            <a:ext cx="6447692" cy="5875630"/>
          </a:xfrm>
        </p:spPr>
        <p:txBody>
          <a:bodyPr>
            <a:normAutofit fontScale="92500"/>
          </a:bodyPr>
          <a:lstStyle/>
          <a:p>
            <a:pPr marL="457200" indent="-457200">
              <a:buAutoNum type="arabicPeriod"/>
            </a:pPr>
            <a:r>
              <a:rPr lang="en-US" sz="3300" dirty="0" smtClean="0"/>
              <a:t>How did Hitler come to power?</a:t>
            </a:r>
          </a:p>
          <a:p>
            <a:pPr marL="457200" indent="-457200">
              <a:buAutoNum type="arabicPeriod"/>
            </a:pPr>
            <a:r>
              <a:rPr lang="en-US" sz="3300" dirty="0" smtClean="0"/>
              <a:t>What was Mussolini's political philosophy?</a:t>
            </a:r>
          </a:p>
          <a:p>
            <a:pPr marL="457200" indent="-457200">
              <a:buAutoNum type="arabicPeriod"/>
            </a:pPr>
            <a:r>
              <a:rPr lang="en-US" sz="3300" dirty="0" smtClean="0"/>
              <a:t>What was the Sino-Japanese war? Who won?</a:t>
            </a:r>
          </a:p>
          <a:p>
            <a:pPr marL="457200" indent="-457200">
              <a:buAutoNum type="arabicPeriod"/>
            </a:pPr>
            <a:r>
              <a:rPr lang="en-US" sz="3300" dirty="0" smtClean="0"/>
              <a:t>Describe the Chinese civil war!</a:t>
            </a:r>
          </a:p>
          <a:p>
            <a:pPr marL="457200" indent="-457200">
              <a:buAutoNum type="arabicPeriod"/>
            </a:pPr>
            <a:r>
              <a:rPr lang="en-US" sz="3300" dirty="0" smtClean="0"/>
              <a:t>Why was our WHOLE WORLD in a GREAT DEPRESSION?!?!</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AFTER THE TEST!</a:t>
            </a:r>
            <a:endParaRPr lang="en-US" sz="6000" dirty="0"/>
          </a:p>
        </p:txBody>
      </p:sp>
      <p:sp>
        <p:nvSpPr>
          <p:cNvPr id="3" name="Content Placeholder 2"/>
          <p:cNvSpPr>
            <a:spLocks noGrp="1"/>
          </p:cNvSpPr>
          <p:nvPr>
            <p:ph idx="1"/>
          </p:nvPr>
        </p:nvSpPr>
        <p:spPr>
          <a:xfrm>
            <a:off x="0" y="2096064"/>
            <a:ext cx="12192000" cy="3695136"/>
          </a:xfrm>
        </p:spPr>
        <p:txBody>
          <a:bodyPr>
            <a:noAutofit/>
          </a:bodyPr>
          <a:lstStyle/>
          <a:p>
            <a:pPr marL="457200" indent="-457200" algn="ctr">
              <a:buAutoNum type="arabicPeriod"/>
            </a:pPr>
            <a:r>
              <a:rPr lang="en-US" sz="3200" dirty="0" smtClean="0"/>
              <a:t>Make sure that you have answered at least ONE set of questions from the Gandhi sheet that I gave out yesterday.</a:t>
            </a:r>
          </a:p>
          <a:p>
            <a:pPr marL="457200" indent="-457200" algn="ctr">
              <a:buNone/>
            </a:pPr>
            <a:endParaRPr lang="en-US"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260" y="0"/>
            <a:ext cx="13032259" cy="6659316"/>
          </a:xfrm>
        </p:spPr>
        <p:txBody>
          <a:bodyPr>
            <a:normAutofit/>
          </a:bodyPr>
          <a:lstStyle/>
          <a:p>
            <a:pPr marL="914400" lvl="2" indent="0">
              <a:buNone/>
            </a:pPr>
            <a:r>
              <a:rPr lang="en-US" sz="3600" dirty="0" smtClean="0">
                <a:effectLst/>
              </a:rPr>
              <a:t>D. </a:t>
            </a:r>
            <a:r>
              <a:rPr lang="en-US" sz="3400" dirty="0" smtClean="0">
                <a:effectLst/>
              </a:rPr>
              <a:t>The </a:t>
            </a:r>
            <a:r>
              <a:rPr lang="en-US" sz="3400" dirty="0">
                <a:effectLst/>
              </a:rPr>
              <a:t>global depression helped pave the way for </a:t>
            </a:r>
            <a:r>
              <a:rPr lang="en-US" sz="3400" dirty="0" smtClean="0">
                <a:effectLst/>
              </a:rPr>
              <a:t>dictators</a:t>
            </a:r>
          </a:p>
          <a:p>
            <a:pPr marL="914400" lvl="2" indent="0">
              <a:buNone/>
            </a:pPr>
            <a:endParaRPr lang="en-US" sz="2800" dirty="0">
              <a:effectLst/>
            </a:endParaRPr>
          </a:p>
          <a:p>
            <a:pPr marL="914400" lvl="2" indent="0">
              <a:buNone/>
            </a:pPr>
            <a:endParaRPr lang="en-US" sz="2800" dirty="0" smtClean="0">
              <a:effectLst/>
            </a:endParaRPr>
          </a:p>
          <a:p>
            <a:pPr marL="914400" lvl="2" indent="0">
              <a:buNone/>
            </a:pPr>
            <a:endParaRPr lang="en-US" sz="2800" dirty="0">
              <a:effectLst/>
            </a:endParaRPr>
          </a:p>
          <a:p>
            <a:pPr marL="914400" lvl="2" indent="0">
              <a:buNone/>
            </a:pPr>
            <a:endParaRPr lang="en-US" sz="2800" dirty="0" smtClean="0">
              <a:effectLst/>
            </a:endParaRPr>
          </a:p>
          <a:p>
            <a:pPr marL="914400" lvl="2" indent="0">
              <a:buNone/>
            </a:pPr>
            <a:endParaRPr lang="en-US" sz="2800" dirty="0">
              <a:effectLst/>
            </a:endParaRPr>
          </a:p>
          <a:p>
            <a:pPr marL="914400" lvl="2" indent="0">
              <a:buNone/>
            </a:pPr>
            <a:endParaRPr lang="en-US" sz="2800" dirty="0" smtClean="0">
              <a:effectLst/>
            </a:endParaRPr>
          </a:p>
          <a:p>
            <a:pPr marL="914400" lvl="2" indent="0">
              <a:buNone/>
            </a:pPr>
            <a:endParaRPr lang="en-US" sz="2800" dirty="0" smtClean="0">
              <a:effectLst/>
            </a:endParaRPr>
          </a:p>
          <a:p>
            <a:pPr marL="914400" lvl="2" indent="0">
              <a:buNone/>
            </a:pPr>
            <a:endParaRPr lang="en-US" sz="2800" dirty="0" smtClean="0">
              <a:effectLst/>
            </a:endParaRPr>
          </a:p>
          <a:p>
            <a:pPr marL="914400" lvl="2" indent="0">
              <a:buNone/>
            </a:pPr>
            <a:endParaRPr lang="en-US" sz="2800" dirty="0" smtClean="0">
              <a:effectLst/>
            </a:endParaRPr>
          </a:p>
          <a:p>
            <a:pPr marL="914400" lvl="2" indent="0">
              <a:buNone/>
            </a:pPr>
            <a:r>
              <a:rPr lang="en-US" sz="2800" dirty="0" smtClean="0">
                <a:effectLst/>
              </a:rPr>
              <a:t>US loaned to Germany.  Germany paid Allies.  Allies paid US.</a:t>
            </a:r>
            <a:endParaRPr lang="en-US" sz="2800" dirty="0">
              <a:effectLst/>
            </a:endParaRPr>
          </a:p>
          <a:p>
            <a:pPr marL="0" indent="0">
              <a:buNone/>
            </a:pPr>
            <a:endParaRPr lang="en-US" dirty="0"/>
          </a:p>
        </p:txBody>
      </p:sp>
      <p:sp>
        <p:nvSpPr>
          <p:cNvPr id="4" name="AutoShape 2" descr="data:image/jpeg;base64,/9j/4AAQSkZJRgABAQAAAQABAAD/2wCEAAkGBxQTEhUUEhQUFBUXFxgXFxcUFxYUFBcXFxcXFxQUFxQYHCggGBwlHBQUJDEhJSkrLi4uFx8zODMsNygtLisBCgoKBQUFDgUFDisZExkrKysrKysrKysrKysrKysrKysrKysrKysrKysrKysrKysrKysrKysrKysrKysrKysrK//AABEIAOAA4AMBIgACEQEDEQH/xAAcAAABBQEBAQAAAAAAAAAAAAAFAQIDBAYABwj/xAA/EAABAwIEBAMGBAQEBgMAAAABAAIRAwQFEiExBkFRYSJxgRMykaHB8AcUQtFScrHhIzOC8VNiY5Ki4ggVQ//EABQBAQAAAAAAAAAAAAAAAAAAAAD/xAAUEQEAAAAAAAAAAAAAAAAAAAAA/9oADAMBAAIRAxEAPwDyIBcSlKQjug5cUiVByUpAnQg4JQErQjnDPDNa8cRTacjffeR4W9p5nsgBgIxgVAe0BIDtZAOgPmu4hsG0Hmmw5o0J79EW4fsyHU3PaMkiSdI7g/ug9Dwhz3AObSolukQfD5a7HstNa4gG+EA0n82u8P8A2zLXDyIQ2rbNaGvpOIDhqae/8wZs/uNUrbp8BrxTrs2zNER5tOgPwQXbzEahEgwQd2T/AOTD9JWWxfHqocWn2TtOpafgdAUfrXjKYiBpq3MduwM/usfxDjNGqC2o1pOsEwHejtvQ6oMxj3EDnSHaHm14mfImZWQuqzXe6Mh5xoCrmJvbs0u8nbIQ5ApJ5p1Ma7Sua3nuFPb056eu3xQQ1mx7u3Tp2VdyJVqcbb9Of91Tujm1AA6x+3JAlGryKnQ+VcpVJHdBKngpkpzUD2lSgqEKTkgUFSAqGVI1AOcUgSlcECwkKcAuhBwCcAuUlvRL3BrRJJgIDXCHDdS9rimzRs+N3Qc/Ve2X1NllQp2dq0BzpA58vFUf1+uiHcI2lPD7bMffIk9STy8lVoXBNV1V7s1WpqP+nTG3xQYTjXDxTIgSSY11JPNx7rQXbA20oQRGQNc3QEuiTPwScWWr61akf0zPh5wQivEOBloa8GPCAWxJ8iCNd0A7hfFgzwe0JYf0u8bR8DmbCP31w5rQQ3ODq17CSfUjX4hYyjhzc4zAtcDyORw6EEEfJaSrh9Q05Y8u5w8gVB3DwBmP8zT5oMvjfFIcCwSx3yPYjY+YWIubpxOp/ZFeJqTs7s8OM+9s7/UOfms6eyBzqk7poYuBTHSgcSEkcwoHJwegeah6prqk+aaSkIQc4paToKYUoKAiCnBV7d3JWWoOUgTSE5Amye1MIT2oKBK4BdCUIHhISlKYSgcStRwHQb7U1HCcu3SSspKO4deeyowN3fVBtcTx/M/TxBujW8nPOw+pUFC8IdlDgXn3iNp7dhsFj7XEYOY8gco/5p1d8f6LTfh/hj7m4aPUnsg9M4UwX2kPdrlEAxuRufLVaS6w2Wulkk+XoZRSytG02NY0QAIUz0HkOPcPVfa5oLZ2DRLYjmddVDTrOoUXFwqRzytJ9dF6vc028wvN+M8HBacsgdQTPr1CDyPHLsPcSOvSEIeJR/FLDLo0E/VBatEjeR5oIRpy1Vaq+T+ysVa0dlVe+UDEqRLCDkqRdKBClSLkElN/yRBjpAKFtKuWj+XwQW5TgowpGIFanQkISgoByc1NT2IOJTE97lGCgUqxVfpvsNFVG6fUn77oLFp4nAcl9CfhRg3sqPtXCHPHPeF43wRg/tqzcw0kSvpHDGBlNo6D6ICJeon1Ex9RVK9ZAy8qrNYvUzECJBmTO3TTmit3cfNAb2rqgzeLYW0zEDyhZu+wcEQdDG+4P1WxrukqjWifvmg8qxTDiwmRp1CEObC9VxXC21WERB5H9153iVi6k4gjTkgGpU5w6JpQIV0JJT2oGkLiO6VyagUFTWzvEq6sUDDggvhSNTAntKBwCcmpQgGwpBsmJzUCPTCnFIQglsaRc8AdCfgpRRObXZSYHUDazcwncfEaI8MOzPb33QFOCqxbWayAACST6wvdLOr4R5aLzjgnhwtJc5vr1XoFHQQgvVKip3D5CkIkKOpSMIBF1uh1y0lF6lATrr5pPy7RyHwCDI3FCPvmqFRv3zWsuaUzCAXVDXVAPy8kLxjChVbBAnloj4b980ytQlB5BieGvpOhw05HkqDivUsUw3OCCJCx+JcOlureuyDOhqcApqlEtOohRkIInJoUuQlNLEDIUtJ8EeaRrUkaoCgKe1RNKeEEgSpoSkoKELpSErggVOhIF6BwA2naWtbEajG1KjXClbtdq0PPvPjqP3QYM03McMwLTvBBafgQvSsDwwV6VKo0n3gDGhEn+y12AY/Qxeg6leUaXtWdtHDk5pOoIRrAeEGWtMNouJYX5odqR2B6ICGH2wpMy81OwKxUbqog1BMAoa9UDdNr1w0arM4rjB2bqgJXN40H91WOIBY+5xN0wTHmrNrXLufwQaQ3IKG3rAqFS7Le3mm/ns3NBGXaq9atnpCGgSZV+wdG6Ca4tBCAX1mOiOXt4B9wgF1cygzl9hzTOiFvwdsrWVKYKq16IIlBl34c0Duh9W1AK0V63QoHcaIKNZkSqlLVw81arlQ2zdZQW5TgUwJQglaUpKYCuQVSuSSuQPC2NrXz4ZRpN3bcPLh/N7pKxhWp4Fd7R1W3P/6UyWfzs8Qj0lBpuFcPcKlQt95rQRC9J4VxNwPs6sgnaefZYXhS4NKhWqn3pa3Xtv8A0SYHjF1d4hRDAPZsdmcANMo3JKD12q9U6lSAdVOXAqjib8rJCDM8QY0WvyBpd5H70WYxi+qa+EtGh+yUQxLH6VLOQ32lTZreXx9Fkq2G3104PqeCm5wBJkNYCYkjchAKxDFHukOJPPRD6OO1mHRxEfeqL8b8Lfkn0y1zqtN498w0FwPiaI2EIdhWFm5rOyD2dPVwDjnDG/paXaT5oCNhxTUOlQy3od/iUXtcaY6dYPJY+tQLHkaSDHYojhVJlRwluVw+B8kGuNeGjvqnMxA7K43B3ZQZ8MLPY1UyEgckFy+xGOaHuvmbucB5rKXN0+od/IDcqu21e4gc+Q1J+AQbL/7WlHvhROxJp2Kx3sHQTrA3MGPj6LmXBAgfNBpLm5BlBLt2qrm5d6Jr6soIbhPojTRMrJ1N+zW890EiUJXiCmygcntUcp4KCouXFcECq7gt6aNelVGmR4Pps75EqipAUHtNLCpoXuXUFzXs7h7ZRD8K2sbSuHae10YesAEj5qxwDTNWxtq7DJyezeN82Qlv0Re9wcUq5q0i1rSz/EaNNRsYHNBbo15Gqgvm5hE6fNQsJAjX/dStegBDCKftBmbLQZM9UZxG4YaZa2G6aFQ3RCD39KRoUALFKBjK4CoyZynb4bBBby+LG5GN9m3m1mUT8kUvaDgfePxQa7ZOhJJ76oBUtJIAcGu3EnWNdVo8LsgWhoZu4FvURodfJT8PcMuqnO4Q0co1K3eG4HDgYiNvogkNplpMka5fJeUcau1dHPmvZseBbT9F4lxW8lxlBRtLEimwggTq6dJBH8XJHOHGNoGXta4OBaXscHOg9kPsn5qOU7tGnko7ZuWSNuYQVsTweuwmlTc59F7g8QYY7LIYXNOxAJCZitm2lbtpnK6oTmJGuWeU+iuXVyHDdw05HRCbs8gfU7oAjSdjspAzmpjRkpzxCCpWRHAqTSXOPIf7oXUOquW7y2mY/UY9EDaz5cT1KjlcVwQOBUkqNgTigrEpUi5AjkoKQrgg9x/+P2MzSuLZx1Y4VGDs/R3zE+q0vEVgalwXN0BAz66fBeCcJcRVLG4FanqIyvb/ABNO481vrz8Si6m7IRL+Z3HZBvzUVK7vcsqpwXdfmLOnUkzq0+bSR9B8UuL0TCAVdYsZ3UbMRndDK9MkolhuGk6n5oEdSdUPbmieGcPNnM8SitnZtbyU+JXrabSQguWZawhggfRGbds7LzrA8TNS416r1CyZoEAziGl/hHyK8A4rd4yO6+g+KHxSd5L564kMvce6CDDK0HsrlamdwhWGGXwtMynoEAGuXDkoBbk7iAjt1bdlQe2EFGvbtaPuUIuHItd1NEGukFcBTjZRtapCgQrglASlqDgU4JoCUIKy5culByROTSg5PamAp7UHs/4LXOe1q0z+irPo9s/1BWoxaloR99lgfwLuYuK9L+OkHerHf+y9QxO1lBjqdhJROjDArgoAIbezOiBa2JdFn8ZxHPpMfHXortekYQuxsHVanPKDqUGx/DbABk/MPHiJIaOg2JXorQAvJLvjdthTFFsOIkwDrqfkncP/AIoMrEtfNN3LN7p/1ckGy4uuBkcB01XguPPlzvNbnFuK3EvbpB3XneN3gLtDqgjsXBtVs7HT15LYUXDYrz6vXnULZl3hbPRBLiBHVBLqr9+atXFZCq5KCvXehtd2quV3qpEoEYE5OKag5qcUxLKDglKRcQgrErkhXIFlckKRA5PYo1IxB6b+COHPddVK40ZSplpPUviG/KfRewXUFZbgDDzZYZSc4Q+s9r3dQHmGg+kLR1noKNwxVPyvNXxqpmUxOqAc7C846BVb2my3puLfCACSfqtK6q1rdYWV4qrB9F7GHxEdj8kHjfEZz13v0MwT0EjYlC7asWE5VdxqQXAg5p1PnrAAQ7lHI7oHPunOJOZ0nuqrtTqZTmppCAhgwbn8QnotRd1w770WQw94DxPNGqriEFmqVRrlS+00VG4qSUFW4cmNUgol5MCYGqiIg6oHkpsrpSIOXJUhQcAlIXBcgqJUgSoESJSla2TABJOwGpJ6Ac0CALc/hpwa68qirUBFtTMuP8bh+hv1PoiPBX4ZOqxVvs1KnuKUxUf3cR7g7b+S9XY6nSphlJrabGgNa1ogAcggi43qAWhy7MLXADkGuB+is3FXYjZwBB8wFSu3CrSew/qaR5qlw/dGrahjv8yiTTcOfh92fNsIClGoJK66vQ3VCKd2JP8ARDsbuCdkAviTiqpJDPks7a3F5UMt26GdfVFqdo2Zd96oxRu6bWwIAGgQYu/we4fJNFo5zP8AZB6+E1I/yz6L0DFcZa1vhMn70WLusYqud4XFo7af0QA/yDh+ghVrikQdQjrq9Q+86QhtwZOqClS0MwYRE3GbqqoYpGILDqsBVHOXVXKCq7RBZw+7LHac9E67qOLtcp8kOa6DIMKybjPugt07MOjXKTtOydXweq0TlkdRqrVg3M2Dt/RXbKjVboypp0dqEGafomo/c2eZ8PGUnmFSvsFqU9YkdQgGyulI7uuKCsnBa3h78Pbq4hzwKDOr5zkdmfvC9KwDgCztoLme2eP1VNfIhuwQeT8PcHXV2Zpsys/4lTwt9ObvRescKcGW1hD3f41aPfdECd8reXnujeIYg2m2Bp22hZHE+IHT4dyYl2yDW3+IHkYCHYhebCfNZ5uIONWnSc6Xe86P6JMXuod0QaaxudEMqVnUK/tmyWvgVQPgHwquEXcntClq14PUHTt3QT4xUyEVma03e9Gsd/JVH3QdqpadX2YLSJpu2O+Unl5IHeMNB0tk0ydt8vfyQXqlEuOmkofe2dQfcI1Y1WuAIKJewZBmEHndSyqu0AJUTsFrDXJPqF6RlYBMD5IRiV63lCDCXNrUbu0obXatLiNzIWdungoKZclzplQqGo9A59RQudKY5y6m2UDk+i1Oe2AnN0CArhdXkjVOQZCzVqYcjNO4zDdBcvLgPGu4VvDL/M0tIkjRAqz4Mqs6sWuDmmJ3QHL7CadSSBB7IBd4O9u2oWywnDaj2B2cQVWxGi5rsuYFB6+58dvkqtevALjoANFC+4zaBD8VuZIagEYhXzS5x8IBWFw6obq8Lz/l0pdHLTZafja49lbEDd2koPg9t+Ww81HaPrGe+Xkgk4crGrdvdyEgK1xPXy+qqcCx/iOPWVNxdTLiCOSC3wWS8k9EaxSmGtzeqxWB4o63a+BvpCK0seFVhadEErLknSJ7cklWoWSHDMw788v9kM/MRpPqnUsWDdHk+fmgvNqZDmYZaeQ+indjqDPeD4qRB6t6/sqF1WD5Alrhy/dAfucbkaFBa+IEmUFqXBboVE6+QX69YlDqrkj7tValUoFqvUDnLnlNY2UCsbKs02RsuZT+CmBAQMqN0Ue5A6J9d+iSi2NUE9A+LzVqlVgqk0w4FWHFBcrukKpVEhSU6kiE0hAXwTH3U6LqZ5bFMsqzqlUazJQR2hlH+G4nM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320" name="Picture 8" descr="Unemploy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747" y="958467"/>
            <a:ext cx="5892868" cy="4847422"/>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static.bbc.co.uk/history/img/ic/640/images/resources/people/adolf_hitl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69225" y="1333041"/>
            <a:ext cx="7035488" cy="3957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6307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pPr lvl="0"/>
            <a:r>
              <a:rPr lang="en-US" dirty="0">
                <a:effectLst/>
              </a:rPr>
              <a:t>II. Changes in Asia</a:t>
            </a:r>
            <a:r>
              <a:rPr lang="en-US" sz="2800" dirty="0">
                <a:effectLst/>
              </a:rPr>
              <a:t/>
            </a:r>
            <a:br>
              <a:rPr lang="en-US" sz="2800" dirty="0">
                <a:effectLst/>
              </a:rPr>
            </a:br>
            <a:endParaRPr lang="en-US" dirty="0"/>
          </a:p>
        </p:txBody>
      </p:sp>
      <p:sp>
        <p:nvSpPr>
          <p:cNvPr id="3" name="Content Placeholder 2"/>
          <p:cNvSpPr>
            <a:spLocks noGrp="1"/>
          </p:cNvSpPr>
          <p:nvPr>
            <p:ph idx="1"/>
          </p:nvPr>
        </p:nvSpPr>
        <p:spPr>
          <a:xfrm>
            <a:off x="-343505" y="889760"/>
            <a:ext cx="12535505" cy="3695136"/>
          </a:xfrm>
        </p:spPr>
        <p:txBody>
          <a:bodyPr>
            <a:normAutofit/>
          </a:bodyPr>
          <a:lstStyle/>
          <a:p>
            <a:pPr marL="800100" lvl="1" indent="-342900">
              <a:buAutoNum type="alphaUcPeriod"/>
            </a:pPr>
            <a:r>
              <a:rPr lang="en-US" sz="2800" dirty="0" smtClean="0">
                <a:effectLst/>
              </a:rPr>
              <a:t>After </a:t>
            </a:r>
            <a:r>
              <a:rPr lang="en-US" sz="2800" dirty="0">
                <a:effectLst/>
              </a:rPr>
              <a:t>WWI, Europeans started losing control of their imperial </a:t>
            </a:r>
            <a:r>
              <a:rPr lang="en-US" sz="2800" dirty="0" smtClean="0">
                <a:effectLst/>
              </a:rPr>
              <a:t>colonies</a:t>
            </a:r>
            <a:endParaRPr lang="en-US" sz="2800" dirty="0">
              <a:effectLst/>
            </a:endParaRPr>
          </a:p>
          <a:p>
            <a:pPr marL="800100" lvl="1" indent="-342900">
              <a:buAutoNum type="alphaUcPeriod"/>
            </a:pPr>
            <a:r>
              <a:rPr lang="en-US" sz="3200" dirty="0" smtClean="0">
                <a:effectLst/>
              </a:rPr>
              <a:t>India</a:t>
            </a:r>
            <a:endParaRPr lang="en-US" sz="3200" dirty="0">
              <a:effectLst/>
            </a:endParaRPr>
          </a:p>
          <a:p>
            <a:pPr marL="914400" lvl="2" indent="0">
              <a:buNone/>
            </a:pPr>
            <a:r>
              <a:rPr lang="en-US" sz="3200" b="1" u="sng" dirty="0" smtClean="0">
                <a:effectLst/>
              </a:rPr>
              <a:t>1. Gandhi</a:t>
            </a:r>
            <a:r>
              <a:rPr lang="en-US" sz="3200" dirty="0" smtClean="0">
                <a:effectLst/>
              </a:rPr>
              <a:t> </a:t>
            </a:r>
            <a:r>
              <a:rPr lang="en-US" sz="3200" dirty="0">
                <a:effectLst/>
              </a:rPr>
              <a:t>led a nonviolent movement of civil</a:t>
            </a:r>
            <a:r>
              <a:rPr lang="en-US" sz="3200" b="1" dirty="0">
                <a:effectLst/>
              </a:rPr>
              <a:t> </a:t>
            </a:r>
            <a:r>
              <a:rPr lang="en-US" sz="3200" dirty="0">
                <a:effectLst/>
              </a:rPr>
              <a:t>disobedience</a:t>
            </a:r>
            <a:r>
              <a:rPr lang="en-US" sz="3200" b="1" dirty="0">
                <a:effectLst/>
              </a:rPr>
              <a:t> </a:t>
            </a:r>
            <a:endParaRPr lang="en-US" sz="3200" dirty="0">
              <a:effectLst/>
            </a:endParaRPr>
          </a:p>
          <a:p>
            <a:pPr marL="0" indent="0">
              <a:buNone/>
            </a:pPr>
            <a:endParaRPr lang="en-US" dirty="0"/>
          </a:p>
        </p:txBody>
      </p:sp>
      <p:pic>
        <p:nvPicPr>
          <p:cNvPr id="4" name="Picture 8" descr="The face of Gandhi in old age—smiling, wearing glasses, and with a white sash over his right should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270738"/>
            <a:ext cx="2391508" cy="358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0" name="Picture 2" descr="http://static.ddmcdn.com/gif/salt-march-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9728" y="3219281"/>
            <a:ext cx="4851625" cy="363871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upload.wikimedia.org/wikipedia/commons/thumb/d/da/Gandhi_and_Nehru_1942.jpg/220px-Gandhi_and_Nehru_194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55775" y="3270557"/>
            <a:ext cx="3372809" cy="35874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6378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89" y="321276"/>
            <a:ext cx="11541210" cy="3373860"/>
          </a:xfrm>
        </p:spPr>
        <p:txBody>
          <a:bodyPr/>
          <a:lstStyle/>
          <a:p>
            <a:pPr marL="228600" lvl="2">
              <a:spcBef>
                <a:spcPts val="1000"/>
              </a:spcBef>
              <a:buNone/>
            </a:pPr>
            <a:r>
              <a:rPr lang="en-US" sz="4000" dirty="0" smtClean="0"/>
              <a:t>2. He promoted India industries through a salt march and boycott of British textiles </a:t>
            </a:r>
            <a:endParaRPr lang="en-US" sz="3200" dirty="0" smtClean="0"/>
          </a:p>
          <a:p>
            <a:pPr>
              <a:buNone/>
            </a:pPr>
            <a:endParaRPr lang="en-US" dirty="0"/>
          </a:p>
        </p:txBody>
      </p:sp>
      <p:pic>
        <p:nvPicPr>
          <p:cNvPr id="33794" name="Picture 2" descr="http://awwproject.org/wp-content/uploads/2014/01/ghandi-on-salt-march.jpg"/>
          <p:cNvPicPr>
            <a:picLocks noChangeAspect="1" noChangeArrowheads="1"/>
          </p:cNvPicPr>
          <p:nvPr/>
        </p:nvPicPr>
        <p:blipFill>
          <a:blip r:embed="rId2"/>
          <a:srcRect/>
          <a:stretch>
            <a:fillRect/>
          </a:stretch>
        </p:blipFill>
        <p:spPr bwMode="auto">
          <a:xfrm>
            <a:off x="-1" y="2001795"/>
            <a:ext cx="6667557" cy="4856205"/>
          </a:xfrm>
          <a:prstGeom prst="rect">
            <a:avLst/>
          </a:prstGeom>
          <a:noFill/>
        </p:spPr>
      </p:pic>
      <p:pic>
        <p:nvPicPr>
          <p:cNvPr id="33796" name="Picture 4" descr="http://i1.wp.com/reekycoleslaw.com/wp-content/uploads/2013/01/The-Mahatma.jpg"/>
          <p:cNvPicPr>
            <a:picLocks noChangeAspect="1" noChangeArrowheads="1"/>
          </p:cNvPicPr>
          <p:nvPr/>
        </p:nvPicPr>
        <p:blipFill>
          <a:blip r:embed="rId3"/>
          <a:srcRect/>
          <a:stretch>
            <a:fillRect/>
          </a:stretch>
        </p:blipFill>
        <p:spPr bwMode="auto">
          <a:xfrm>
            <a:off x="5857103" y="1976167"/>
            <a:ext cx="6334897" cy="488183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descr="File:Gandhi spinnin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31" y="0"/>
            <a:ext cx="7057232" cy="484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Rectangle 2"/>
          <p:cNvSpPr>
            <a:spLocks noGrp="1" noChangeArrowheads="1"/>
          </p:cNvSpPr>
          <p:nvPr>
            <p:ph type="title"/>
          </p:nvPr>
        </p:nvSpPr>
        <p:spPr>
          <a:xfrm>
            <a:off x="2667000" y="36514"/>
            <a:ext cx="2209800" cy="725487"/>
          </a:xfrm>
        </p:spPr>
        <p:txBody>
          <a:bodyPr/>
          <a:lstStyle/>
          <a:p>
            <a:pPr>
              <a:defRPr/>
            </a:pPr>
            <a:r>
              <a:rPr lang="en-US" dirty="0" smtClean="0"/>
              <a:t>Gandhi</a:t>
            </a:r>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E4C1E8-DBC5-41B3-9D24-FE221EA53532}"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pic>
        <p:nvPicPr>
          <p:cNvPr id="9223" name="Picture 10" descr="http://upload.wikimedia.org/wikipedia/commons/thumb/5/57/Gandhi_suit.jpg/170px-Gandhi_sui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04260" y="3543300"/>
            <a:ext cx="2596236"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4" name="Picture 16" descr="http://upload.wikimedia.org/wikipedia/commons/thumb/5/50/Gandhi_at_Darwen_with_women.jpg/220px-Gandhi_at_Darwen_with_women.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10401" y="30482"/>
            <a:ext cx="5146413" cy="6853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xmlns="" val="161911979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3789</TotalTime>
  <Words>928</Words>
  <Application>Microsoft Office PowerPoint</Application>
  <PresentationFormat>Custom</PresentationFormat>
  <Paragraphs>131</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Damask</vt:lpstr>
      <vt:lpstr>The  “Interwar”  Period</vt:lpstr>
      <vt:lpstr>Bell-Work</vt:lpstr>
      <vt:lpstr>I. Global Depression</vt:lpstr>
      <vt:lpstr>America the Story of Us</vt:lpstr>
      <vt:lpstr>Slide 5</vt:lpstr>
      <vt:lpstr>Slide 6</vt:lpstr>
      <vt:lpstr>II. Changes in Asia </vt:lpstr>
      <vt:lpstr>Slide 8</vt:lpstr>
      <vt:lpstr>Gandhi</vt:lpstr>
      <vt:lpstr>Civil Disobedience        Jallianwalla Bagh Massacre </vt:lpstr>
      <vt:lpstr>Gandhi’s Example…</vt:lpstr>
      <vt:lpstr>Slide 12</vt:lpstr>
      <vt:lpstr>Slide 13</vt:lpstr>
      <vt:lpstr>Slide 14</vt:lpstr>
      <vt:lpstr>Slide 15</vt:lpstr>
      <vt:lpstr>Slide 16</vt:lpstr>
      <vt:lpstr>Slide 17</vt:lpstr>
      <vt:lpstr>Slide 18</vt:lpstr>
      <vt:lpstr>Day 2 – The Rise of Dictators</vt:lpstr>
      <vt:lpstr>Slide 20</vt:lpstr>
      <vt:lpstr>Slide 21</vt:lpstr>
      <vt:lpstr>Slide 22</vt:lpstr>
      <vt:lpstr>Slide 23</vt:lpstr>
      <vt:lpstr>Slide 24</vt:lpstr>
      <vt:lpstr>Slide 25</vt:lpstr>
      <vt:lpstr>Slide 26</vt:lpstr>
      <vt:lpstr>Slide 27</vt:lpstr>
      <vt:lpstr>Slide 28</vt:lpstr>
      <vt:lpstr>Warm Up…</vt:lpstr>
      <vt:lpstr>III. Rise of Dictators in Europe</vt:lpstr>
      <vt:lpstr>Slide 31</vt:lpstr>
      <vt:lpstr>Slide 32</vt:lpstr>
      <vt:lpstr>Spot the Difference:    Stalin’s Purge Edition</vt:lpstr>
      <vt:lpstr>Slide 34</vt:lpstr>
      <vt:lpstr>Slide 35</vt:lpstr>
      <vt:lpstr>Slide 36</vt:lpstr>
      <vt:lpstr>Slide 37</vt:lpstr>
      <vt:lpstr>Slide 38</vt:lpstr>
      <vt:lpstr>Slide 39</vt:lpstr>
      <vt:lpstr>Slide 40</vt:lpstr>
      <vt:lpstr>Slide 41</vt:lpstr>
      <vt:lpstr>Slide 42</vt:lpstr>
      <vt:lpstr>Slide 43</vt:lpstr>
      <vt:lpstr>Slide 44</vt:lpstr>
      <vt:lpstr> TOO SOON?</vt:lpstr>
      <vt:lpstr>Slide 46</vt:lpstr>
      <vt:lpstr>Slide 47</vt:lpstr>
      <vt:lpstr>Slide 48</vt:lpstr>
      <vt:lpstr>Slide 49</vt:lpstr>
      <vt:lpstr>Source Activity and Review</vt:lpstr>
      <vt:lpstr>HEADS UP Review!!     </vt:lpstr>
      <vt:lpstr>Bell-Work</vt:lpstr>
      <vt:lpstr>AFTER THE 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Marwitz, Keith A.</dc:creator>
  <cp:lastModifiedBy>keitha.marwitz</cp:lastModifiedBy>
  <cp:revision>150</cp:revision>
  <dcterms:created xsi:type="dcterms:W3CDTF">2014-05-04T19:03:19Z</dcterms:created>
  <dcterms:modified xsi:type="dcterms:W3CDTF">2015-05-04T16:36:34Z</dcterms:modified>
</cp:coreProperties>
</file>