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96" r:id="rId3"/>
    <p:sldId id="297" r:id="rId4"/>
    <p:sldId id="298" r:id="rId5"/>
    <p:sldId id="257" r:id="rId6"/>
    <p:sldId id="260" r:id="rId7"/>
    <p:sldId id="270" r:id="rId8"/>
    <p:sldId id="273" r:id="rId9"/>
    <p:sldId id="271" r:id="rId10"/>
    <p:sldId id="272" r:id="rId11"/>
    <p:sldId id="261" r:id="rId12"/>
    <p:sldId id="291" r:id="rId13"/>
    <p:sldId id="262" r:id="rId14"/>
    <p:sldId id="263" r:id="rId15"/>
    <p:sldId id="264" r:id="rId16"/>
    <p:sldId id="294" r:id="rId17"/>
    <p:sldId id="293" r:id="rId18"/>
    <p:sldId id="265" r:id="rId19"/>
    <p:sldId id="266" r:id="rId20"/>
    <p:sldId id="274" r:id="rId21"/>
    <p:sldId id="267" r:id="rId22"/>
    <p:sldId id="275" r:id="rId23"/>
    <p:sldId id="268" r:id="rId24"/>
    <p:sldId id="269" r:id="rId25"/>
    <p:sldId id="279" r:id="rId26"/>
    <p:sldId id="286" r:id="rId27"/>
    <p:sldId id="287" r:id="rId28"/>
    <p:sldId id="280" r:id="rId29"/>
    <p:sldId id="282" r:id="rId30"/>
    <p:sldId id="285" r:id="rId31"/>
    <p:sldId id="283" r:id="rId32"/>
    <p:sldId id="284" r:id="rId33"/>
    <p:sldId id="281" r:id="rId34"/>
    <p:sldId id="27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1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5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6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214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41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95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51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3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0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4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5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6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7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6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5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60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Zz0sHu-m7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zismile.com/2014/01/27/incredible_sidebyside_just_dance_run_to_rasputin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61805"/>
            <a:ext cx="7315200" cy="23876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Russian Revolution</a:t>
            </a:r>
            <a:endParaRPr lang="en-US" sz="6600" dirty="0"/>
          </a:p>
        </p:txBody>
      </p:sp>
      <p:pic>
        <p:nvPicPr>
          <p:cNvPr id="3" name="Picture 2" descr="http://37.media.tumblr.com/086731b5a7f975a69e59d1cf00ed73f7/tumblr_mv2tttVsU21sqmgxm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60" y="0"/>
            <a:ext cx="5082540" cy="683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6177"/>
            <a:ext cx="2750820" cy="13263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Just dance</a:t>
            </a:r>
            <a:br>
              <a:rPr lang="en-US" dirty="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Rasputin</a:t>
            </a:r>
            <a:r>
              <a:rPr lang="en-US" dirty="0" smtClean="0"/>
              <a:t> Death</a:t>
            </a:r>
            <a:endParaRPr lang="en-US" dirty="0"/>
          </a:p>
        </p:txBody>
      </p:sp>
      <p:pic>
        <p:nvPicPr>
          <p:cNvPr id="6146" name="Picture 2" descr="http://upload.wikimedia.org/wikipedia/commons/thumb/f/f5/Dead_Rasputin.jpg/220px-Dead_Raspu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20" y="-8317"/>
            <a:ext cx="9441180" cy="686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549676"/>
            <a:ext cx="27508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hlinkClick r:id="rId3"/>
              </a:rPr>
              <a:t>http://</a:t>
            </a:r>
            <a:r>
              <a:rPr lang="en-US" sz="3600" dirty="0" smtClean="0">
                <a:latin typeface="Calibri" panose="020F0502020204030204" pitchFamily="34" charset="0"/>
                <a:hlinkClick r:id="rId3"/>
              </a:rPr>
              <a:t>www.youtube.com/watch?v=3Zz0sHu-m7s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671672"/>
            <a:ext cx="24917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izismile.com/2014/01/27/incredible_sidebyside_just_dance_run_to_rasputin.html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815" y="0"/>
            <a:ext cx="10353761" cy="1002189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II. February Revolution </a:t>
            </a:r>
            <a:r>
              <a:rPr lang="en-US" dirty="0">
                <a:effectLst/>
              </a:rPr>
              <a:t>(1917)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2046" y="1002189"/>
            <a:ext cx="8046289" cy="3695136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200" b="1" dirty="0" smtClean="0">
                <a:effectLst/>
              </a:rPr>
              <a:t>A.  </a:t>
            </a:r>
            <a:r>
              <a:rPr lang="en-US" sz="3200" dirty="0" smtClean="0">
                <a:effectLst/>
              </a:rPr>
              <a:t>(Unhappy </a:t>
            </a:r>
            <a:r>
              <a:rPr lang="en-US" sz="3200" dirty="0">
                <a:effectLst/>
              </a:rPr>
              <a:t>citizens took to the streets </a:t>
            </a:r>
            <a:r>
              <a:rPr lang="en-US" sz="3200" dirty="0" smtClean="0">
                <a:effectLst/>
              </a:rPr>
              <a:t>	of </a:t>
            </a:r>
            <a:r>
              <a:rPr lang="en-US" sz="3200" dirty="0">
                <a:effectLst/>
              </a:rPr>
              <a:t>St. Petersburg, looking for </a:t>
            </a:r>
            <a:r>
              <a:rPr lang="en-US" sz="3200" dirty="0" smtClean="0">
                <a:effectLst/>
              </a:rPr>
              <a:t>food)</a:t>
            </a:r>
            <a:endParaRPr lang="en-US" sz="3200" dirty="0">
              <a:effectLst/>
            </a:endParaRPr>
          </a:p>
          <a:p>
            <a:pPr marL="914400" lvl="2" indent="0">
              <a:buNone/>
            </a:pPr>
            <a:r>
              <a:rPr lang="en-US" sz="3200" dirty="0" smtClean="0">
                <a:effectLst/>
              </a:rPr>
              <a:t>1. Gov’t </a:t>
            </a:r>
            <a:r>
              <a:rPr lang="en-US" sz="3200" dirty="0">
                <a:effectLst/>
              </a:rPr>
              <a:t>stopped following the tsar, Nicholas II abdicated the throne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upload.wikimedia.org/wikipedia/commons/thumb/c/cc/Nikolaus_II._%28Russland%29.jpg/220px-Nikolaus_II._%28Russland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44" y="1002189"/>
            <a:ext cx="4237756" cy="58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large gathering of people outside, some holding bann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" y="3899135"/>
            <a:ext cx="4683095" cy="295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f/f7/19170704_Riot_on_Nevsky_prosp_Petrograd.jpg/220px-19170704_Riot_on_Nevsky_prosp_Petrogr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40" y="3857643"/>
            <a:ext cx="4521083" cy="300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rand Duchess Anastasia Nikolaevna Crisco edit letters remov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9"/>
            <a:ext cx="4759569" cy="6853782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4/44/Grand_Duchess_Anastasia_Nikolaevna_self_photographic_portrait.jpg/800px-Grand_Duchess_Anastasia_Nikolaevna_self_photographic_portra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7483" y="0"/>
            <a:ext cx="64445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6345" y="-40550"/>
            <a:ext cx="7864445" cy="4487616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000" dirty="0">
                <a:effectLst/>
              </a:rPr>
              <a:t>2</a:t>
            </a:r>
            <a:r>
              <a:rPr lang="en-US" sz="3000" dirty="0" smtClean="0">
                <a:effectLst/>
              </a:rPr>
              <a:t>. Provisional </a:t>
            </a:r>
            <a:r>
              <a:rPr lang="en-US" sz="3000" dirty="0">
                <a:effectLst/>
              </a:rPr>
              <a:t>Gov’t </a:t>
            </a:r>
            <a:r>
              <a:rPr lang="en-US" sz="3000" dirty="0" smtClean="0">
                <a:effectLst/>
              </a:rPr>
              <a:t>– was a </a:t>
            </a:r>
            <a:r>
              <a:rPr lang="en-US" sz="3000" dirty="0">
                <a:effectLst/>
              </a:rPr>
              <a:t>temporary gov’t was put into place to gradually move to a republic</a:t>
            </a:r>
          </a:p>
          <a:p>
            <a:pPr marL="914400" lvl="2" indent="0">
              <a:buNone/>
            </a:pPr>
            <a:r>
              <a:rPr lang="en-US" sz="3000" dirty="0" smtClean="0">
                <a:effectLst/>
              </a:rPr>
              <a:t>2. The </a:t>
            </a:r>
            <a:r>
              <a:rPr lang="en-US" sz="3000" dirty="0">
                <a:effectLst/>
              </a:rPr>
              <a:t>Marxist </a:t>
            </a:r>
            <a:r>
              <a:rPr lang="en-US" sz="3000" b="1" u="sng" dirty="0">
                <a:effectLst/>
              </a:rPr>
              <a:t>Bolsheviks</a:t>
            </a:r>
            <a:r>
              <a:rPr lang="en-US" sz="3000" dirty="0">
                <a:effectLst/>
              </a:rPr>
              <a:t> (Marxists led by </a:t>
            </a:r>
            <a:r>
              <a:rPr lang="en-US" sz="3000" b="1" u="sng" dirty="0">
                <a:effectLst/>
              </a:rPr>
              <a:t>Vladimir Lenin)</a:t>
            </a:r>
            <a:r>
              <a:rPr lang="en-US" sz="3000" dirty="0">
                <a:effectLst/>
              </a:rPr>
              <a:t> undermined the support for the gov’t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http://upload.wikimedia.org/wikipedia/commons/thumb/7/70/Kustodiev_The_Bolshevik.jpg/220px-Kustodiev_The_Bolshev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55575"/>
            <a:ext cx="4649273" cy="34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thumb/b/b9/Lenin.jpg/220px-Len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26" y="953038"/>
            <a:ext cx="4488174" cy="473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thecopydude.com/wp-content/uploads/2006/12/images/trotsky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69" y="3319531"/>
            <a:ext cx="2710431" cy="351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619"/>
            <a:ext cx="12687300" cy="3695136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3000" b="1" u="sng" dirty="0" smtClean="0">
                <a:effectLst/>
              </a:rPr>
              <a:t>III. October </a:t>
            </a:r>
            <a:r>
              <a:rPr lang="en-US" sz="3000" b="1" u="sng" dirty="0">
                <a:effectLst/>
              </a:rPr>
              <a:t>Revolution</a:t>
            </a:r>
            <a:r>
              <a:rPr lang="en-US" sz="3000" dirty="0">
                <a:effectLst/>
              </a:rPr>
              <a:t> </a:t>
            </a:r>
          </a:p>
          <a:p>
            <a:pPr marL="457200" lvl="1" indent="0" algn="ctr">
              <a:buNone/>
            </a:pPr>
            <a:r>
              <a:rPr lang="en-US" sz="3200" dirty="0" smtClean="0">
                <a:effectLst/>
              </a:rPr>
              <a:t>1. Lenin, leader of the Marxist-Bolsheviks, </a:t>
            </a:r>
            <a:r>
              <a:rPr lang="en-US" sz="3200" dirty="0">
                <a:effectLst/>
              </a:rPr>
              <a:t>led a revolt </a:t>
            </a:r>
            <a:r>
              <a:rPr lang="en-US" sz="3200" dirty="0" smtClean="0">
                <a:effectLst/>
              </a:rPr>
              <a:t>and took over the </a:t>
            </a:r>
            <a:r>
              <a:rPr lang="en-US" sz="3200" dirty="0">
                <a:effectLst/>
              </a:rPr>
              <a:t>provisional gov’t </a:t>
            </a:r>
          </a:p>
          <a:p>
            <a:pPr marL="914400" lvl="2" indent="0">
              <a:buNone/>
            </a:pPr>
            <a:r>
              <a:rPr lang="en-US" sz="3000" dirty="0" smtClean="0">
                <a:effectLst/>
              </a:rPr>
              <a:t>*Bolsheviks </a:t>
            </a:r>
            <a:r>
              <a:rPr lang="en-US" sz="3000" dirty="0">
                <a:effectLst/>
              </a:rPr>
              <a:t>controlled the gov’t through local councils (soviets</a:t>
            </a:r>
            <a:r>
              <a:rPr lang="en-US" sz="3000" dirty="0" smtClean="0">
                <a:effectLst/>
              </a:rPr>
              <a:t>)* </a:t>
            </a:r>
            <a:endParaRPr lang="en-US" sz="30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http://upload.wikimedia.org/wikipedia/commons/thumb/c/c5/Exterminists%27_Rise_in_Power_in_Russia.png/280px-Exterminists%27_Rise_in_Power_in_Russ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4536"/>
            <a:ext cx="3871610" cy="420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commons/thumb/f/f7/19170704_Riot_on_Nevsky_prosp_Petrograd.jpg/220px-19170704_Riot_on_Nevsky_prosp_Petrog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95" y="2753402"/>
            <a:ext cx="5628578" cy="400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mg.timeinc.net/time/photoessays/2007/ussr/october_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2"/>
          <a:stretch/>
        </p:blipFill>
        <p:spPr bwMode="auto">
          <a:xfrm>
            <a:off x="7701566" y="2904918"/>
            <a:ext cx="4490434" cy="370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256" y="-29694"/>
            <a:ext cx="10353761" cy="1326321"/>
          </a:xfrm>
        </p:spPr>
        <p:txBody>
          <a:bodyPr/>
          <a:lstStyle/>
          <a:p>
            <a:r>
              <a:rPr lang="en-US" dirty="0" smtClean="0"/>
              <a:t>So now they’re Communist…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8412"/>
            <a:ext cx="4617720" cy="553167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>
                <a:effectLst/>
              </a:rPr>
              <a:t>2</a:t>
            </a:r>
            <a:r>
              <a:rPr lang="en-US" sz="3200" dirty="0" smtClean="0">
                <a:effectLst/>
              </a:rPr>
              <a:t>. Lenin </a:t>
            </a:r>
            <a:r>
              <a:rPr lang="en-US" sz="3200" dirty="0">
                <a:effectLst/>
              </a:rPr>
              <a:t>outlawed personal property and made Russia a communist country</a:t>
            </a:r>
            <a:endParaRPr lang="en-US" sz="2000" dirty="0">
              <a:effectLst/>
            </a:endParaRPr>
          </a:p>
          <a:p>
            <a:pPr marL="457200" lvl="1" indent="0">
              <a:buNone/>
            </a:pPr>
            <a:r>
              <a:rPr lang="en-US" sz="3200" b="1" u="sng" dirty="0">
                <a:effectLst/>
              </a:rPr>
              <a:t>3</a:t>
            </a:r>
            <a:r>
              <a:rPr lang="en-US" sz="3200" b="1" u="sng" dirty="0" smtClean="0">
                <a:effectLst/>
              </a:rPr>
              <a:t>. Treaty </a:t>
            </a:r>
            <a:r>
              <a:rPr lang="en-US" sz="3200" b="1" u="sng" dirty="0">
                <a:effectLst/>
              </a:rPr>
              <a:t>of Brest-Litovsk</a:t>
            </a:r>
            <a:r>
              <a:rPr lang="en-US" sz="3200" dirty="0">
                <a:effectLst/>
              </a:rPr>
              <a:t>- made peace with Germany but gave away lots of territory</a:t>
            </a:r>
            <a:r>
              <a:rPr lang="en-US" sz="3200" b="1" u="sng" dirty="0">
                <a:effectLst/>
              </a:rPr>
              <a:t> 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http://upload.wikimedia.org/wikipedia/commons/thumb/7/7e/Leo_Trotsky_1918_Brest.jpg/314px-Leo_Trotsky_1918_B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33" y="1009027"/>
            <a:ext cx="5036530" cy="29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upload.wikimedia.org/wikipedia/commons/thumb/e/e4/Bundesarchiv_Bild_183-R92623%2C_Brest-Litowsk%2C_Waffenstillstandsabkommen.jpg/220px-Bundesarchiv_Bild_183-R92623%2C_Brest-Litowsk%2C_Waffenstillstandsabkom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55" y="3938795"/>
            <a:ext cx="4310231" cy="29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upload.wikimedia.org/wikipedia/commons/thumb/8/8a/Armisticebrestlitovsk.jpg/220px-Armisticebrestlitovs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886" y="1326320"/>
            <a:ext cx="3220467" cy="50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00841"/>
            <a:ext cx="12192000" cy="1326321"/>
          </a:xfrm>
        </p:spPr>
        <p:txBody>
          <a:bodyPr/>
          <a:lstStyle/>
          <a:p>
            <a:r>
              <a:rPr lang="en-US" dirty="0" smtClean="0"/>
              <a:t>WWI </a:t>
            </a:r>
            <a:r>
              <a:rPr lang="en-US" dirty="0" err="1" smtClean="0"/>
              <a:t>VirtuAL</a:t>
            </a:r>
            <a:r>
              <a:rPr lang="en-US" dirty="0"/>
              <a:t> </a:t>
            </a:r>
            <a:r>
              <a:rPr lang="en-US" dirty="0" smtClean="0"/>
              <a:t>Source Experience </a:t>
            </a:r>
            <a:r>
              <a:rPr lang="en-US" sz="2400" dirty="0" smtClean="0"/>
              <a:t>(now gluten free!)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24" y="1799181"/>
            <a:ext cx="11721551" cy="476787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With your </a:t>
            </a:r>
            <a:r>
              <a:rPr lang="en-US" sz="3200" dirty="0" err="1" smtClean="0"/>
              <a:t>Chromebooks</a:t>
            </a:r>
            <a:r>
              <a:rPr lang="en-US" sz="3200" dirty="0" smtClean="0"/>
              <a:t>, head on over to my website (mrmarwitz.weebly.com)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Once there, click on World History and then on Classwork.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Under Unit 6, click on the PDF file “WWI Gallery Walk”.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Read through the PDF, answering the questions about the sources on the worksheet in front of you! Please let me know if you have any questions!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169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 Notes…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88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099"/>
            <a:ext cx="10353762" cy="371094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000" dirty="0" smtClean="0">
                <a:effectLst/>
              </a:rPr>
              <a:t>C. Russian </a:t>
            </a:r>
            <a:r>
              <a:rPr lang="en-US" sz="3000" b="1" u="sng" dirty="0">
                <a:effectLst/>
              </a:rPr>
              <a:t>Civil War</a:t>
            </a:r>
            <a:r>
              <a:rPr lang="en-US" sz="3000" dirty="0">
                <a:effectLst/>
              </a:rPr>
              <a:t> (1918-1921)</a:t>
            </a:r>
          </a:p>
          <a:p>
            <a:pPr marL="914400" lvl="2" indent="0">
              <a:buNone/>
            </a:pPr>
            <a:r>
              <a:rPr lang="en-US" sz="3000" dirty="0" smtClean="0">
                <a:effectLst/>
              </a:rPr>
              <a:t>1. Reds </a:t>
            </a:r>
            <a:r>
              <a:rPr lang="en-US" sz="3000" dirty="0">
                <a:effectLst/>
              </a:rPr>
              <a:t>(communists) </a:t>
            </a:r>
            <a:r>
              <a:rPr lang="en-US" sz="3000" dirty="0" err="1">
                <a:effectLst/>
              </a:rPr>
              <a:t>vs</a:t>
            </a:r>
            <a:r>
              <a:rPr lang="en-US" sz="3000" dirty="0">
                <a:effectLst/>
              </a:rPr>
              <a:t> Whites (those opposed)</a:t>
            </a:r>
          </a:p>
          <a:p>
            <a:pPr marL="914400" lvl="2" indent="0">
              <a:buNone/>
            </a:pPr>
            <a:r>
              <a:rPr lang="en-US" sz="3000" dirty="0" smtClean="0">
                <a:effectLst/>
              </a:rPr>
              <a:t>2. 15 </a:t>
            </a:r>
            <a:r>
              <a:rPr lang="en-US" sz="3000" dirty="0">
                <a:effectLst/>
              </a:rPr>
              <a:t>million died as a result of the fighting</a:t>
            </a:r>
          </a:p>
          <a:p>
            <a:pPr marL="914400" lvl="2" indent="0">
              <a:buNone/>
            </a:pPr>
            <a:r>
              <a:rPr lang="en-US" sz="3000" dirty="0" smtClean="0">
                <a:effectLst/>
              </a:rPr>
              <a:t>3. Reds </a:t>
            </a:r>
            <a:r>
              <a:rPr lang="en-US" sz="3000" dirty="0">
                <a:effectLst/>
              </a:rPr>
              <a:t>won but faced economic collapse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70" name="Picture 6" descr="http://upload.wikimedia.org/wikipedia/commons/thumb/f/f6/Czechoslovaks_victims_of_Bolshveki_near_Vladivostok.jpg/220px-Czechoslovaks_victims_of_Bolshveki_near_Vladivos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54738"/>
            <a:ext cx="7172098" cy="43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upload.wikimedia.org/wikipedia/commons/thumb/7/7b/%D0%97%D0%B0_%D0%B5%D0%B4%D0%B8%D0%BD%D1%83%D1%8E_%D0%A0%D0%BE%D1%81%D1%81%D1%96%D1%8E.jpg/220px-%D0%97%D0%B0_%D0%B5%D0%B4%D0%B8%D0%BD%D1%83%D1%8E_%D0%A0%D0%BE%D1%81%D1%81%D1%96%D1%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92" y="1388732"/>
            <a:ext cx="3408608" cy="54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jército-rojo--russianbolshevik00rossuo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38" y="5052245"/>
            <a:ext cx="3699519" cy="18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pload.wikimedia.org/wikipedia/commons/thumb/d/df/American_troops_in_Vladivostok_1918_HD-SN-99-02013.JPEG/220px-American_troops_in_Vladivostok_1918_HD-SN-99-0201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146" y="2776750"/>
            <a:ext cx="3417904" cy="20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oolwallpapers.me/wp-content/uploads/2014/01/Minimalistic-Soviet-Un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844"/>
            <a:ext cx="11521440" cy="3695136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000" dirty="0" smtClean="0">
                <a:effectLst/>
              </a:rPr>
              <a:t>D. At </a:t>
            </a:r>
            <a:r>
              <a:rPr lang="en-US" sz="3000" dirty="0">
                <a:effectLst/>
              </a:rPr>
              <a:t>the same time, a famine killed many Russians</a:t>
            </a:r>
          </a:p>
          <a:p>
            <a:pPr marL="457200" lvl="1" indent="0">
              <a:buNone/>
            </a:pPr>
            <a:r>
              <a:rPr lang="en-US" sz="3000" dirty="0" smtClean="0">
                <a:effectLst/>
              </a:rPr>
              <a:t>E. Communist </a:t>
            </a:r>
            <a:r>
              <a:rPr lang="en-US" sz="3000" dirty="0">
                <a:effectLst/>
              </a:rPr>
              <a:t>Russia was renamed the </a:t>
            </a:r>
            <a:r>
              <a:rPr lang="en-US" sz="3000" b="1" u="sng" dirty="0">
                <a:effectLst/>
              </a:rPr>
              <a:t>Soviet Union</a:t>
            </a:r>
            <a:r>
              <a:rPr lang="en-US" sz="3000" dirty="0">
                <a:effectLst/>
              </a:rPr>
              <a:t> (USSR)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40" name="Picture 4" descr="http://upload.wikimedia.org/wikipedia/commons/thumb/a/a3/GolodomorKharkiv.jpg/220px-GolodomorKhark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059"/>
            <a:ext cx="5189220" cy="375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neh.gov/files/imagecache/neh_large/humanities/articles/politics_of_food_pic_buzuluk_ma2011_100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80" y="2764909"/>
            <a:ext cx="5265420" cy="32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564" y="2461846"/>
            <a:ext cx="10353761" cy="1326321"/>
          </a:xfrm>
        </p:spPr>
        <p:txBody>
          <a:bodyPr>
            <a:normAutofit/>
          </a:bodyPr>
          <a:lstStyle/>
          <a:p>
            <a:r>
              <a:rPr lang="en-US" sz="8800" dirty="0" smtClean="0"/>
              <a:t>Map-a-</a:t>
            </a:r>
            <a:r>
              <a:rPr lang="en-US" sz="8800" dirty="0" err="1" smtClean="0"/>
              <a:t>Moscas</a:t>
            </a:r>
            <a:r>
              <a:rPr lang="en-US" sz="8800" dirty="0" smtClean="0"/>
              <a:t>!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2776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t2.gstatic.com/images?q=tbn:ANd9GcSSnRjEITCGz4jGre3JY5Tvg-_yYVimMZ0mKtSjphMCJjcxsMfC-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36" y="0"/>
            <a:ext cx="10218420" cy="71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0825" y="220980"/>
            <a:ext cx="10353761" cy="1326321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IV. Stalin’s </a:t>
            </a:r>
            <a:r>
              <a:rPr lang="en-US" dirty="0">
                <a:effectLst/>
              </a:rPr>
              <a:t>Soviet Union</a:t>
            </a: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5600"/>
            <a:ext cx="4320540" cy="574720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000" dirty="0" smtClean="0">
                <a:effectLst/>
              </a:rPr>
              <a:t>A. After </a:t>
            </a:r>
            <a:r>
              <a:rPr lang="en-US" sz="3000" dirty="0">
                <a:effectLst/>
              </a:rPr>
              <a:t>Lenin died in 1922, two rivals fought for power </a:t>
            </a:r>
          </a:p>
          <a:p>
            <a:pPr marL="914400" lvl="2" indent="0">
              <a:buNone/>
            </a:pPr>
            <a:r>
              <a:rPr lang="en-US" sz="3000" b="1" u="sng" dirty="0" smtClean="0">
                <a:effectLst/>
              </a:rPr>
              <a:t>1. Leon </a:t>
            </a:r>
            <a:r>
              <a:rPr lang="en-US" sz="3000" b="1" u="sng" dirty="0">
                <a:effectLst/>
              </a:rPr>
              <a:t>Trotsky</a:t>
            </a:r>
            <a:r>
              <a:rPr lang="en-US" sz="3000" dirty="0">
                <a:effectLst/>
              </a:rPr>
              <a:t>, leader of the Red Army</a:t>
            </a:r>
          </a:p>
          <a:p>
            <a:pPr marL="914400" lvl="2" indent="0">
              <a:buNone/>
            </a:pPr>
            <a:r>
              <a:rPr lang="en-US" sz="3000" b="1" u="sng" dirty="0" smtClean="0">
                <a:effectLst/>
              </a:rPr>
              <a:t>2. Josef </a:t>
            </a:r>
            <a:r>
              <a:rPr lang="en-US" sz="3000" b="1" u="sng" dirty="0">
                <a:effectLst/>
              </a:rPr>
              <a:t>Stalin</a:t>
            </a:r>
            <a:r>
              <a:rPr lang="en-US" sz="3000" dirty="0">
                <a:effectLst/>
              </a:rPr>
              <a:t>, leader of the Communist party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8" name="Picture 4" descr="Trotsky 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40" y="0"/>
            <a:ext cx="5013960" cy="688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File:Stalin 19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36" y="1135600"/>
            <a:ext cx="3777857" cy="508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upload.wikimedia.org/wikipedia/commons/thumb/0/03/Trotsky-Saint_George_allusion.png/220px-Trotsky-Saint_George_allu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5" y="0"/>
            <a:ext cx="5963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commons/thumb/c/cf/WhiteArmyPropagandaPosterOfTrotsky.jpg/220px-WhiteArmyPropagandaPosterOfTrot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71" y="0"/>
            <a:ext cx="4963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7264"/>
            <a:ext cx="5052060" cy="3695136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000" dirty="0" smtClean="0">
                <a:effectLst/>
              </a:rPr>
              <a:t>B. Stalin </a:t>
            </a:r>
            <a:r>
              <a:rPr lang="en-US" sz="3000" dirty="0">
                <a:effectLst/>
              </a:rPr>
              <a:t>took power and tried to seize complete control of the USSR</a:t>
            </a:r>
          </a:p>
          <a:p>
            <a:pPr marL="457200" lvl="1" indent="0">
              <a:buNone/>
            </a:pPr>
            <a:r>
              <a:rPr lang="en-US" sz="3000" dirty="0" smtClean="0">
                <a:effectLst/>
              </a:rPr>
              <a:t>C. He </a:t>
            </a:r>
            <a:r>
              <a:rPr lang="en-US" sz="3000" dirty="0">
                <a:effectLst/>
              </a:rPr>
              <a:t>created central plans to govern every element of the economy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 descr="http://memecrunch.com/meme/EOCR/joseph-stalin-red-leader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44" y="0"/>
            <a:ext cx="6620156" cy="72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hUUEhQWFRUXFx4XFxcXFxwXFxwcHBodFxgXHBwYHCggGB4lHRccITEiJSksLi4uFx8zODMsNygtLiwBCgoKBQUFDgUFDisZExkrKysrKysrKysrKysrKysrKysrKysrKysrKysrKysrKysrKysrKysrKysrKysrKysrK//AABEIAPQAzwMBIgACEQEDEQH/xAAcAAABBQEBAQAAAAAAAAAAAAAGAQIDBAUHAAj/xAA+EAABAwIEAwUGBAYCAQUBAAABAgMRACEEBRIxBkFREyJhcZEHMoGhwfAUQlKxI2Jy0eHxM4IkFkOSorIV/8QAFAEBAAAAAAAAAAAAAAAAAAAAAP/EABQRAQAAAAAAAAAAAAAAAAAAAAD/2gAMAwEAAhEDEQA/AOy6qcFVDNe10E4XS6qgCqXVQTaqSaj10oNA4mkmkmkJoPFVJqqhm2cM4dOp5YSDsOZ8hQTnXtObQD2KCSOarA+VB0TVXi4BcmK4Q/7Rsc8uUqDaAZ0pSNuhnnVPG57in+864oiNpgeUCg7u7neHTOp5sR/MKRnPGFnuvIPP3gP3r5176zcm1oqdgrBkE2MffxoPo1GNQdlpvt3hepSuvntzHLTpTHeO3hHOtXA8SYlrSUuK32JkH4dKDuCV14qoAyb2iBa0tvICZ3UCfWKNsHi0OjU2tKx4GaCzNJqppNeBoHg0s0gr1B4GpEmowKcDQSA0tMBpQqgo6qQGvUlA8GvTSUtA8U4Go5r2qglJoW404vRgkgAa3DsOg6mtfPMxDGHcd/SkkDqeVcXxDb2N7R1XeUYIA5AmggxWLexuIU66SSEylHIdAPh+9RYvALVCNJ1agPUSd9p+lHmQ5AhEzuYUDHIiw+QrJzt0NvhfIon/ALAlJoMJOSBCRqEAjUo7T+lPxNXhgO5tFpNrgDlFbmMxLbruHbSe6kdo746Ud0HwBj0qyw41peO+pMg+BMD13oB5OTFBUqIAIInnz+tR4bLdS1JAvrCgfA3onxTiVKbTPvQkR4CoswSG20rSO8UqSL9AVC/XlQY7mUJKyTJAsI+f0pcRkxTCVWW5ZI6cz8AN6sYbHJUGkpuQdj6k/Cr7jilOlcSSNCB+kH3leZoB1fDri/8AiSQnYq5nxHhzqnhHHMOStlSkEWBBurrXTU41LTaUkklR0zaTyJHQcvhWFnfDqVgFiyRz5HrHOgs8E8cKdWWsUpIJ9xRgHyPIzR8PlXB82yJSDqm5VYRzo39n/ExH/i4gkqSe4rlH6Z86DogNLqqOlmgkr2qmTSUEoVTgahmlmgrUoFIBTooEJpJpFCmlVA+aQGma68DQAntVzZWhOHbMEjUsbEgbD1/asThjHIRhyCRJFhzHh99azPahiivMCiRCQkDabiTvWflbocdQykk37xTA/wB0BpkmeKdRoHvo2gWUnmPMEVR4ny9agIBMEn4G/wC9GuTcONNDui59a2lYJJ3ANBy/A5eUB1apJKIHkTP9qXEo0Jg21lKUjrAuT4Culry1P6RWVj8i1qmJIsPCgBM4zMJSlQmQolJ+EX+Rqli83UpluTPfUr5aR86Mc24ODiQOQ3rPVwZMJFkjlQYWR4sJDiwBqMIQTskASpfxP7VqjMktwrvKgGEjcn9Sjy8Kv4fg8ggTaiHDcPIAsNz6+dBz591xbqHH5ASO4mwAH77bmt7L+LkF0JcKAjYATtyq7nfCRXPZmCZkm/wvQZmnCv4cpVr73Odp3gdLdaA4zTDdvBw2lW+mQQlPVZPMybCgjGYRTCtN9RO83tc/7ot4LLmghSu7EAfm+W3rVHjp9KUdm0dTyrEASUpJ73iDQHXDuajEMpX+YCFjoYrTmuW+zbHKaeDBNlgnTMwYn1tXTFKoJgqnTVdKql1UD69NNBpQaBoFeUKdXjQRKpiqeaaqgiNOTXjThQfOvFeY/iM0xK02CVFufBHcNvEg0Y+yzIkGcQTKrgDkPGgHM8ShWJxSgm631wBt75+Zrsns9wmjDIkQSJNAZ4ZNWBVdupgaCQimlNJqrxNB4pppbFOmmk0DYFSINQmnCgn7MGsPiPKmy2orEiL1vMVHmrGtpSeooOK5tjcTh4LC9DROkxFuhkC1ZwffTKg6ElY7xUkaj8QKLcrbh1xh2ChwmAoWChZSfGRWHisSrBuOMFkqYUTZR1EW/KeYoLPDzyUaXElCykgq0pOoTYma6kHJjxrkow7Kmi60FNwLltYg+BCvu1dNylYLLRSdQKBB62oL6TU2qq+qnhVBOk04KqALqQGglBryjTKRVAhVTTTTTCq9A4qr2qo1Uk2oPnPL8MF410CCntVx498+ld7ydIS0kkgCPIVxHghntMe8TslalGP6z9/CjTiTMX8Sr8LhQUhJ96LHzM2E+FB09l9B91QPkQaspvXHG+Es2ZAUh1s/ypVHlIUmD51CrjvNcEoDEYYrRzOkn0Um3rQdqKaalJoQ4N43TjTGgoPSjFuwM0Dli1QKc6VkZzxM0yF6lflJjnYVy3OPaXiFWw7ZjYHSVHz6UHaA+JgkU8KBNr1wTCLzd89pDvxAAjewtVlw45hYW4XArcqBN/CNgPOg72wKmcFqCfZ7xMvEpKXfeSYvvRu7cUAXn+QBSi5sqQQRbvDbym16pYxr8RhyFpBcQNuYP80x8qLcYvSO9EdTsfA9KEzmCG31w62nUI0KUCCfCKDn/wD/AHQ2lTWgpAsYII+Eia6rlYCWWwLDQmPQVzTi9sgkhlJTa+8yb94XjwtvXR8As9mibHSm3w2oNAGnpqshdSoNBMFVKFVAmpxQTA00mkNIoUEa1VEo1IqoyKDwNSBFMpMRig2gqWbCg497O8vBxWP8HlIEf1mi/McSjLmlPrupSghI3JUdp8oJ+FZvAeC0v4lQnv4hxfSxVI+VFGf5CjEdmHyFNIXqKTuTBAE8hflQc0e9qyihR0KJCgB/GCFEK1QoNhBEDTeTaRvNWcdxdiA02taShLiQpIeQIUDcaXEfUUYYr2f5esqWlhMmDuRH0od4r1mMP2aVtpASnUJSIFoAuYoL/s3z5t9akFsIWLhSRv1B9d+ddMU4AIkUCcAZD2I1H3lGSdIHgAI8KMVnvigEvaHl6NCFKAkmJ6joetDY4xw+HSlCEBISJdXoBIHIJH5lE9bATXUuLMmTicKUR3gNSI61w/C5I0nE6MUk6dR1j3bkaZJ5UBM97QsNCEhzENqWgLTKEL1BW1myrSbbGDVzB8WpUiVpQ+z+dxsw4gdVtm8DmR6VXT7PsE2UPYdKhpIIJWVgReYO9aDXCmCeWouJOvbUhRQrx92BQa2V5KlK0vYZQLahNov0uKM2FSL0EcPZY9gSWAou4eZbUY1Jn8p6+BoywKpTzoPY1rUkyAbcxXG8/wAIhOMBDeiTcboV1ImfSu1rFcx4qChiRBGkgnT7wJ5+VAzHvJWWsPAQSpIKNR2N7RY2vROq1hQTkTZdx4VoDYaSSqPzHYfvNG61UCINWm11WSaek0FxDm1WAqqTZqds0FsivV4mkNBC4KiKqmcNRxQLQd7WnynL1hJgqIAjfcD60ZA0Ee09AWGGzsV6vS/0oPezhJDQKrk7nnRq+gq2tQhwikISE0aNqtQZjo/KUzFV0ZWlSgpQBjathbE1WxmLS1pQLrVYCgVsaTApEPd8VJhm5Mq3qu+Qle9poCMK7tCPEuSsvqBWmFfqFj/kUUJPdEXtQNxHm62cWELTCFp1IPXkofD60EuAyZTQCULkdDerjGWqBklW/I1by54KANajbfSg9hkWvt41bwzcbCKRCKmAoEVQ/jsq1OawJ5epn5fWt1w1SzHGtsNLddVpQkST0vH7mgDOJuJm8vUNGE7RvVpedEJSCY1AWOojnMVt4gDVKdiAoeREisnirBNryrFBtWtOkuiOvvVdYJDbQJk9kif/AICgnp6Kr6qkQqguNipkVXbqZNBdmmmnGmqFBGabFSqTUCqB1CXHCe+wo7XHrYf/AKFFQNYXGWHC2kBW2qJHKf8AIFBm8PEx3hf+1GWFNqEctWNSo60SYdcCgtZljEtoJPIVg8PYNTrisS6Imzaeg/V5mrT7HaklZhCbmao4ritAV2bQm0giSIiZt8PWgexhsWnFKUt1CsORAQUwoHqFA/I1g4jHuO41TABTpg97ugjmQTvU7HETriiNA0iRq3giB6ySPhWFiM4S9masHiEhwRDapICFBOrcbzO9ooC3OXMxKwMuXhezQO8XFqWoq6EAQkDzrK4qwGMxrbRKUBzDgklEwtZidE8gBz5mn8KttoBLfcUnUFJEkd06T5kGJHjap18UvJMqSCkmAU3AmyVH+UmL/CgzuCs+vocsra9r866XglzXO8XkgxKw62Q28ZCgNipO4PQxRfkDq0gIc3FjQEQFIaVJtTVmgjUaxOMezOBxIeICC0oGepEJHnMRWwpVYvEeBD/ZNrALevUtJ5xt86AN4K1KwWIbkkdkEibiTaifEKGogbDu+gj6Un4RvDqLbSSEAh1c7T+RA+N/hUKT153oJ0ipAKiQalQmgsNG1TJNRIqZFBdApYrwpCqgearuCpdVQqoI4qlneFK2VAC4hXoZPyq9TwqgEsvb/iEcoFETQ7tQY/DJS4laQBqsY670J8U8YuYWUdio3ssAlJB225joelA3jjNFjQy2tKE6j2iiRBJFk/uf+t6wsoxIGoIWB7vaOT3tSrhsE+8owBbYChHMM6LgUt0qA1G3W4JABvJiCeQrPw6XcQpOhokTISBIk+J3tb4UHSHs4bbR2SyEwu6UkEWMgqg7kJNt+8elBeFxut44uAF9rNugty3EfSr2F9meYvQSUNajqJUqPKyb7VuYX2SuoTpXjABeyU/3NBfbzxrUdC0ntlmQCEp7QJhUdNQAIvY709WYt9p2LukKCQtK4gL1AGCOSTEeaaGsf7OnWwrTiEqvcHa3O33esVzF4vDkodhaU+6SApSTzKSbjxE9KDoOCzFJU7IUlYcISUG5QUpUhcJ8dzffxozyDMUYhpDurvaRr6g+PWuKcP8AELSJL2pDgB0OAmB1HhP0rc4d4xTh8UdagttahqWgWWm8LA/Ke8Qofy0HcmXJFKs1nZXmDTqQWVhaeqdvLzq+TQROKqnhHQ73xsDakzV7S2o+FAeXOOMyEOLCT+SRA8uYoCzPMXKtA5bnx/xWcmqqXL1cw4oLTQqylNQt1OFUEqBUyRULaqnSaC2VUyvaqUqoEJqMmnKNRKNA4mmk00qpAaCDNQezkflIV/f96qJSFBUgGRtFq09Egg7HesZswrT0MUA9jODMK84Dog/mg29KKcvyhlhI7NCQQN4vUjbV5q6y1O9BnYvFKvFYWIdSJUTJ86NDgkmxFUXOHGVTKaAR/GtrIgfLnWirh5p9PuwfCiHB8Nso91NabOCSnag5sn2YNGQvY84vS5X7MmGnFBzvg3Ty510tbdRON7UFXLcChlGhsQgbCra10yYpi1UGFxTidLUdTQe0qt7i9cqSnoNqHGVRQajDkff7Vo4ddZKF1faVQabTtSpXVBFWG6C8yqrqKoMCrzYoLI2r0V4ClIoI1GoVmplVEoUEWqpEmoyKemgZjMWhltbriglCElSiTsBXNOFuPRjcS6hxIa1HUyOZSBsTzVabdfCsv2u8XB0/g2FShJl5Q2JGyB1A5+PlXO2AU6VIJSsEEEWIPI0H0kxjQPhvWiziARKTXOuD+I04xGkkJfQO8Oo/UOo/vWqS8lUoN+aT7poDpjGeFV8RmwCtPOKC8bxE62LtKnwuPlQ+jiRfaalAjwIIoOsYXGxGo71rIdFch/8AVhJHhW7lnEYJErEn8t5n0oD9TgqFS6oYbEgjmfhVm5oPKNeKaelEV52ACeVACZ7iEOPOISoFTcJWBumQFCfgayksQaHMnx3aY9/FX7N51SR0KZCWzt/KPWjJxvlQVUG9X8ODUIQKvMoEWoJ2hUqBekbFqsNpoJ2auJVUDQqcCguJFKqnxTVigipiqw8240wWHJSp3tF/oaGs+o7o+JoVxHtEcdth2Utj9Tp1Hz0pMfM0HQCBudutch9pHtEUpS8LglQj3XHgbnqlB5DkT6VJjszS63iDj8UtRSgdk0CG0KUZnupgKiBYz701y9lEgTz/ANUD2MPVlDZmpmEiKtBrp/b40HsO2ttSHmSUuJIKSN/EHqK6vwnnqMciFQjEIHfRtPVSeo/auYYXuzFp+MVfZUQpLiFFDqCClSbH5WIPMc5oOrEd6CKmLaI7yR8RWTwdxOnGfw3QEYlInSNnBzUnr4jlRA6gwQRQBedYNBXISAOcff3NaHDmBbKpSAY38KbnLFzvfxgUnCxhUG17cqA/YbgCrAtTGE2FONA+aBfadxDobGCZV/5GIEGN0NbLWehIkDzPStjjPihGAYUs993SShHy1K6JkjzmBc1yzJ2HFFeJxStT73eJIiBySJ2A6cqBv4cJT2SbBIAT8I6c7UU5Fje1QEK/5EiCDuY/NQ32W8W+Y6G9/sUin4OoSCNr3BjcenyoDtDRqylFCWWcYlMB9tR/nTz8SDtRLg8/wzkQsA9FAj57fOg0kCpYpzRSRKVA+IM0tA9urDaqroQamQIoBl3jZ98kYNlKETHbPGQP+qbfOrrWStYlP8d53GKHvJSvS1P9KAEgf1Guf4jC/h2gh/MljmprDhKgD/2EczcnYCh/GcVNNgoa7R1PR51TiTO5LSChr1CqC3m3DWt7smVglKiXg0QWWUbwt2AFL8E7VpoXg8G13nQ67IJS2dQHRJWTpnmbnkKAcRnr7oCZhI2TskTc6UCEJ+AqmrDkklRmg3uIOLkuoKGmUIERPvq3uZMAE87c6xctb1ItyN/3qFTHhWhwwP4ikEG41AeW/wAj8qCywwQLH75VbZSRf/QPhz/3VlLQBgeP+7mtHK8uSoqUslDTY1uKuYEgQBuVKNgNyfKggTkrxw6sT+RKrpJ7xTOlToEXSkwCfE9Kohu4j/X39KuZk9jm8WMWpjQ02OzThVGYYKYU0U8yUmTz1KmKkxmEQhSQ0oqYcSHGFnctnYHqpBlCucpoKjeHOoFJKFAylQOlQPUEbGa6Xwzxal8BjGFLb+yXdm3D/NFkLtvsa56nkQPla30q0MOFDvb7dBfwoOg5kkoXDySmdjyI8DsRVPDANuCLiqXDGevMN9i4lL7A/wDacPeTfZCjt4Dw5UR4MYHFT+Hd7NxNyy6O8IuRe/LqRQEmXOahUGOzA95LGklIlx1ZhloASSo/mIF9Iv1gXrNx7+HwrCXsdiezQpIUllJhSrSEwO+s+AgdaBs3zx/MobS2cNl4slpIAW6BJlcWCZHuj4zQZeOfOPeJSScIhU612cxDgmHFx7qB+VFgAepqzjViRadgAP3++lPICISiCNgBYJgfI3pmAQVvNoI95YERaJ8+nhQUnlQopIjcTP8A9T0++tNUgRpPO1pEdZ8LAVq4/OGcVi8SwoBp1t1SW17NuBNtCzEJVIsedhVQ4RSVFKhpUkwRsq3X4j40DMG+rDrQ8sKWhKoUhO5SRaAYm/Kr4waMQVrbQWQokttqAlJidKuQ1C8CY+FU80n8M9tZBg+IuAfCRQ5lPGj7aQlYKkggge8ARtZcj0ig3spbxRXdK20BwN9shxKUSraSdh5jpR+jL8YyILgWQfddSAVf0rRY+lB2U8bM6gohLaiSVCCgKB5KCtSFCfEfCil7ikvtAYYtJcAtLim0W5DSlaY+IoL2EzwpOl9laD1TC0+o/wB1rYfMGXPdWJ6K7p9DQCjDZnKlJQ0rWLrDoWmdpMJtU2BeWWEoekvBSkuIIIFrggkQRHMGg4qG1uHvqUfM/sOVTIwwHKtJLcf3qEtmaCHs/WpAkU5DBqQII+/rQRaJqNs9m624NkquPA2Py+lXFp6dPWoFjVb/AHQFoQneRHLy+49a1cudQ2/lpVH4ZT6u2m84hKT2M9QJSpI5EmhXKHytoIO7Zgnwvp87WrXw7QcDmFcMJesFTGh1Jltfhc6T4KNAfcT41vEOhhCu6klSyYAFiEpSZuVHTb4mua5VjG8Q6/gGyIS8teBWTYqvran9DoEjooDrQtjczxKSppxZC0y2uwC7GCkqiTWe0CkgpJSoGQQYIIuCCNiDzoDhh2dx8DIvMEHpHOrQXEWBtM+P0FQKxP4hsY1EBRIRi0CwS8Z0ugT7jgF9gFA9amZdkgRJj5c4+VBfwpIVqBkzuLz8eljS8Z4ZtDIxqCWnkxpUlV1SYgjrF/3pmWM99KE8zc+f7UJ8f5/+IeDLd2mTpEfnXspR67QPj1oFyDHIeeC8W8px2wBdUVyOSZUbAdK6FiHQEwCBA90CbeXPl51yFzKnAkKUggHY2m3OAZoi4U4iIUll48xpUd/90BaTJt5iQJ8j02/ar3Ch1YlCiRCe8r/rqUPOwqjiG++SJjleZkXH+Kt4R0NMYt4G6MOvYxcjSBy6/PnQEnCeXt4jApcQRDyluknYqLiwdRAvBsR0A5Vg5u4C82wuyltKU2sEqu0SHWVnciUyle4BiKBOCeOHsAgskdowSVATC0KIgqQTIg80mx3tW1w3mpxmOcc06Q3hHtIFjJi507e8dqDWeZ1IIFwUWG02MGPT0oOwmBQpCZHKfjRnh1wkCCbbE8hbn48qGsKmEiSBFv39KCIZSIuKpYjLygyglJn8qiCfSiFoE+9y6fd9tz0pjzE8jPjv9OfWgzMBm2LYMpcJ/qsfUQa28L7QnBZ9vUOpAVy62PzqiMKR5zbnUJwU79PvegpIw9hA8/vnUK2iPrb61ebXAiR9elRvDbb43F+lBSUCPDp9actEnafvelcRMn5RanBqZ8uW9BVSBafHxNIyoc59Kmd8OvL7+5qBu3+fOgmafLLgcGxGlXSDt/etXHp2PW8725EffOsjEplB+/CrOSvBbakG6m/XT9f8Cgq8TYhLyUOgfxY0Oq2lSbIV5qQLnmUk86wGXPCjDBBttf8AFGplYLboi4SfzjnqT7wjpHOh3OMuXhn1sue8g2PJSd0rHgRQXOG84/DPalJ7RlY7N9oxDjZ3Te2obg8iPOivEZeGXezSvWgoC2nNgtpXuK5X5HxBoAQaN+EnxiGThVqSl1qXMKoiOpcZKgJhQuBMSBQaGe4r8Lg1qB/iO9xA3uQQVC/5RJ+I60PezHJ8O8+5+I/KGwlIMElbqUFQ8pjw1TWZmmYrxjmq4bQNLaTyHM+ZNz8KbgitlzW3GqIUDspJF0n75UHUM5yfL0lCUOkEW7IKnvFYCmxElJTCpH8s9a5rxXlgQ7/D6agR4KUmR56ZrSRnxKpU2pSiNJk33uQ5MibAmBIFRYoqdUVqAFogbACwSPAUFrhXOy6NKiAtIgzeQNrfe1EGf4wJyjEEQC68hlPUhJC1+dhXO3UqYdS63IIN6MuK8ahzAYFCCO92j673CirQAR5Te+1ACITRn7OBAxqiNsMR5SpImZBFCqkwKMOAmv8AxceTYaWkzHVy95tagI8KhBjrv15EUPZcJRtI9efzrWwcgKFoCSR8AR86zMmTLSNtpv6elBbQ3BHMnmd9ug8OVTpZJ5QR9N+dr09TRHOBtym48Nrn51ZZZtEAx6zeT60Gclj8t4+Z8qlbbiwFun2Nv7VZ7AyCDIJ58v7CkXhzIkwOU3igxWszUYUUons42P8Afa223hVh7PHEqKQlEAzcEmwi5KpMzz6UteoMnHY1TsagBE+7PMm1yenzqmn3vMfU16vUETgtMmf81nEXHnS16guN3++gqtg3CjENFJjUdJ8QTBr1eoLmLRKli/dUQPv41JxCyHMuw7yv+Rp9WFSerQQVpSrrpO3gTXq9QDSK0Uq0sLUN5Cfgd6WvUFvKWx2XkTHypxT9+ter1BNhkCTbb/FWiZ/f1r1eoKmKaBEHxrKwJOtSJlIsJr1eoLDqf2ow4PZH4DFmLl1kT4axbyr1eoNjR/DMWlCtrbA1icM3aRIHL9zSV6gIG2xPwp7d0z4j6nz516vUDwwALTepkNgKI8J+cfSlr1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://weaselzippers.us/wp-content/uploads/100409151220_stalin_1935_getty_4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3838548"/>
            <a:ext cx="4020185" cy="30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.steampowered.com/steamcommunity/public/images/avatars/42/42018f16cdb0f61d3598cfa7bc1df61f956f4051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40" y="0"/>
            <a:ext cx="6957060" cy="691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58" y="290124"/>
            <a:ext cx="4486362" cy="3695136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000" b="1" u="sng" dirty="0" smtClean="0">
                <a:effectLst/>
              </a:rPr>
              <a:t>D. Great </a:t>
            </a:r>
            <a:r>
              <a:rPr lang="en-US" sz="3000" b="1" u="sng" dirty="0">
                <a:effectLst/>
              </a:rPr>
              <a:t>Purge</a:t>
            </a:r>
            <a:r>
              <a:rPr lang="en-US" sz="3000" dirty="0">
                <a:effectLst/>
              </a:rPr>
              <a:t>- Stalin killed up to six million of his own people that he believed were plotting against him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2180" y="0"/>
            <a:ext cx="588082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I CLEANED UP MY FRIENDS LIST</a:t>
            </a:r>
          </a:p>
          <a:p>
            <a:pPr algn="ctr"/>
            <a:endParaRPr lang="en-US" sz="4800" b="1" dirty="0">
              <a:solidFill>
                <a:srgbClr val="FFFF00"/>
              </a:solidFill>
            </a:endParaRPr>
          </a:p>
          <a:p>
            <a:pPr algn="ctr"/>
            <a:endParaRPr lang="en-US" sz="4800" b="1" dirty="0" smtClean="0">
              <a:solidFill>
                <a:srgbClr val="FFFF00"/>
              </a:solidFill>
            </a:endParaRPr>
          </a:p>
          <a:p>
            <a:pPr algn="ctr"/>
            <a:endParaRPr lang="en-US" sz="4800" b="1" dirty="0">
              <a:solidFill>
                <a:srgbClr val="FFFF00"/>
              </a:solidFill>
            </a:endParaRPr>
          </a:p>
          <a:p>
            <a:pPr algn="ctr"/>
            <a:endParaRPr lang="en-US" sz="1100" b="1" dirty="0" smtClean="0">
              <a:solidFill>
                <a:srgbClr val="FFFF00"/>
              </a:solidFill>
            </a:endParaRPr>
          </a:p>
          <a:p>
            <a:pPr algn="ctr"/>
            <a:endParaRPr lang="en-US" sz="1100" b="1" dirty="0">
              <a:solidFill>
                <a:srgbClr val="FFFF00"/>
              </a:solidFill>
            </a:endParaRPr>
          </a:p>
          <a:p>
            <a:pPr algn="ctr"/>
            <a:endParaRPr lang="en-US" sz="1100" b="1" dirty="0" smtClean="0">
              <a:solidFill>
                <a:srgbClr val="FFFF00"/>
              </a:solidFill>
            </a:endParaRPr>
          </a:p>
          <a:p>
            <a:pPr algn="ctr"/>
            <a:endParaRPr lang="en-US" sz="1100" b="1" dirty="0">
              <a:solidFill>
                <a:srgbClr val="FFFF00"/>
              </a:solidFill>
            </a:endParaRPr>
          </a:p>
          <a:p>
            <a:pPr algn="ctr"/>
            <a:endParaRPr lang="en-US" sz="1100" b="1" dirty="0" smtClean="0">
              <a:solidFill>
                <a:srgbClr val="FFFF00"/>
              </a:solidFill>
            </a:endParaRPr>
          </a:p>
          <a:p>
            <a:pPr algn="ctr"/>
            <a:endParaRPr lang="en-US" sz="1100" b="1" dirty="0" smtClean="0">
              <a:solidFill>
                <a:srgbClr val="FFFF00"/>
              </a:solidFill>
            </a:endParaRPr>
          </a:p>
          <a:p>
            <a:pPr algn="ctr"/>
            <a:endParaRPr lang="en-US" sz="4800" b="1" dirty="0">
              <a:solidFill>
                <a:srgbClr val="FFFF0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 BEFORE IT WAS COOL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23554" name="Picture 2" descr="http://10collective.com/collective-life/wp-content/uploads/2011/05/pi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5670"/>
            <a:ext cx="6245225" cy="290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769620"/>
            <a:ext cx="5334000" cy="487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Spot the Difference: 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Stalin’s Purge Edition</a:t>
            </a:r>
            <a:endParaRPr lang="en-US" sz="4800" dirty="0"/>
          </a:p>
        </p:txBody>
      </p:sp>
      <p:pic>
        <p:nvPicPr>
          <p:cNvPr id="22530" name="Picture 2" descr="File:Soviet censorship with Sta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6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File:Voroshilov, Molotov, Stalin, with Nikolai Yezh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56" y="0"/>
            <a:ext cx="10401300" cy="700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File:The Commissar Vanishe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15" y="0"/>
            <a:ext cx="10561320" cy="692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File:Postcard, 1917 Sign stating Watches of gold and sil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884"/>
            <a:ext cx="12192000" cy="688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9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le:Soviet Postcard 1917 - Alte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5" y="7789"/>
            <a:ext cx="10911840" cy="685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1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j1sandiego.com/hostels_hotels/world-war-1-map-blank-i5.jpg"/>
          <p:cNvPicPr/>
          <p:nvPr/>
        </p:nvPicPr>
        <p:blipFill>
          <a:blip r:embed="rId2"/>
          <a:srcRect t="12417" b="612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0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File:St Petersburg Union of Struggle for the Liberation of the Working Class - Feb 1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15" y="0"/>
            <a:ext cx="9646920" cy="688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File:St Petersburg Union of Struggle for the Liberation of the Working Class - Feb 1897 - Alte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05" y="9602"/>
            <a:ext cx="9578340" cy="684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7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File:RedSqlenintrotsk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4081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1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File:Lenin addressing the troops - May 5 1920 - Alte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55" y="110995"/>
            <a:ext cx="9235440" cy="674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1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900" y="2484120"/>
            <a:ext cx="5232516" cy="132632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TOO SOON?</a:t>
            </a:r>
            <a:endParaRPr lang="en-US" dirty="0"/>
          </a:p>
        </p:txBody>
      </p:sp>
      <p:pic>
        <p:nvPicPr>
          <p:cNvPr id="20482" name="Picture 2" descr="http://i.imgur.com/In7z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" y="0"/>
            <a:ext cx="5120640" cy="68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6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62" name="Picture 2" descr="http://www.washburn.edu/cas/history/stucker/seasiaoutli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934" y="0"/>
            <a:ext cx="1230993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31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31" y="0"/>
            <a:ext cx="10353761" cy="785611"/>
          </a:xfrm>
        </p:spPr>
        <p:txBody>
          <a:bodyPr/>
          <a:lstStyle/>
          <a:p>
            <a:r>
              <a:rPr lang="en-US" dirty="0" smtClean="0"/>
              <a:t>I.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3543" y="785611"/>
            <a:ext cx="12565708" cy="3695136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dirty="0" smtClean="0">
                <a:effectLst/>
              </a:rPr>
              <a:t>1. Citizen </a:t>
            </a:r>
            <a:r>
              <a:rPr lang="en-US" sz="2800" dirty="0">
                <a:effectLst/>
              </a:rPr>
              <a:t>unrest- Russians had a previous Revolution in </a:t>
            </a:r>
            <a:r>
              <a:rPr lang="en-US" sz="2800" dirty="0" smtClean="0">
                <a:effectLst/>
              </a:rPr>
              <a:t>1905</a:t>
            </a:r>
          </a:p>
          <a:p>
            <a:pPr marL="457200" lvl="1" indent="0">
              <a:buNone/>
            </a:pPr>
            <a:r>
              <a:rPr lang="en-US" sz="2800" dirty="0" smtClean="0">
                <a:effectLst/>
              </a:rPr>
              <a:t>2. Social </a:t>
            </a:r>
            <a:r>
              <a:rPr lang="en-US" sz="2800" dirty="0">
                <a:effectLst/>
              </a:rPr>
              <a:t>Inequality- Russia still had a feudal society where the workers were far below the </a:t>
            </a:r>
            <a:r>
              <a:rPr lang="en-US" sz="2800" dirty="0" smtClean="0">
                <a:effectLst/>
              </a:rPr>
              <a:t>nobles</a:t>
            </a:r>
          </a:p>
          <a:p>
            <a:pPr marL="457200" lvl="1" indent="0">
              <a:buNone/>
            </a:pPr>
            <a:r>
              <a:rPr lang="en-US" sz="2800" dirty="0" smtClean="0">
                <a:effectLst/>
              </a:rPr>
              <a:t>3. Political </a:t>
            </a:r>
            <a:r>
              <a:rPr lang="en-US" sz="2800" dirty="0">
                <a:effectLst/>
              </a:rPr>
              <a:t>corruption and failure of Parliament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upload.wikimedia.org/wikipedia/commons/thumb/3/3e/Yuriev_day.jpg/300px-Yuriev_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" y="3293726"/>
            <a:ext cx="4630144" cy="35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5/51/NEVREV_Torg.jpg/300px-NEVREV_To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092" y="3268980"/>
            <a:ext cx="4536108" cy="36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9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3789" y="205132"/>
            <a:ext cx="12024965" cy="3695136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000" dirty="0" smtClean="0">
                <a:effectLst/>
              </a:rPr>
              <a:t>4. Wartime </a:t>
            </a:r>
            <a:r>
              <a:rPr lang="en-US" sz="3000" dirty="0">
                <a:effectLst/>
              </a:rPr>
              <a:t>Failures</a:t>
            </a:r>
          </a:p>
          <a:p>
            <a:pPr marL="914400" lvl="2" indent="0">
              <a:buNone/>
            </a:pPr>
            <a:r>
              <a:rPr lang="en-US" sz="3000" dirty="0" smtClean="0">
                <a:effectLst/>
              </a:rPr>
              <a:t>a. Tsar </a:t>
            </a:r>
            <a:r>
              <a:rPr lang="en-US" sz="3000" dirty="0">
                <a:effectLst/>
              </a:rPr>
              <a:t>Nicholas II led the Russian army- failure</a:t>
            </a:r>
          </a:p>
          <a:p>
            <a:pPr marL="914400" lvl="2" indent="0">
              <a:buNone/>
            </a:pPr>
            <a:r>
              <a:rPr lang="en-US" sz="3000" b="1" u="sng" dirty="0" smtClean="0">
                <a:effectLst/>
              </a:rPr>
              <a:t>b. Rasputin</a:t>
            </a:r>
            <a:r>
              <a:rPr lang="en-US" sz="3000" dirty="0">
                <a:effectLst/>
              </a:rPr>
              <a:t>, a Siberian holy man, gained great influence with the royal family and corrupted the gov’t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AutoShape 4" descr="data:image/jpeg;base64,/9j/4AAQSkZJRgABAQAAAQABAAD/2wCEAAkGBxQTEhUUExQVFhUXGBsYFxgYFxwcFxgdGhwYHRgYHRgYHCggGB0lHxwcITEhJSkrLi4uGB8zODMsNygtLisBCgoKBQUFDgUFDisZExkrKysrKysrKysrKysrKysrKysrKysrKysrKysrKysrKysrKysrKysrKysrKysrKysrK//AABEIAMoA+QMBIgACEQEDEQH/xAAcAAABBQEBAQAAAAAAAAAAAAAEAgMFBgcBAAj/xABBEAACAQIEAwYEAwYFAgcBAAABAhEAAwQSITEFQVEGEyJhcYEykaGxB8HwFCNCUoLRYnKS4fFDohUlM2N0ssIk/8QAFAEBAAAAAAAAAAAAAAAAAAAAAP/EABQRAQAAAAAAAAAAAAAAAAAAAAD/2gAMAwEAAhEDEQA/AM/4jdoMYg09xNKjDpQHPdNSXD8TlT3J+VQa+dSGFP7v5/Y0Elwu9+9TzPPbTkalb1salWgiWIjcZo366bVA4BC91QNob6ipC9eLLBHLLMRIG258uVBE4i6Sx151660Ab660wYBOvOlYh9QD0FB1LmtSJuSCRyWoldZoqItk5j6TQNPdIFOLfOWelA3n0FcB0oDmxMCkLi/Og7oMCvR50Br4vwjWhVxNedfAIpFvAudBoddCdRl3JHLprQFW8ZTVzF0KdDrTTE0El+0a+w+wp+1ckn0qNaR6RRNq7lE8tp6H8qA25cNIGIpl707Ga8RpQebFwYptcX9KZvHU0hBuaAlsXyNes4maDINdt8xQFvd1inEbzoQDnXAxoCu9NeF4zvQoY11X3oDLdzzojvD1oHDmicpoDeKcIKqGzaGY9qhrmEjnVh4rjC0LlUZeY30qFv3I3HKgEVINSJA7vTT9EVGs8nSpFT+7H65mgf4Je/eCNIB1qQ4qjKxkz4QwOvUaRyqL4Ega5Gmin6EdaLx7GXB5ecxMmJFBCASacxTS7eWlIwa6j1p298bHzoGUYzRFtpRqHpYPhPSgau7CuWQa6xFes3KBxxTVKvNTYJoLL2W4b37ogyhs65c2x3J09FNaY3ZXBWbbnu1MiHYySTzgnUa9KzjsJjVt4vDs5hQ0FvNgyrPQSa0/tjbCLbCZVPfK7cpOw2Gp2oMQ41gzbut0zMRuCBOgIOtBWhLCdjVm7XKmchQBroBNVwrBAoLRwvslicWC9uFtg5ZI5jeozjPAbuHZleG6x5dRWj/h05/YbwV2L2mchF3h0BWQBJ8QaPSovi9pTYtuQwvFYYEnzk5TzM0GdWR4o6zR134fakNYAbSdP+I/XWlPsaAJqUq6V5BNO27e9AMo1NOW1pMa0rY0HK6AKUq0kETQLtrXmXevJXVaZoPWVo7NQiGiYoDMeAevnUHjr0tOvvUvxC8Ngdt9PnULiGGagZtPB9alFuDux7/c1Ejf3qQQ/ux6H7mgXwiO91OXQiemmn1iisde8JjpHy59fOo7h9795PkfYnQbUViDI/X65UAuF+IV1nkmkI2pPQU2GoHc2hrjXAE3A96O4Nwq5iDkRZ6k+oq7YW7isLYOHt3cJh1GY5iitduayJLyCSSREaCKDMDfGmopVqrXd7YXjh1F1bV5XDKRctrEjQr+7C5RlgiIInQ1U7UAzsPt8z96Am8utdW1XC01K9nuEPiryWbY8Tnc7KB8THyA/WtALhk5VtHDs+LwFly0uVysTzKsVJnziaj+H/hZaEd5iLjHnlVVB9JzH3q74fCW7VoW0AVEEAdB+frQYh2xwLW7sHWJ1jSqxcXWvofF8Et3BLqNfoKhsf2IwTKx7oA6eIFhqOkH/mgzPsvxw4S/mjNbZct1Z1K76cpG4n051crfDf2q13uHEWmZoDfEuusjX1351S8TwZ1xHcqMxLZU85MD/f3rX+yvBBhbIs5ixnM55EmBoOQ0AoMl4twG7bLsFJUGCY00qCB0M19F4vCJkK5RBBEctaxTtpwtbTZ0WFLFSJMSNQdeooKxaO9OLc3phT0ptWkmgU7fenTtPpTbAAe9evvI0oHi4mhhIJrh3pOaaAq2aTbnWlI1JzCget0/kNMWqIoGMcxzGozEnUUdjzrUbeOtAsUSLn7tf1zP96ABotFJQaH5f4j/AGoFcNY52gAwpOux2onGEDbblQeC+InaPnS8W23pQdV4BoedY35U8V8PzoezM0Ft4ffurgjbtnVrgRis5gOgjUyelaTwPhtjB4HvcVZJYnUlc7wY1M/DvWc4QvbsoUIlbZvFWAIlLgAkc5AA9DWxcE4v+24G1eCgFtCg1ClWIjxRO3OgyztvYth2trbIaA0ZQMpYSskcyIqgSQD6itK7b8RDXsRcKlSAF1AE5RlB0JmYrOLGo89qB/DpWy/g1w9VsXb5Azs5QHoqhTA6STrH8o6VkfCsO126lpfiuMqD+owK+kOHYRMOluxbEIihR5xuT5neglCtDBJM6GKM3FBr4fegRefSKF4mIToI+dKe6O8C9TH0JNI41cBB8vpQQfZvgQe8MSw+DMiep3b2BI9zVuW1BqFs4t0wtoYdVNx1LDN8IG5YxvJIAHn5VT07Q8VDtOSFBkOigH3ABoND4iYVj8qyft0n7h+cQZ6FWH5E1a+B9sf2nNZvItu8i5vCSUddiwnUEE6jz+VS7b3P/wCVzvmbT0BE0GbLMUsCBSEOlcdpFBy5dmuo0iKbC0Qi7UCbtNJT96k93pQOzpSWE137Upl0oHrAovJQdofai5oIvHnxGox21qQx51NRh3oHVfSjI/cjy1/7jQI2qSsYVntEqpbLlmOQJj7kCgZwI+Kemn3FKvjxUbYtknK1thAJhdzlGusctvnzqRfsxdN66iAsLYljlMyFnIABJblFBE9yco9KtHYb8P8AEYyLuluxJHeNrmjfKn8WvMwNKM7J9nRexlmzeQtb1Z1kjwqhYGRqVJy+s1vKWgqgKAFUQABAAGwA5UHzv2twDW74QfDbY4fNzbQnMVHUMdPKrR+HmMe3hXRWglmKfTWPXlQHbzDt391wrAu2ZY2lPCWnlEqfnVj7L8KKWFLLLb6a789KDN+3Nx+8hmzE6sQIE8qq1loM1o34jYSXQj4Ygjpz26xrHQCqzwHs53124paFU5Z5jRjm+n1oDewGIWxiVxNwHIgbKcubxkQIEidz6VpGK7e2AQcxM+RBG/Ks5v8ADLjXEw9oCQFUe+pPvOpqz3fw8spaDP3huwTIYhfTLtFBPJ+JtksFLss8yoyj1I296kn7RgmS+kCNvP51hXFMIbVwqfai8PehF6xv7nrpQbVe4iSO8UEqAWzATtoduflvUPxjidx7StbKxd+EsSJGk6AaHWovsBx60gfD3fCrCVJOkx4hPKYqftcLwRUW1uXBlzR41JGYgkag6ac+poJDhHFVtYZGuHRLKIxXxAMrXVYT7CoHjXGrb2zlZizgsun8Kk5jr6VNcGwmHw6XbSXGKlizZ2BIlVJMgCJk1Qe1vFLZxCm1C27ad34fUk6HrNBD8OxxXGWmkgHMv+pWUD/URUt2xuRby8kBB8yYJqspc728Mv8AD4vYEHlRHai85y5j8UsT56f3oIBNqcK6U3b0pZNB3LTqjWj+CcNt3Qxu4i3Zj4QwYljHloq8pn20oRbLQWytlGhaDlB6ZtqBq+K9pXX1rjKaBPKnOlJcRTi0CkGu9OUm3rT2QdaCJxw1NR1SfFrRS46EQVZlPqpIP2qMYUHS2lWzszj1Fh7Jbuph84VndmXLkVUBAEHxEk8txVe4bw97zBVGkwWPwj36+VWfgXZ4sxKOt7JDLbHhZ5Bg+IwFkakT9aBPaji6tfNsKGs22ItkAwxIUsxB6sNR607w7jNy1aWzaKAXAS0IsqWOsEa6rKwdgSKa40VBuKcpvI+RUUDwjLD5iogkGF3mQTyruDwQAtQC11mACSCxJMAgD+E6xruKDU/wp4cFa/e1IAW2pO/8zfLwitDjSongPC/2bDJZ0zDVyNizGWP5egFSlxxGlBQvxF4fm7gKDmZxsOWgafKD9BVpwODy21Gmgpy/hw5WdYJNK7ogRyoMs7c4AX8aqgnKxE9MwUj7LUoeBol1XXSEho2I13661ZOI8Kt51fdlBjpJmT60E+pjfUe55D0/tQAdleBBcY12dQmo9QQdPI5aZ7T8IdLWMvHEEyq92CTK6gNziDrAqx8O4ZcXEd5lhYOZm0nUbcztHL8iH28sZrDQW1I8IQNMf0k/UUGN8WwA0lp1n26TzoC4viHTb06VL8StHu88MMzFACIgJGYkRpJMctvOgcHh8xI96AjDWpaB8+W31Ndx9sbxBnwx9BtrSwMsnksn5UNexb5SxYKoEhV8JbUAyw8USw3OutARwlrqXlttNtXIUq5KltdAAdd/lrSe1d2LhXuykbArHvPP1FN8HshAl4QXLj+nXf71L38OMUzN4VHMmQOc6jf/AHoK92ZxK28QpcwjSrHeJ8hJOoA96n+LYUXrbZGDZfhI8p0/XWq/jMOBccpspIOmhImTHSal+D30JRXbuYBl0SWM6jOI/eKPmBQVpelGDBPkzKD5npXuK2VW64VgwzGCsgHzg6iat3YG3aud6btpri2lDAKTMmZMDfQbUFRvMNJUg6f8+9eR2QyCYPTpzHnWidrUtAd0lj4QCTzXNBAEAnn7VnmIXKWQz6UDKAmlMwmmy/Sm0Os0DrHSlimnpeagcs7xRVCqKe+dAHxJ85kzm1zEmZMnX1qKuCpbHrqT86jCNaCY4VxRUsBVDd6rgzm8OViS0qdDssHkSaYu4y7duqMxDQLQI+IoYVUJWMwgAecmZmo+I2239asfYQA4y3duZSEm4c3M21YpH9QWgaxOAS2xRmLXASGjbMNJnUnWZrSPwo7MAAY28PEsiyJ01A8UbggEgA9fKs7w2EuX79tEE3bpj3aZYnoNWPkDW7gphrCWgfBaULPNj6DdmPLqaCQuY9tAFzsxgKNJ9+QG5NF4Dh3d94xMtcbM3QQAoA9hvzM7bU5wfCFVzOIuMNR/KOSe3PqfajnWgCvIOlBYu5lFSNwUMcJn8J9/SgAwGF78ZjKpMebRvHl50+9pbVxSqgLqu2s6QS3p96lDbCgAaACAB0qKxRzIw5yY+lA7jMZlyHkTB+Rqp9p710uq2Q4dsoDLtMkAN5CZ16mi8TiCbVudw8Hy8Jp23eIYMu8R+hQVXtlwg2sQMpJDroJ22JA6DQmqsmHzErlglj6zyHpWqdo0IRMSQC9siV5f4h8jFZpwzE97iGfU5SzgcvFoOXn8hQA3uHhrW2rqY8j4YHvA+dRnA1TMrOhuL3vwDchVJEzplDMCfSpe1jA64heSMWTqMun2+5qIwWICG4CQFczIEkfzCRrqI+YoOYvFBLj5QAugQDQDRzI8gzfapjhj21wwaTlFslgJBPgGYaa6x9aq+PckTlIEnLI32nXy/M1M3UVMINfE2VYA5Hf0G/yFAJhbLMtwuoylDcPmcw0nlNcNjRrpMLAZROrTG0bKCYp1UypiFX+G2Pb95b0+/wBaa4sgS1bQNmkST76D0FBEBpk+dXf8K+KLaxbW2MC6hUebLDKPcZh61TRZgSfT1POuWyQZGh3BG485oNQ43dIv3z4paCJWABEQNTNZpxO54z1q68NsYjG2/wB67liPCwiSOQMc/Pzqb4V+FCsubEOQZkBDrHmY0+vrQZMDvXEq0druzH7JcPdktb2JOpH+1Vc6Ea0D5FeS3XQ2leTagdQ0r3plblOZ6BrHc6ksL2ExNxQ0qgYTB1Ou22lB38OWYKAdWjfTz5dNa13s0SthCf5SfmTH0oM6t/h3dOhvICeRUz6xmk86PP4XYpQDYv2bk9cyEfLMPrV2x14lYZVuKzBSCogiCSCRpqQB0qo8P4+bLXDbtJ3pYr3g2AGhMA+Jjr4idoiKCydiuzBwTPcvMtzEkBECSQgO8EjUnbbYeZq19n+FXLt43r6lUtMRaQwczDQ3TBgxqB5yaqfZTD38bfXM7BUE3GUlYB/hBHNttfOtcRIAA0A0FBxRXLhpQrxHyoBiPlTuHWATSQJNKvMRyoB8Xdgg+1CYS1JPQEn51y9iAWAO4P06+lEYYwWHWCKCv3OFFvAWiLhcmOQnzqQ4fgVXWZI2k/WBtSeLNplBAYk6BoOnv9Kgu/exdYsZDLmJ3iI0kxqSNv8AF8glu0WDe7ZZERWkmS2wjbT58j6Vk+JsNhNG1W4PGYmD09JrX8NxAFEn/qZvYwTH3rPuMxcuNaiZbT86Codo7qJfdrcAtIccjI1PkaicJZLWmchsiGARzJ667AAfMVbuMcPtWwWvZM2hyKAX1/iOu3OarF++6hchmyXbTKAfFHhIB8tNaB79hzYZJOouEjMZJDBjCyf8Ez50+11MgY6hNY84hB89fam7ixFsvNsQVkHNGvggjlJoDHAucirCKdByJ6k86BVl4w15jvcZV+RLN+VNYBA5tqAbjQIUGB18TeW0DpvTOKYKgRt40HITz9amuAYNGw5JOQtIJ1BIB0jy/saDuNwLNHfGzagQozRA/wAoJJ+5qBtatS8SgDMAwaDuOdJw3xUG7dgOC21w9u4AcxE6sSJO/wCelWjENMjoP0PpUV2efLZtLEeBeURoOVSseEnzNBm3bIjxSAR4vU1kt1NfT+5rWu1urgDzPzNZnxuwFumOW/rQR7DSlLTc05bbSg6DXpFdFPZ6CYsxbY5hJDGMsMOUmVkGtAv4gWsL/QI+QjSs0xt7KFyErprB0J5mp3inE2KKquL1sRqP/U12VhzNBeMOVGDUvGqljJgeLczy0A+dZ1fdTfYW1lSwy5d+Ww9anuM8Zs2ctt/3922oXIDFq2VER0Ldd/aiPwn4ScTjXxFwDLZhvLOfgHsJPsKDWezPB1w1hbY+L4nPViPyED2qVNemm7jUHQ1cvPpTOao/H46GW2JJZgum4kxNBLWAfau3l06+VOBOXKh8RlUaz86COxBygk5RGwnl77VB8a4yseB8pZTBkAmdoPKpi9dB2U3B/LuZ/m8R1gVWMXwUXsepZFa0LbOVA3ZToIPqNeZVhFBk/G3ZbjBiSZmZmfOasnYfjHfMcPezXHI/cuzEkAbpry5j0PlUtxvD2mW7cbAhArBdY1JMDUVX+zNpl4hZyW4PjULtEo3i5yBvQXLil1+7BDKhksGJ8KkMAvrtsORNV3GXGN5e7YG4ylssaMBGzTrRvabGqme3cEm3bXLB/jkBh6ST8qg8NgzctM+bLcYyjTtEfc/agD4pina8ENmHIiTo3PTcCKj+NcMuW7Y5R4iq/wAIGgM/1frSpJ7V68od7ozo3wuNVI5Kf5T61eez19Fw9sHIt25OY5cxHiIWP5h16ZqDLLNyV11nrvQuMtlBmkr7/rStiv8ACEVHuZZe5JPeAExHLPrbHPU6bnkKz18VbsnPbTUHVmOYmDsCdFHmKCGsYN0Ia54WbUlxBQcoB1zEfIQOsP8AFcdqFtlguXXUifOKCxnEnc6Ej0O/PXrQhJ3NAgHWiMFdAcEjQHWmErk60H0Tw7Fh1DjmAfaNKmXaLWvT71nf4Y4O62HNy8zd2dLcsfhGmgnTUVIdsu0IW2LaE9BB+VBF8fANxyDsNesDy6edZn2iYd54Z8yfatCwOAcCCQW5jMTqesio7tT2OdrT3baksglh/MBvHnQZ4DpT1tOdDW9YotOdB5DRc/r9ChRED9b09PmaC/XewjPEMoUCAYktqZMafPyrPLjNbusokZXI/wBJPT0q0Y7tLeICm6yr9T79Kp2PvE3GM7sfvQFXFhh/iM1uX4S4cWsBnG9247H+k5AP+2fesAsiXSZ3H5V9Dfh0f/L7Oka3ff8Ae3NaC2i9Td29FNZqTiT4TQNY7GlV8IknQDqTRXCcB3YzPq51JPInpTHBLWYF26kL7aE/OpdjtQKS5GnOKFxeoNEMKbddKCvXCUbNPhAmKiLXGBbxqoG8GI2UmWDBSSRpopjUaaieZqw8Zw/dWy4nNmE67gwsDprGvr1rIuI4lrGPe9E5YdByIJWVHQfGvzoLX22xjd0bYVyrOCSCI8OvSY9xUR2dvIguYgH98W7u2Z8KrEsx6a/bzpPbJ3Ns3gHCHQAHwmece+pqqYXgOJK5ye7VgCJOrSNIAPSfOBQSfHcYgDF/E7TJjQz022qunjDwFBhRsIHqfrrXeKYPu9JnqZqKzUEj/wCK3JnSeuvyOutTeF4re7kMTlBMqFlduczOvlG1VXDrndV6kCrDjcSoXKuwED26UCMdx6+yFTcfKdxmJHMjc9SagblwkQSfSacu3N6De7yoFItWzsrxCxhrVzv7StdZkyh1klNIyqRoJlieYAHSq5wdQbi5oiZINT3ba2BctXVEqyhSOQK8tOo+xoDcVw7A4hibWKt2CZOVrTqNddSxj3GnkKluz/YawPG7Li2Gy27i937rOZvQ6eVUC2ykmNJOn2H0196fw+WTP15SVM+yg/Og1DjvGMRaUIbXcJEAmAoA9NBUVwrgly/cBcNq0F42EE6T8p31FVPEcac2e6Z2NpmQuhYkQGzRB2iR8q23AYTKJtlSukQQJ9eW1ArAcFt2xBEnaSTNJ44hS2cpPiBWPUUWuLBIOxpGNxAIzNtsPzoMA7UcHNi5mAIVtfIH+1RSa1q3aqx36ZCkakKeZnn5DSspw/0/X69qB20o8x7UV+yf4/8Asb+1KwNoMddp19NZ+mb5VMfst7qn1oIniK1C3BLH3qx45kk1CG3DGdqBOCXxqPNfyr6P7KWQmCw6/wDtKfdhmP1NfPOFA7wR1Fbv2Q4q17BWXZQpgrAmIRigI9ctBYidfaaVds5hHzprCKScx6CKkBvQdwlkKoVRAGgFLzeKPKvBqYtXiSSNSKAlTNIdtf10r1m4dSRA6c6bS8C8afCSfmB+dAPxgZrNwDmrQehjQ1QsJwTv2GJiRaXKmhJMGQQuzHVtzAkEzV145xJbFuSd9BHPy9IBrO+2XbRbSHC4QBVCxmHIcgvUnrQEdpcYo8VwXAQNLegIAGrFspYj2CnWCaiMfxPvkNxCrtbXkCIDRK69co+Qqki4W1Zix8zJ+Zonh12940sye8XKwA5TvOy+vnQB43FZjPKgrsHlRvFeHtZbK23I6wesT0P5VHvQJsXcjBhuNpol7mg1Gv50GRT11tBqf7UDN65T2Ewv8yCepOg9RIoV2qQwuMRbbAh5MbZSIH+bWgViFC6gAEa6f71M237+13b7HUdQQCQRVVxDBiYBA896muyb5rqITGpM9AFJoIjEWTbYqw/3HIinrb2zubin2Yf/AJNTfFlR5O4GsjbaqwTrQSdyyGBy3bbQJgyrH/UACfQ1rX4e9qxfwi2AVXEWVykNPiUQFcaamDB5yo6isS7yl4XFMjh7bFGGoYGD86De79zuke6GYhQWZf4vDGYhX366Gow9pWvibVshebMR/wDUVmj9qr10Reu3SP8AAwT5wuvv+dPf+Ooohb15gTqHUAiYkhl1nf5b0Fu4rx9E/ha5cMkLOiyrKCx/qJjyFUbD8MWACzL56H6f70p+IoHzoTz0IJHkRJ+hmm7/ABViIAG/xQM3kNNKAlra2R8eY7xHoev61of9vf8AmoEknU07l8zQE4nDnNpJ96bOFdiAAzE7AAkk+QEk1r6dkbczcj/Ko+5I+w96mcHgrdoRatKnUgAE+p3NBmXAPw9xLsr3iLC7w2tw/wBA29yPStM4BwhMOi20Nxwv8Vxpjn4V+FdTtFG206/7UYkegHKgNtmBSBfE+tD3LtAvd0noaCYe74T6VHYDGZUDMTqOY+hgVzGYqFNBNfK+EAQOXPrQS/7eDGu+3n+vypGCjMSZ8W0+XtP/ABVbucYtWyz37iWh8AzMB/mifi1006VG8T7e4RQRavBnA8MKwVfOSoDegmglu32JQWmZvg8Oo3DCCunQwPrWEYq9r66/2FWTtl2pGIcKrlrY1+ErLbbHyqm37kmgkLNyr3+GmA7573iygKs6a6kxvtz6+lZ3YbWrB2V4+cHfF2MywVZQYJBjbz2OtBof4i8MtDAtCgFIZTzkfESeehC/8Vi7XKuHbTtv+1qbaIUQkTJ1gGQIHnqapJNA8DOtLfWvYQAkA6AyJ8+X1im2eKBt64TFIZt64PWget0q3eZCGRiDtI8wZ+lD2/1+jTlsz4RqBqfrQF/tDsgWdBy69K9cwsLmOsb+QoVr5DCOVWHBFYIPTbrQVx3nQCnrNkmABqatfEew91MN+0pBEZmTYqvUddNY3ofFYU4OwodV7++ubztJ+RP5HpQQuKwndjLILc41A8p60NbQkwoJJ2AEkny61181KsObbo20EN8jQNZqUGp3H2Cl24vRyPrp9IoeKApbmgpWYdaFU05m9aD6RfEjYAn2pGed6duChMVtQFWnBMDlTr3ADFMWRpSLv/qLQPNfA1JihmeTAgg601xE/eh7B+1AfefQToPTnUfeceLUhjrpz56TprT3ENqRw0SWJ1OYanf50GG8WxRvOXbdjPpPIeQoJSBzNEcREXHA0AYwPegzvQdYA9abyyacFdtjSgWhill6RXjQD3KSVpyuNQIX3rztrXlrhoEtSGNOUk0CTT1gwvrSKcHw/rrQLBVjBJEVPcKxlhbga6TlXkFJzRy0GgqG4SgN2CARB0Iom+IuOo0E7Db5UGgntcmJm0hZbajMzERmjeeg8udZ7xviDX7jXGnU/JRoo9hRHDPgu/5f70FdGtANv/zT165mVBCiJGhknbUyI5fU0q2og1y0omgcxSHNLNmJAOY5gTp/iAmNpoZhVi7Tf9H/AOPa+1QN3nQDnens/wCopLCnY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www.retronaut.com/wp-content/uploads/2013/05/An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226" y="2777730"/>
            <a:ext cx="5331445" cy="40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3.bp.blogspot.com/_W7IqBzmNL44/TQSZ1NZ3sCI/AAAAAAAABJk/VToe7wg7o2E/s1600/g1oc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r="12534"/>
          <a:stretch/>
        </p:blipFill>
        <p:spPr bwMode="auto">
          <a:xfrm>
            <a:off x="7562848" y="2777730"/>
            <a:ext cx="4629152" cy="40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ikola 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19" y="2777976"/>
            <a:ext cx="2960649" cy="437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1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84" name="Picture 12" descr="http://upload.wikimedia.org/wikipedia/commons/thumb/a/a4/Rasputin_pt.jpg/220px-Rasputin_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18"/>
            <a:ext cx="4364261" cy="685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. Rasput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92" y="3258214"/>
            <a:ext cx="2895599" cy="359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://upload.wikimedia.org/wikipedia/commons/5/5a/%CE%A1%CE%B1%CF%83%CF%80%CE%BF%CF%8D%CF%84%CE%B9%CE%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7259" y="0"/>
            <a:ext cx="5064741" cy="6858000"/>
          </a:xfrm>
          <a:prstGeom prst="rect">
            <a:avLst/>
          </a:prstGeom>
          <a:noFill/>
        </p:spPr>
      </p:pic>
      <p:pic>
        <p:nvPicPr>
          <p:cNvPr id="3078" name="Picture 6" descr="http://upload.wikimedia.org/wikipedia/commons/thumb/7/76/Verkhoturskii_Monastery_1910_LOC_prok_02099.jpg/220px-Verkhoturskii_Monastery_1910_LOC_prok_02099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83" y="0"/>
            <a:ext cx="3777472" cy="33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://upload.wikimedia.org/wikipedia/commons/thumb/1/13/Rasputindaughtercropped.jpg/220px-Rasputindaughter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0"/>
            <a:ext cx="5760720" cy="691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upload.wikimedia.org/wikipedia/commons/thumb/0/00/Rasputin_near_1914.jpg/220px-Rasputin_near_1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80" y="-41701"/>
            <a:ext cx="4241176" cy="694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upload.wikimedia.org/wikipedia/commons/thumb/9/9a/PolshoiPetrovskyMost.jpg/220px-PolshoiPetrovskyMo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9"/>
          <a:stretch/>
        </p:blipFill>
        <p:spPr bwMode="auto">
          <a:xfrm>
            <a:off x="5014258" y="0"/>
            <a:ext cx="7137821" cy="43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8/8f/Sady_%26_Parky_Sankt-Peterburg_2010_0120.jpg/220px-Sady_%26_Parky_Sankt-Peterburg_2010_0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043530" cy="378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upload.wikimedia.org/wikipedia/commons/thumb/1/1e/Church_of_St_John_the_Baptist_Chesme_Russia_1994.jpg/220px-Church_of_St_John_the_Baptist_Chesme_Russia_199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5" b="26506"/>
          <a:stretch/>
        </p:blipFill>
        <p:spPr bwMode="auto">
          <a:xfrm>
            <a:off x="7927497" y="3558787"/>
            <a:ext cx="4224582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upload.wikimedia.org/wikipedia/commons/8/8a/Cadavre_de_Raspoutine_19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484979"/>
            <a:ext cx="7936523" cy="3373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80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9549</TotalTime>
  <Words>449</Words>
  <Application>Microsoft Office PowerPoint</Application>
  <PresentationFormat>Widescreen</PresentationFormat>
  <Paragraphs>56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Bookman Old Style</vt:lpstr>
      <vt:lpstr>Calibri</vt:lpstr>
      <vt:lpstr>Rockwell</vt:lpstr>
      <vt:lpstr>Damask</vt:lpstr>
      <vt:lpstr>The Russian Revolution</vt:lpstr>
      <vt:lpstr>Map-a-Moscas!</vt:lpstr>
      <vt:lpstr>PowerPoint Presentation</vt:lpstr>
      <vt:lpstr>PowerPoint Presentation</vt:lpstr>
      <vt:lpstr>I. Causes</vt:lpstr>
      <vt:lpstr>PowerPoint Presentation</vt:lpstr>
      <vt:lpstr>PowerPoint Presentation</vt:lpstr>
      <vt:lpstr>PowerPoint Presentation</vt:lpstr>
      <vt:lpstr>PowerPoint Presentation</vt:lpstr>
      <vt:lpstr>Just dance    Rasputin Death</vt:lpstr>
      <vt:lpstr>II. February Revolution (1917)</vt:lpstr>
      <vt:lpstr>PowerPoint Presentation</vt:lpstr>
      <vt:lpstr>PowerPoint Presentation</vt:lpstr>
      <vt:lpstr>PowerPoint Presentation</vt:lpstr>
      <vt:lpstr>So now they’re Communist…</vt:lpstr>
      <vt:lpstr>WWI VirtuAL Source Experience (now gluten free!)</vt:lpstr>
      <vt:lpstr>End Notes…</vt:lpstr>
      <vt:lpstr>PowerPoint Presentation</vt:lpstr>
      <vt:lpstr>PowerPoint Presentation</vt:lpstr>
      <vt:lpstr>PowerPoint Presentation</vt:lpstr>
      <vt:lpstr>IV. Stalin’s Soviet Union </vt:lpstr>
      <vt:lpstr>PowerPoint Presentation</vt:lpstr>
      <vt:lpstr>PowerPoint Presentation</vt:lpstr>
      <vt:lpstr>PowerPoint Presentation</vt:lpstr>
      <vt:lpstr>Spot the Difference:    Stalin’s Purge Edition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TOO SOON?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Marwitz, Keith A.</dc:creator>
  <cp:lastModifiedBy>Marwitz, Keith A.</cp:lastModifiedBy>
  <cp:revision>85</cp:revision>
  <dcterms:created xsi:type="dcterms:W3CDTF">2014-04-12T12:36:38Z</dcterms:created>
  <dcterms:modified xsi:type="dcterms:W3CDTF">2015-11-30T13:51:35Z</dcterms:modified>
</cp:coreProperties>
</file>