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6" r:id="rId3"/>
    <p:sldId id="277" r:id="rId4"/>
    <p:sldId id="25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62" r:id="rId13"/>
    <p:sldId id="271" r:id="rId14"/>
    <p:sldId id="272" r:id="rId15"/>
    <p:sldId id="273" r:id="rId16"/>
    <p:sldId id="263" r:id="rId17"/>
    <p:sldId id="274" r:id="rId18"/>
    <p:sldId id="264" r:id="rId19"/>
    <p:sldId id="275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51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79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412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5691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401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41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017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020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13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46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8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153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35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552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637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698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714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954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3/3c/Naval_battle_between_Taiping-Qing_on_Yangtz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en.wikipedia.org/wiki/File:China_imperialism_carto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File:Boxer1900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File:Boxer-tianjing-left.jpe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a/Commodore_Matthew_Calbraith_Perry.pn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//upload.wikimedia.org/wikipedia/commons/3/3d/Commodore_Perry%27s_second_fleet.jpg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Japanese_coastal_wooden_cannon_1853_1854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n.wikipedia.org/wiki/File:USSKearsargeXIinchDahlgren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0/0d/Perry_flag_194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//upload.wikimedia.org/wikipedia/commons/2/2b/Perry%2C_Matthew_Calbraith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d/dc/Teenager_Meiji_Emperor_with_foreign_representatives_1868_1870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5/53/Tokyo_hoheikosho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hyperlink" Target="http://en.wikipedia.org/wiki/File:Colonies_of_the_second_French_colonial_empir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French_Indochina_subdivisions.sv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en.wikipedia.org/wiki/File:French_Indochina_expansion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upload.wikimedia.org/wikipedia/commons/7/72/Indonesia_in_its_regio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COLLECTIE_TROPENMUSEUM_%27Het_Hooggerechtshof_en_het_Paleis_van_Daendels_het_%27Grote_Huis%27_aan_het_Waterlooplein_te_Batavia%27_TMnr_10015231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en.wikipedia.org/wiki/File:COLLECTIE_TROPENMUSEUM_Arbeiders_poseren_bij_een_in_aanbouw_zijnde_spoorwegtunnel_in_de_bergen_TMnr_60047638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Filipinoinsurgentssurrender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hyperlink" Target="//upload.wikimedia.org/wikipedia/commons/d/d0/Gen_Aguinald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Harpersweeklyapr241899.pn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en.wikipedia.org/wiki/File:Katipuneros.jpg" TargetMode="External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ominion_of_Ceylon" TargetMode="External"/><Relationship Id="rId13" Type="http://schemas.openxmlformats.org/officeDocument/2006/relationships/hyperlink" Target="http://en.wikipedia.org/wiki/Jamaica" TargetMode="External"/><Relationship Id="rId18" Type="http://schemas.openxmlformats.org/officeDocument/2006/relationships/hyperlink" Target="http://en.wikipedia.org/wiki/State_of_Malta" TargetMode="External"/><Relationship Id="rId26" Type="http://schemas.openxmlformats.org/officeDocument/2006/relationships/hyperlink" Target="http://en.wikipedia.org/wiki/Papua_New_Guinea" TargetMode="External"/><Relationship Id="rId3" Type="http://schemas.openxmlformats.org/officeDocument/2006/relationships/hyperlink" Target="http://en.wikipedia.org/wiki/Canada" TargetMode="External"/><Relationship Id="rId21" Type="http://schemas.openxmlformats.org/officeDocument/2006/relationships/hyperlink" Target="http://en.wikipedia.org/wiki/Barbados" TargetMode="External"/><Relationship Id="rId7" Type="http://schemas.openxmlformats.org/officeDocument/2006/relationships/hyperlink" Target="http://en.wikipedia.org/wiki/Union_of_South_Africa" TargetMode="External"/><Relationship Id="rId12" Type="http://schemas.openxmlformats.org/officeDocument/2006/relationships/hyperlink" Target="http://en.wikipedia.org/wiki/Tanganyika" TargetMode="External"/><Relationship Id="rId17" Type="http://schemas.openxmlformats.org/officeDocument/2006/relationships/hyperlink" Target="http://en.wikipedia.org/wiki/Malawi_(Commonwealth_realm)" TargetMode="External"/><Relationship Id="rId25" Type="http://schemas.openxmlformats.org/officeDocument/2006/relationships/hyperlink" Target="http://en.wikipedia.org/wiki/Grenada" TargetMode="External"/><Relationship Id="rId33" Type="http://schemas.openxmlformats.org/officeDocument/2006/relationships/hyperlink" Target="http://en.wikipedia.org/wiki/Saint_Kitts_and_Nevis" TargetMode="External"/><Relationship Id="rId2" Type="http://schemas.openxmlformats.org/officeDocument/2006/relationships/hyperlink" Target="http://en.wikipedia.org/wiki/United_Kingdom" TargetMode="External"/><Relationship Id="rId16" Type="http://schemas.openxmlformats.org/officeDocument/2006/relationships/hyperlink" Target="http://en.wikipedia.org/wiki/Kenya_(Commonwealth_realm)" TargetMode="External"/><Relationship Id="rId20" Type="http://schemas.openxmlformats.org/officeDocument/2006/relationships/hyperlink" Target="http://en.wikipedia.org/wiki/Guyana_(Commonwealth_realm)" TargetMode="External"/><Relationship Id="rId29" Type="http://schemas.openxmlformats.org/officeDocument/2006/relationships/hyperlink" Target="http://en.wikipedia.org/wiki/Saint_Luc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ominion_of_Pakistan" TargetMode="External"/><Relationship Id="rId11" Type="http://schemas.openxmlformats.org/officeDocument/2006/relationships/hyperlink" Target="http://en.wikipedia.org/wiki/Sierra_Leone_(Commonwealth_realm)" TargetMode="External"/><Relationship Id="rId24" Type="http://schemas.openxmlformats.org/officeDocument/2006/relationships/hyperlink" Target="http://en.wikipedia.org/wiki/The_Bahamas" TargetMode="External"/><Relationship Id="rId32" Type="http://schemas.openxmlformats.org/officeDocument/2006/relationships/hyperlink" Target="http://en.wikipedia.org/wiki/Antigua_and_Barbuda" TargetMode="External"/><Relationship Id="rId5" Type="http://schemas.openxmlformats.org/officeDocument/2006/relationships/hyperlink" Target="http://en.wikipedia.org/wiki/New_Zealand" TargetMode="External"/><Relationship Id="rId15" Type="http://schemas.openxmlformats.org/officeDocument/2006/relationships/hyperlink" Target="http://en.wikipedia.org/wiki/Uganda_(Commonwealth_realm)" TargetMode="External"/><Relationship Id="rId23" Type="http://schemas.openxmlformats.org/officeDocument/2006/relationships/hyperlink" Target="http://en.wikipedia.org/wiki/Dominion_of_Fiji" TargetMode="External"/><Relationship Id="rId28" Type="http://schemas.openxmlformats.org/officeDocument/2006/relationships/hyperlink" Target="http://en.wikipedia.org/wiki/Tuvalu" TargetMode="External"/><Relationship Id="rId10" Type="http://schemas.openxmlformats.org/officeDocument/2006/relationships/hyperlink" Target="http://en.wikipedia.org/wiki/Federation_of_Nigeria_(Commonwealth_realm)" TargetMode="External"/><Relationship Id="rId19" Type="http://schemas.openxmlformats.org/officeDocument/2006/relationships/hyperlink" Target="http://en.wikipedia.org/wiki/The_Gambia_(Commonwealth_realm)" TargetMode="External"/><Relationship Id="rId31" Type="http://schemas.openxmlformats.org/officeDocument/2006/relationships/hyperlink" Target="http://en.wikipedia.org/wiki/Belize" TargetMode="External"/><Relationship Id="rId4" Type="http://schemas.openxmlformats.org/officeDocument/2006/relationships/hyperlink" Target="http://en.wikipedia.org/wiki/Australia" TargetMode="External"/><Relationship Id="rId9" Type="http://schemas.openxmlformats.org/officeDocument/2006/relationships/hyperlink" Target="http://en.wikipedia.org/wiki/Ghana_(Commonwealth_realm)" TargetMode="External"/><Relationship Id="rId14" Type="http://schemas.openxmlformats.org/officeDocument/2006/relationships/hyperlink" Target="http://en.wikipedia.org/wiki/Trinidad_and_Tobago_(Commonwealth_realm)" TargetMode="External"/><Relationship Id="rId22" Type="http://schemas.openxmlformats.org/officeDocument/2006/relationships/hyperlink" Target="http://en.wikipedia.org/wiki/Mauritius_(Commonwealth_realm)" TargetMode="External"/><Relationship Id="rId27" Type="http://schemas.openxmlformats.org/officeDocument/2006/relationships/hyperlink" Target="http://en.wikipedia.org/wiki/Solomon_Islands" TargetMode="External"/><Relationship Id="rId30" Type="http://schemas.openxmlformats.org/officeDocument/2006/relationships/hyperlink" Target="http://en.wikipedia.org/wiki/Saint_Vincent_and_the_Grenadin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mena-post.com/wp-content/uploads/2014/04/afghanistan-opium-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1/16/67th_Foot_taking_fort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1/11/Ly-ee-moo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//upload.wikimedia.org/wikipedia/commons/f/f7/Opium_smokers_China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f/ff/Bayer_Heroin_bottle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in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27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File:Naval battle between Taiping-Qing on Yangtz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95" y="221544"/>
            <a:ext cx="10353762" cy="3695136"/>
          </a:xfrm>
        </p:spPr>
        <p:txBody>
          <a:bodyPr/>
          <a:lstStyle/>
          <a:p>
            <a:pPr marL="0" lvl="2" indent="0">
              <a:spcBef>
                <a:spcPts val="1000"/>
              </a:spcBef>
              <a:buNone/>
            </a:pPr>
            <a:r>
              <a:rPr lang="en-US" sz="3200" b="1" u="sng" dirty="0" smtClean="0">
                <a:effectLst/>
              </a:rPr>
              <a:t>5. Boxer </a:t>
            </a:r>
            <a:r>
              <a:rPr lang="en-US" sz="3200" b="1" u="sng" dirty="0">
                <a:effectLst/>
              </a:rPr>
              <a:t>Rebellion (1899)- </a:t>
            </a:r>
            <a:r>
              <a:rPr lang="en-US" sz="3200" dirty="0">
                <a:effectLst/>
              </a:rPr>
              <a:t>Nationalist movement to end European imperialism in China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upload.wikimedia.org/wikipedia/commons/thumb/3/32/China_imperialism_cartoon.jpg/220px-China_imperialism_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5119"/>
            <a:ext cx="3911600" cy="5262882"/>
          </a:xfrm>
          <a:prstGeom prst="rect">
            <a:avLst/>
          </a:prstGeom>
          <a:noFill/>
        </p:spPr>
      </p:pic>
      <p:pic>
        <p:nvPicPr>
          <p:cNvPr id="7172" name="Picture 4" descr="Boxer-tianjing-left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4575" y="1041400"/>
            <a:ext cx="4837583" cy="5816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4000" y="6488668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50,255 vs. approx. 400,000</a:t>
            </a:r>
            <a:endParaRPr lang="en-US" dirty="0"/>
          </a:p>
        </p:txBody>
      </p:sp>
      <p:pic>
        <p:nvPicPr>
          <p:cNvPr id="7174" name="Picture 6" descr="http://upload.wikimedia.org/wikipedia/commons/thumb/a/a5/Boxer1900.jpg/160px-Boxer190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1600200"/>
            <a:ext cx="3553691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04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1480" cy="406908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 smtClean="0">
                <a:effectLst/>
              </a:rPr>
              <a:t>C. Japan</a:t>
            </a:r>
            <a:endParaRPr lang="en-US" sz="2400" dirty="0" smtClean="0">
              <a:effectLst/>
            </a:endParaRPr>
          </a:p>
          <a:p>
            <a:pPr marL="914400" lvl="2" indent="0">
              <a:buNone/>
            </a:pPr>
            <a:r>
              <a:rPr lang="en-US" sz="2800" dirty="0" smtClean="0">
                <a:effectLst/>
              </a:rPr>
              <a:t>1. Japan severely restricted foreign influence </a:t>
            </a:r>
            <a:endParaRPr lang="en-US" sz="2000" dirty="0" smtClean="0">
              <a:effectLst/>
            </a:endParaRPr>
          </a:p>
          <a:p>
            <a:pPr marL="914400" lvl="2" indent="0">
              <a:buNone/>
            </a:pPr>
            <a:r>
              <a:rPr lang="en-US" sz="2800" dirty="0" smtClean="0">
                <a:effectLst/>
              </a:rPr>
              <a:t>2. In </a:t>
            </a:r>
            <a:r>
              <a:rPr lang="en-US" sz="2800" dirty="0">
                <a:effectLst/>
              </a:rPr>
              <a:t>1854, US </a:t>
            </a:r>
            <a:r>
              <a:rPr lang="en-US" sz="2800" b="1" u="sng" dirty="0">
                <a:effectLst/>
              </a:rPr>
              <a:t>Commodore Perry</a:t>
            </a:r>
            <a:r>
              <a:rPr lang="en-US" sz="2800" dirty="0">
                <a:effectLst/>
              </a:rPr>
              <a:t> forced Japan to open itself to foreign trade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Matthew Perry - Premiere Of HBO's &quot;Eastbound And Down&quot; Season 3 - Arriv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3600" y="2090056"/>
            <a:ext cx="3708400" cy="47679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09000" y="5903893"/>
            <a:ext cx="368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Could I BE any more intrusive?</a:t>
            </a:r>
            <a:endParaRPr lang="en-US" sz="2800" b="1" dirty="0"/>
          </a:p>
        </p:txBody>
      </p:sp>
      <p:pic>
        <p:nvPicPr>
          <p:cNvPr id="6148" name="Picture 4" descr="File:Commodore Matthew Calbraith Perry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1761207"/>
            <a:ext cx="4092749" cy="5096793"/>
          </a:xfrm>
          <a:prstGeom prst="rect">
            <a:avLst/>
          </a:prstGeom>
          <a:noFill/>
        </p:spPr>
      </p:pic>
      <p:pic>
        <p:nvPicPr>
          <p:cNvPr id="6150" name="Picture 6" descr="File:Commodore Perry's second flee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14600"/>
            <a:ext cx="525272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40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upload.wikimedia.org/wikipedia/commons/thumb/b/b3/Japanese_coastal_wooden_cannon_1853_1854.jpg/220px-Japanese_coastal_wooden_cannon_1853_185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400" y="0"/>
            <a:ext cx="9256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upload.wikimedia.org/wikipedia/commons/thumb/1/19/USSKearsargeXIinchDahlgren.jpg/220px-USSKearsargeXIinchDahlgre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File:Perry flag 194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9490" y="0"/>
            <a:ext cx="5452110" cy="6858000"/>
          </a:xfrm>
          <a:prstGeom prst="rect">
            <a:avLst/>
          </a:prstGeom>
          <a:noFill/>
        </p:spPr>
      </p:pic>
      <p:pic>
        <p:nvPicPr>
          <p:cNvPr id="36868" name="Picture 4" descr="File:Perry, Matthew Calbrait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199" y="0"/>
            <a:ext cx="47170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4380" y="198684"/>
            <a:ext cx="12672060" cy="369513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b="1" u="sng" dirty="0" smtClean="0">
                <a:effectLst/>
              </a:rPr>
              <a:t>3. Meiji </a:t>
            </a:r>
            <a:r>
              <a:rPr lang="en-US" sz="3200" b="1" u="sng" dirty="0">
                <a:effectLst/>
              </a:rPr>
              <a:t>Restoration</a:t>
            </a:r>
            <a:r>
              <a:rPr lang="en-US" sz="3200" dirty="0">
                <a:effectLst/>
              </a:rPr>
              <a:t> (1868-1912)</a:t>
            </a:r>
            <a:endParaRPr lang="en-US" sz="2400" dirty="0">
              <a:effectLst/>
            </a:endParaRPr>
          </a:p>
          <a:p>
            <a:pPr marL="1371600" lvl="3" indent="0">
              <a:buNone/>
            </a:pPr>
            <a:r>
              <a:rPr lang="en-US" sz="2800" dirty="0" smtClean="0">
                <a:effectLst/>
              </a:rPr>
              <a:t>a. A </a:t>
            </a:r>
            <a:r>
              <a:rPr lang="en-US" sz="2800" dirty="0">
                <a:effectLst/>
              </a:rPr>
              <a:t>young emperor believed the best way to keep independence was to modernize and reform</a:t>
            </a:r>
            <a:endParaRPr lang="en-US" sz="2000" dirty="0">
              <a:effectLst/>
            </a:endParaRPr>
          </a:p>
          <a:p>
            <a:pPr marL="1371600" lvl="3" indent="0">
              <a:buNone/>
            </a:pPr>
            <a:r>
              <a:rPr lang="en-US" sz="2800" dirty="0" smtClean="0">
                <a:effectLst/>
              </a:rPr>
              <a:t>b. Japan </a:t>
            </a:r>
            <a:r>
              <a:rPr lang="en-US" sz="2800" dirty="0">
                <a:effectLst/>
              </a:rPr>
              <a:t>became the most industrialized and powerful Asian country</a:t>
            </a:r>
            <a:endParaRPr lang="en-US" sz="2000" dirty="0">
              <a:effectLst/>
            </a:endParaRPr>
          </a:p>
          <a:p>
            <a:pPr marL="1371600" lvl="3" indent="0">
              <a:buNone/>
            </a:pPr>
            <a:r>
              <a:rPr lang="en-US" sz="2800" dirty="0" smtClean="0">
                <a:effectLst/>
              </a:rPr>
              <a:t>c. Embraced </a:t>
            </a:r>
            <a:r>
              <a:rPr lang="en-US" sz="2800" dirty="0">
                <a:effectLst/>
              </a:rPr>
              <a:t>education and western technology while keeping Japanese culture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File:Teenager Meiji Emperor with foreign representatives 1868 18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742244"/>
            <a:ext cx="8966200" cy="3115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71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File:Tokyo hoheikosh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688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3506" y="198684"/>
            <a:ext cx="12352626" cy="36951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 smtClean="0">
                <a:effectLst/>
              </a:rPr>
              <a:t>D. Southeast </a:t>
            </a:r>
            <a:r>
              <a:rPr lang="en-US" sz="3200" dirty="0">
                <a:effectLst/>
              </a:rPr>
              <a:t>Asia</a:t>
            </a:r>
            <a:endParaRPr lang="en-US" sz="2400" dirty="0">
              <a:effectLst/>
            </a:endParaRPr>
          </a:p>
          <a:p>
            <a:pPr marL="914400" lvl="2" indent="0">
              <a:buNone/>
            </a:pPr>
            <a:r>
              <a:rPr lang="en-US" sz="2800" b="1" u="sng" dirty="0" smtClean="0">
                <a:effectLst/>
              </a:rPr>
              <a:t>1. British-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Burma and Malaysia: built Singapore and dominated trade</a:t>
            </a:r>
            <a:endParaRPr lang="en-US" sz="2000" dirty="0">
              <a:effectLst/>
            </a:endParaRPr>
          </a:p>
          <a:p>
            <a:pPr marL="914400" lvl="2" indent="0">
              <a:buNone/>
            </a:pPr>
            <a:r>
              <a:rPr lang="en-US" sz="2800" b="1" u="sng" dirty="0" smtClean="0">
                <a:effectLst/>
              </a:rPr>
              <a:t>2. French-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Indochina (Vietnam): used resources to benefit France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 descr="Dhammayazika Temple, Burma, Copyright: Corrie Wingate/Apa Pub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2600" y="2065867"/>
            <a:ext cx="7188200" cy="4792133"/>
          </a:xfrm>
          <a:prstGeom prst="rect">
            <a:avLst/>
          </a:prstGeom>
          <a:noFill/>
        </p:spPr>
      </p:pic>
      <p:pic>
        <p:nvPicPr>
          <p:cNvPr id="4101" name="Picture 5" descr="Southeast Asia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65696"/>
            <a:ext cx="6934200" cy="479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23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upload.wikimedia.org/wikipedia/commons/thumb/a/a9/Colonies_of_the_second_French_colonial_empire.jpg/285px-Colonies_of_the_second_French_colonial_emp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0400" cy="6858000"/>
          </a:xfrm>
          <a:prstGeom prst="rect">
            <a:avLst/>
          </a:prstGeom>
          <a:noFill/>
        </p:spPr>
      </p:pic>
      <p:pic>
        <p:nvPicPr>
          <p:cNvPr id="38916" name="Picture 4" descr="http://upload.wikimedia.org/wikipedia/commons/thumb/e/e0/French_Indochina_expansion.jpg/220px-French_Indochina_expans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2615" y="0"/>
            <a:ext cx="4012660" cy="6858000"/>
          </a:xfrm>
          <a:prstGeom prst="rect">
            <a:avLst/>
          </a:prstGeom>
          <a:noFill/>
        </p:spPr>
      </p:pic>
      <p:pic>
        <p:nvPicPr>
          <p:cNvPr id="38918" name="Picture 6" descr="http://upload.wikimedia.org/wikipedia/commons/thumb/a/a4/French_Indochina_subdivisions.svg/220px-French_Indochina_subdivisions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8240" y="0"/>
            <a:ext cx="45037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Bell-Work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94" y="1664264"/>
            <a:ext cx="11278205" cy="51937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Name a country that touches Malaysia.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imperialism?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Where does opium come from?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Who, at some point in their life, was the leader of at least 32 different countries?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List one POSITIVE effect of imperialism.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040" y="587304"/>
            <a:ext cx="4983480" cy="597351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b="1" u="sng" dirty="0" smtClean="0">
                <a:effectLst/>
              </a:rPr>
              <a:t>3. Dutch- </a:t>
            </a:r>
            <a:r>
              <a:rPr lang="en-US" sz="3200" dirty="0">
                <a:effectLst/>
              </a:rPr>
              <a:t>Indonesia: controlled most of spice trade until British took control</a:t>
            </a:r>
            <a:endParaRPr lang="en-US" sz="2400" dirty="0">
              <a:effectLst/>
            </a:endParaRPr>
          </a:p>
          <a:p>
            <a:pPr marL="914400" lvl="2" indent="0">
              <a:buNone/>
            </a:pPr>
            <a:r>
              <a:rPr lang="en-US" sz="3200" b="1" u="sng" dirty="0" smtClean="0">
                <a:effectLst/>
              </a:rPr>
              <a:t>4. Spain</a:t>
            </a:r>
            <a:r>
              <a:rPr lang="en-US" sz="3200" b="1" u="sng" dirty="0">
                <a:effectLst/>
              </a:rPr>
              <a:t>, United States</a:t>
            </a:r>
            <a:r>
              <a:rPr lang="en-US" sz="3200" dirty="0">
                <a:effectLst/>
              </a:rPr>
              <a:t>- Philippines: America fought a war to control and to become imperialist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ile:Indonesia in its reg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814637"/>
            <a:ext cx="7188200" cy="4043363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5/51/COLLECTIE_TROPENMUSEUM_Arbeiders_poseren_bij_een_in_aanbouw_zijnde_spoorwegtunnel_in_de_bergen_TMnr_60047638.jpg/220px-COLLECTIE_TROPENMUSEUM_Arbeiders_poseren_bij_een_in_aanbouw_zijnde_spoorwegtunnel_in_de_bergen_TMnr_6004763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4661" y="0"/>
            <a:ext cx="3977339" cy="3073400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0/0d/COLLECTIE_TROPENMUSEUM_%27Het_Hooggerechtshof_en_het_Paleis_van_Daendels_het_%27Grote_Huis%27_aan_het_Waterlooplein_te_Batavia%27_TMnr_10015231.jpg/220px-COLLECTIE_TROPENMUSEUM_%27Het_Hooggerechtshof_en_het_Paleis_van_Daendels_het_%27Grote_Huis%27_aan_het_Waterlooplein_te_Batavia%27_TMnr_1001523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8400" y="0"/>
            <a:ext cx="3343275" cy="3388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881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Gen Aguinald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8/83/Katipuneros.jpg/220px-Katipunero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-1"/>
            <a:ext cx="5476875" cy="4008079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7/70/Harpersweeklyapr241899.png/220px-Harpersweeklyapr241899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20200" y="0"/>
            <a:ext cx="2971800" cy="3809309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thumb/4/47/Filipinoinsurgentssurrender.jpg/220px-Filipinoinsurgentssurrende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2869623"/>
            <a:ext cx="7239000" cy="3988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59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53761" cy="1326321"/>
          </a:xfrm>
        </p:spPr>
        <p:txBody>
          <a:bodyPr/>
          <a:lstStyle/>
          <a:p>
            <a:r>
              <a:rPr lang="en-US" dirty="0" smtClean="0"/>
              <a:t>Indonesia, Brunei, Thailand, and Singapore…kind of.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95" y="2477064"/>
            <a:ext cx="10353762" cy="369513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hlinkClick r:id="rId2" action="ppaction://hlinkfile" tooltip="United Kingdom"/>
              </a:rPr>
              <a:t>United Kingdom</a:t>
            </a:r>
            <a:r>
              <a:rPr lang="en-US" dirty="0" smtClean="0"/>
              <a:t> (1952–present)</a:t>
            </a:r>
          </a:p>
          <a:p>
            <a:r>
              <a:rPr lang="en-US" b="1" dirty="0" smtClean="0">
                <a:hlinkClick r:id="rId3" action="ppaction://hlinkfile" tooltip="Canada"/>
              </a:rPr>
              <a:t>Canada</a:t>
            </a:r>
            <a:r>
              <a:rPr lang="en-US" dirty="0" smtClean="0"/>
              <a:t> (1952–present)</a:t>
            </a:r>
          </a:p>
          <a:p>
            <a:r>
              <a:rPr lang="en-US" b="1" dirty="0" smtClean="0">
                <a:hlinkClick r:id="rId4" action="ppaction://hlinkfile" tooltip="Australia"/>
              </a:rPr>
              <a:t>Australia</a:t>
            </a:r>
            <a:r>
              <a:rPr lang="en-US" dirty="0" smtClean="0"/>
              <a:t> (1952–present)</a:t>
            </a:r>
          </a:p>
          <a:p>
            <a:r>
              <a:rPr lang="en-US" b="1" dirty="0" smtClean="0">
                <a:hlinkClick r:id="rId5" action="ppaction://hlinkfile" tooltip="New Zealand"/>
              </a:rPr>
              <a:t>New Zealand</a:t>
            </a:r>
            <a:r>
              <a:rPr lang="en-US" dirty="0" smtClean="0"/>
              <a:t> (1952–present)</a:t>
            </a:r>
          </a:p>
          <a:p>
            <a:r>
              <a:rPr lang="en-US" dirty="0" smtClean="0">
                <a:hlinkClick r:id="rId6" action="ppaction://hlinkfile" tooltip="Dominion of Pakistan"/>
              </a:rPr>
              <a:t>Pakistan</a:t>
            </a:r>
            <a:r>
              <a:rPr lang="en-US" dirty="0" smtClean="0"/>
              <a:t> (1952–56)</a:t>
            </a:r>
          </a:p>
          <a:p>
            <a:r>
              <a:rPr lang="en-US" dirty="0" smtClean="0">
                <a:hlinkClick r:id="rId7" action="ppaction://hlinkfile" tooltip="Union of South Africa"/>
              </a:rPr>
              <a:t>South Africa</a:t>
            </a:r>
            <a:r>
              <a:rPr lang="en-US" dirty="0" smtClean="0"/>
              <a:t> (1952–61)</a:t>
            </a:r>
          </a:p>
          <a:p>
            <a:r>
              <a:rPr lang="en-US" dirty="0" smtClean="0">
                <a:hlinkClick r:id="rId8" action="ppaction://hlinkfile" tooltip="Dominion of Ceylon"/>
              </a:rPr>
              <a:t>Ceylon</a:t>
            </a:r>
            <a:r>
              <a:rPr lang="en-US" dirty="0" smtClean="0"/>
              <a:t> (1952–72)</a:t>
            </a:r>
          </a:p>
          <a:p>
            <a:r>
              <a:rPr lang="en-US" dirty="0" smtClean="0">
                <a:hlinkClick r:id="rId9" action="ppaction://hlinkfile" tooltip="Ghana (Commonwealth realm)"/>
              </a:rPr>
              <a:t>Ghana</a:t>
            </a:r>
            <a:r>
              <a:rPr lang="en-US" dirty="0" smtClean="0"/>
              <a:t> (1957–60)</a:t>
            </a:r>
          </a:p>
          <a:p>
            <a:r>
              <a:rPr lang="en-US" dirty="0" smtClean="0">
                <a:hlinkClick r:id="rId10" action="ppaction://hlinkfile" tooltip="Federation of Nigeria (Commonwealth realm)"/>
              </a:rPr>
              <a:t>Nigeria</a:t>
            </a:r>
            <a:r>
              <a:rPr lang="en-US" dirty="0" smtClean="0"/>
              <a:t> (1960–63)</a:t>
            </a:r>
          </a:p>
          <a:p>
            <a:r>
              <a:rPr lang="en-US" dirty="0" smtClean="0">
                <a:hlinkClick r:id="rId11" action="ppaction://hlinkfile" tooltip="Sierra Leone (Commonwealth realm)"/>
              </a:rPr>
              <a:t>Sierra </a:t>
            </a:r>
            <a:r>
              <a:rPr lang="en-US" dirty="0" smtClean="0">
                <a:hlinkClick r:id="rId11" action="ppaction://hlinkfile" tooltip="Sierra Leone (Commonwealth realm)"/>
              </a:rPr>
              <a:t>Leone</a:t>
            </a:r>
            <a:r>
              <a:rPr lang="en-US" dirty="0" smtClean="0"/>
              <a:t> (1961–71)</a:t>
            </a:r>
          </a:p>
          <a:p>
            <a:r>
              <a:rPr lang="en-US" dirty="0" smtClean="0">
                <a:hlinkClick r:id="rId12" action="ppaction://hlinkfile" tooltip="Tanganyika"/>
              </a:rPr>
              <a:t>Tanganyika</a:t>
            </a:r>
            <a:r>
              <a:rPr lang="en-US" dirty="0" smtClean="0"/>
              <a:t> (1961–62)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23634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hlinkClick r:id="rId13" action="ppaction://hlinkfile" tooltip="Jamaica"/>
              </a:rPr>
              <a:t>Jamaica</a:t>
            </a:r>
            <a:r>
              <a:rPr lang="en-US" dirty="0" smtClean="0"/>
              <a:t> (1962–present)</a:t>
            </a:r>
          </a:p>
          <a:p>
            <a:r>
              <a:rPr lang="en-US" dirty="0" smtClean="0">
                <a:hlinkClick r:id="rId14" action="ppaction://hlinkfile" tooltip="Trinidad and Tobago (Commonwealth realm)"/>
              </a:rPr>
              <a:t>Trinidad and Tobago</a:t>
            </a:r>
            <a:r>
              <a:rPr lang="en-US" dirty="0" smtClean="0"/>
              <a:t> (1962–76)</a:t>
            </a:r>
          </a:p>
          <a:p>
            <a:r>
              <a:rPr lang="en-US" dirty="0" smtClean="0">
                <a:hlinkClick r:id="rId15" action="ppaction://hlinkfile" tooltip="Uganda (Commonwealth realm)"/>
              </a:rPr>
              <a:t>Uganda</a:t>
            </a:r>
            <a:r>
              <a:rPr lang="en-US" dirty="0" smtClean="0"/>
              <a:t> (1962–63)</a:t>
            </a:r>
          </a:p>
          <a:p>
            <a:r>
              <a:rPr lang="en-US" dirty="0" smtClean="0">
                <a:hlinkClick r:id="rId16" action="ppaction://hlinkfile" tooltip="Kenya (Commonwealth realm)"/>
              </a:rPr>
              <a:t>Kenya</a:t>
            </a:r>
            <a:r>
              <a:rPr lang="en-US" dirty="0" smtClean="0"/>
              <a:t> (1963–64)</a:t>
            </a:r>
          </a:p>
          <a:p>
            <a:r>
              <a:rPr lang="en-US" dirty="0" smtClean="0">
                <a:hlinkClick r:id="rId17" action="ppaction://hlinkfile" tooltip="Malawi (Commonwealth realm)"/>
              </a:rPr>
              <a:t>Malawi</a:t>
            </a:r>
            <a:r>
              <a:rPr lang="en-US" dirty="0" smtClean="0"/>
              <a:t> (1964–66)</a:t>
            </a:r>
          </a:p>
          <a:p>
            <a:r>
              <a:rPr lang="en-US" dirty="0" smtClean="0">
                <a:hlinkClick r:id="rId18" action="ppaction://hlinkfile" tooltip="State of Malta"/>
              </a:rPr>
              <a:t>Malta</a:t>
            </a:r>
            <a:r>
              <a:rPr lang="en-US" dirty="0" smtClean="0"/>
              <a:t> (1964–74)</a:t>
            </a:r>
          </a:p>
          <a:p>
            <a:r>
              <a:rPr lang="en-US" dirty="0" smtClean="0">
                <a:hlinkClick r:id="rId19" action="ppaction://hlinkfile" tooltip="The Gambia (Commonwealth realm)"/>
              </a:rPr>
              <a:t>The Gambia</a:t>
            </a:r>
            <a:r>
              <a:rPr lang="en-US" dirty="0" smtClean="0"/>
              <a:t> (1965–70)</a:t>
            </a:r>
          </a:p>
          <a:p>
            <a:r>
              <a:rPr lang="en-US" dirty="0" smtClean="0">
                <a:hlinkClick r:id="rId20" action="ppaction://hlinkfile" tooltip="Guyana (Commonwealth realm)"/>
              </a:rPr>
              <a:t>Guyana</a:t>
            </a:r>
            <a:r>
              <a:rPr lang="en-US" dirty="0" smtClean="0"/>
              <a:t> (1966–70)</a:t>
            </a:r>
          </a:p>
          <a:p>
            <a:r>
              <a:rPr lang="en-US" b="1" dirty="0" smtClean="0">
                <a:hlinkClick r:id="rId21" action="ppaction://hlinkfile" tooltip="Barbados"/>
              </a:rPr>
              <a:t>Barbados</a:t>
            </a:r>
            <a:r>
              <a:rPr lang="en-US" dirty="0" smtClean="0"/>
              <a:t> (1966–present)</a:t>
            </a:r>
          </a:p>
          <a:p>
            <a:r>
              <a:rPr lang="en-US" dirty="0" smtClean="0">
                <a:hlinkClick r:id="rId22" action="ppaction://hlinkfile" tooltip="Mauritius (Commonwealth realm)"/>
              </a:rPr>
              <a:t>Mauritius</a:t>
            </a:r>
            <a:r>
              <a:rPr lang="en-US" dirty="0" smtClean="0"/>
              <a:t> (1968–92)</a:t>
            </a:r>
          </a:p>
          <a:p>
            <a:r>
              <a:rPr lang="en-US" dirty="0" smtClean="0">
                <a:hlinkClick r:id="rId23" action="ppaction://hlinkfile" tooltip="Dominion of Fiji"/>
              </a:rPr>
              <a:t>Fiji</a:t>
            </a:r>
            <a:r>
              <a:rPr lang="en-US" dirty="0" smtClean="0"/>
              <a:t> (1970–87)</a:t>
            </a:r>
          </a:p>
          <a:p>
            <a:r>
              <a:rPr lang="en-US" b="1" dirty="0" smtClean="0">
                <a:hlinkClick r:id="rId24" action="ppaction://hlinkfile" tooltip="The Bahamas"/>
              </a:rPr>
              <a:t>The Bahamas</a:t>
            </a:r>
            <a:r>
              <a:rPr lang="en-US" dirty="0" smtClean="0"/>
              <a:t> (1973–present)</a:t>
            </a:r>
          </a:p>
          <a:p>
            <a:r>
              <a:rPr lang="en-US" b="1" dirty="0" smtClean="0">
                <a:hlinkClick r:id="rId25" action="ppaction://hlinkfile" tooltip="Grenada"/>
              </a:rPr>
              <a:t>Grenada</a:t>
            </a:r>
            <a:r>
              <a:rPr lang="en-US" dirty="0" smtClean="0"/>
              <a:t> (1974–present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0" y="4549676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6" action="ppaction://hlinkfile" tooltip="Papua New Guinea"/>
              </a:rPr>
              <a:t>Papua New Guinea</a:t>
            </a:r>
            <a:r>
              <a:rPr lang="en-US" dirty="0" smtClean="0"/>
              <a:t> (1975–present)</a:t>
            </a:r>
          </a:p>
          <a:p>
            <a:r>
              <a:rPr lang="en-US" b="1" dirty="0" smtClean="0">
                <a:hlinkClick r:id="rId27" action="ppaction://hlinkfile" tooltip="Solomon Islands"/>
              </a:rPr>
              <a:t>Solomon Islands</a:t>
            </a:r>
            <a:r>
              <a:rPr lang="en-US" dirty="0" smtClean="0"/>
              <a:t> (1978–present)</a:t>
            </a:r>
          </a:p>
          <a:p>
            <a:r>
              <a:rPr lang="en-US" b="1" dirty="0" smtClean="0">
                <a:hlinkClick r:id="rId28" action="ppaction://hlinkfile" tooltip="Tuvalu"/>
              </a:rPr>
              <a:t>Tuvalu</a:t>
            </a:r>
            <a:r>
              <a:rPr lang="en-US" dirty="0" smtClean="0"/>
              <a:t> (1978–present)</a:t>
            </a:r>
          </a:p>
          <a:p>
            <a:r>
              <a:rPr lang="en-US" b="1" dirty="0" smtClean="0">
                <a:hlinkClick r:id="rId29" action="ppaction://hlinkfile" tooltip="Saint Lucia"/>
              </a:rPr>
              <a:t>Saint Lucia</a:t>
            </a:r>
            <a:r>
              <a:rPr lang="en-US" dirty="0" smtClean="0"/>
              <a:t> (1979–present)</a:t>
            </a:r>
          </a:p>
          <a:p>
            <a:r>
              <a:rPr lang="en-US" b="1" dirty="0" smtClean="0">
                <a:hlinkClick r:id="rId30" action="ppaction://hlinkfile" tooltip="Saint Vincent and the Grenadines"/>
              </a:rPr>
              <a:t>Saint Vincent and the Grenadines</a:t>
            </a:r>
            <a:r>
              <a:rPr lang="en-US" dirty="0" smtClean="0"/>
              <a:t> (1979–present)</a:t>
            </a:r>
          </a:p>
          <a:p>
            <a:r>
              <a:rPr lang="en-US" b="1" dirty="0" smtClean="0">
                <a:hlinkClick r:id="rId31" action="ppaction://hlinkfile" tooltip="Belize"/>
              </a:rPr>
              <a:t>Belize</a:t>
            </a:r>
            <a:r>
              <a:rPr lang="en-US" dirty="0" smtClean="0"/>
              <a:t> (1981–present)</a:t>
            </a:r>
          </a:p>
          <a:p>
            <a:r>
              <a:rPr lang="en-US" b="1" dirty="0" smtClean="0">
                <a:hlinkClick r:id="rId32" action="ppaction://hlinkfile" tooltip="Antigua and Barbuda"/>
              </a:rPr>
              <a:t>Antigua and Barbuda</a:t>
            </a:r>
            <a:r>
              <a:rPr lang="en-US" dirty="0" smtClean="0"/>
              <a:t> (1981–present)</a:t>
            </a:r>
          </a:p>
          <a:p>
            <a:r>
              <a:rPr lang="en-US" b="1" dirty="0" smtClean="0">
                <a:hlinkClick r:id="rId33" action="ppaction://hlinkfile" tooltip="Saint Kitts and Nevis"/>
              </a:rPr>
              <a:t>Saint Kitts and Nevis</a:t>
            </a:r>
            <a:r>
              <a:rPr lang="en-US" dirty="0" smtClean="0"/>
              <a:t> (1983–present)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smtClean="0"/>
              <a:t>I. Imperialism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4861"/>
            <a:ext cx="11841480" cy="36951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 smtClean="0">
                <a:effectLst/>
              </a:rPr>
              <a:t>A. India- </a:t>
            </a:r>
            <a:r>
              <a:rPr lang="en-US" sz="3200" dirty="0">
                <a:effectLst/>
              </a:rPr>
              <a:t>controlled by British</a:t>
            </a:r>
            <a:endParaRPr lang="en-US" sz="2400" dirty="0">
              <a:effectLst/>
            </a:endParaRPr>
          </a:p>
          <a:p>
            <a:pPr marL="914400" lvl="2" indent="0">
              <a:buNone/>
            </a:pPr>
            <a:r>
              <a:rPr lang="en-US" sz="2800" b="1" u="sng" dirty="0" smtClean="0">
                <a:effectLst/>
              </a:rPr>
              <a:t>1. British </a:t>
            </a:r>
            <a:r>
              <a:rPr lang="en-US" sz="2800" b="1" u="sng" dirty="0">
                <a:effectLst/>
              </a:rPr>
              <a:t>East India Company</a:t>
            </a:r>
            <a:r>
              <a:rPr lang="en-US" sz="2800" dirty="0">
                <a:effectLst/>
              </a:rPr>
              <a:t> controlled trade with India until the British government took control</a:t>
            </a:r>
            <a:endParaRPr lang="en-US" sz="2000" dirty="0">
              <a:effectLst/>
            </a:endParaRPr>
          </a:p>
          <a:p>
            <a:pPr marL="1371600" lvl="3" indent="0">
              <a:buNone/>
            </a:pPr>
            <a:r>
              <a:rPr lang="en-US" sz="2400" dirty="0">
                <a:effectLst/>
              </a:rPr>
              <a:t>a</a:t>
            </a:r>
            <a:r>
              <a:rPr lang="en-US" sz="2400" dirty="0" smtClean="0">
                <a:effectLst/>
              </a:rPr>
              <a:t>. </a:t>
            </a:r>
            <a:r>
              <a:rPr lang="en-US" sz="2800" dirty="0" smtClean="0">
                <a:effectLst/>
              </a:rPr>
              <a:t>Created </a:t>
            </a:r>
            <a:r>
              <a:rPr lang="en-US" sz="2800" dirty="0">
                <a:effectLst/>
              </a:rPr>
              <a:t>to control trade between GB, India, and East Asia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apital-flow-watch.net/wp-content/uploads/2009/08/East_India_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75"/>
            <a:ext cx="5234940" cy="328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80.imageshack.us/img80/4846/s1962549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741" y="3573075"/>
            <a:ext cx="2842260" cy="328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lRM8Mig46-E/TyEia_3YL6I/AAAAAAAAALU/NwnLsdn1FhQ/s1600/East+India+Company+100+RUPEES+Eagle+Earth+n+Snake+Note-Back+Si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6" t="8623" r="7972" b="8877"/>
          <a:stretch/>
        </p:blipFill>
        <p:spPr bwMode="auto">
          <a:xfrm>
            <a:off x="5234940" y="3573075"/>
            <a:ext cx="4203469" cy="328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16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7825" y="221544"/>
            <a:ext cx="10353762" cy="3695136"/>
          </a:xfrm>
        </p:spPr>
        <p:txBody>
          <a:bodyPr/>
          <a:lstStyle/>
          <a:p>
            <a:pPr marL="914400" lvl="2" indent="0">
              <a:buNone/>
            </a:pPr>
            <a:r>
              <a:rPr lang="en-US" sz="3200" dirty="0" smtClean="0">
                <a:effectLst/>
              </a:rPr>
              <a:t>2. India </a:t>
            </a:r>
            <a:r>
              <a:rPr lang="en-US" sz="3200" dirty="0">
                <a:effectLst/>
              </a:rPr>
              <a:t>had many people and raw goods- it was the “jewel” of the British Empire</a:t>
            </a:r>
            <a:endParaRPr lang="en-US" sz="2400" dirty="0">
              <a:effectLst/>
            </a:endParaRPr>
          </a:p>
          <a:p>
            <a:pPr marL="914400" lvl="2" indent="0">
              <a:buNone/>
            </a:pPr>
            <a:r>
              <a:rPr lang="en-US" sz="3200" dirty="0" smtClean="0">
                <a:effectLst/>
              </a:rPr>
              <a:t>3. British </a:t>
            </a:r>
            <a:r>
              <a:rPr lang="en-US" sz="3200" dirty="0">
                <a:effectLst/>
              </a:rPr>
              <a:t>wanted to westernize India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0.tqn.com/h/asianhistory/1/H/R/M/-/-/PeacockThronecrop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318"/>
            <a:ext cx="3268980" cy="4582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T9sh4vTq-8f2vlz2fAT4nLAqXTO_6783u2MZT0JHFxE-5SdQ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18" y="2352108"/>
            <a:ext cx="2987602" cy="450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tallarmeniantale.com/pics/britishraj_indianserv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1739" y="2235201"/>
            <a:ext cx="5220261" cy="393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9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A group of British tennis players photographed in India about 100 years ag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0"/>
            <a:ext cx="95986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60285" cy="721868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600" dirty="0" smtClean="0">
                <a:effectLst/>
              </a:rPr>
              <a:t>B. China</a:t>
            </a:r>
            <a:endParaRPr lang="en-US" sz="2800" dirty="0">
              <a:effectLst/>
            </a:endParaRPr>
          </a:p>
          <a:p>
            <a:pPr marL="914400" lvl="2" indent="0">
              <a:buNone/>
            </a:pPr>
            <a:r>
              <a:rPr lang="en-US" sz="3200" dirty="0" smtClean="0">
                <a:effectLst/>
              </a:rPr>
              <a:t>1. China </a:t>
            </a:r>
            <a:r>
              <a:rPr lang="en-US" sz="3200" dirty="0">
                <a:effectLst/>
              </a:rPr>
              <a:t>was mostly closed to European traders</a:t>
            </a:r>
            <a:endParaRPr lang="en-US" sz="2400" dirty="0">
              <a:effectLst/>
            </a:endParaRPr>
          </a:p>
          <a:p>
            <a:pPr marL="914400" lvl="2" indent="0">
              <a:buNone/>
            </a:pPr>
            <a:r>
              <a:rPr lang="en-US" sz="3200" b="1" u="sng" dirty="0" smtClean="0">
                <a:effectLst/>
              </a:rPr>
              <a:t>2. Opium </a:t>
            </a:r>
            <a:r>
              <a:rPr lang="en-US" sz="3200" b="1" u="sng" dirty="0">
                <a:effectLst/>
              </a:rPr>
              <a:t>War</a:t>
            </a:r>
            <a:endParaRPr lang="en-US" sz="2400" dirty="0">
              <a:effectLst/>
            </a:endParaRPr>
          </a:p>
          <a:p>
            <a:pPr lvl="3"/>
            <a:r>
              <a:rPr lang="en-US" sz="2800" dirty="0">
                <a:effectLst/>
              </a:rPr>
              <a:t>British increased China’s opium addiction</a:t>
            </a:r>
            <a:endParaRPr lang="en-US" sz="2000" dirty="0">
              <a:effectLst/>
            </a:endParaRPr>
          </a:p>
          <a:p>
            <a:pPr lvl="3"/>
            <a:r>
              <a:rPr lang="en-US" sz="2800" dirty="0">
                <a:effectLst/>
              </a:rPr>
              <a:t>When the trade stopped, British sent in their navy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afghanistan-opium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9823" y="3225800"/>
            <a:ext cx="4772177" cy="3632200"/>
          </a:xfrm>
          <a:prstGeom prst="rect">
            <a:avLst/>
          </a:prstGeom>
          <a:noFill/>
        </p:spPr>
      </p:pic>
      <p:pic>
        <p:nvPicPr>
          <p:cNvPr id="9220" name="Picture 4" descr="File:Ly-ee-moo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0"/>
            <a:ext cx="7213600" cy="3238502"/>
          </a:xfrm>
          <a:prstGeom prst="rect">
            <a:avLst/>
          </a:prstGeom>
          <a:noFill/>
        </p:spPr>
      </p:pic>
      <p:pic>
        <p:nvPicPr>
          <p:cNvPr id="9222" name="Picture 6" descr="File:67th Foot taking for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8400" y="3152514"/>
            <a:ext cx="2552700" cy="370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File:Opium smokers China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8086" cy="6858000"/>
          </a:xfrm>
          <a:prstGeom prst="rect">
            <a:avLst/>
          </a:prstGeom>
          <a:noFill/>
        </p:spPr>
      </p:pic>
      <p:pic>
        <p:nvPicPr>
          <p:cNvPr id="32772" name="Picture 4" descr="File:Bayer Heroin bottl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6275" y="693737"/>
            <a:ext cx="38957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3385" y="0"/>
            <a:ext cx="5530185" cy="6858000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sz="3200" dirty="0" smtClean="0">
                <a:effectLst/>
              </a:rPr>
              <a:t>3. European </a:t>
            </a:r>
            <a:r>
              <a:rPr lang="en-US" sz="3200" dirty="0">
                <a:effectLst/>
              </a:rPr>
              <a:t>countries divided China into </a:t>
            </a:r>
            <a:r>
              <a:rPr lang="en-US" sz="3200" b="1" u="sng" dirty="0">
                <a:effectLst/>
              </a:rPr>
              <a:t>Spheres of influence-</a:t>
            </a:r>
            <a:r>
              <a:rPr lang="en-US" sz="3200" dirty="0">
                <a:effectLst/>
              </a:rPr>
              <a:t> areas of economic dominance</a:t>
            </a:r>
            <a:endParaRPr lang="en-US" sz="2400" dirty="0">
              <a:effectLst/>
            </a:endParaRPr>
          </a:p>
          <a:p>
            <a:pPr marL="914400" lvl="2" indent="0">
              <a:buNone/>
            </a:pPr>
            <a:r>
              <a:rPr lang="en-US" sz="3200" b="1" u="sng" dirty="0" smtClean="0">
                <a:effectLst/>
              </a:rPr>
              <a:t>4. Taiping </a:t>
            </a:r>
            <a:r>
              <a:rPr lang="en-US" sz="3200" b="1" u="sng" dirty="0">
                <a:effectLst/>
              </a:rPr>
              <a:t>Rebellion</a:t>
            </a:r>
            <a:endParaRPr lang="en-US" sz="2400" dirty="0">
              <a:effectLst/>
            </a:endParaRPr>
          </a:p>
          <a:p>
            <a:pPr lvl="3"/>
            <a:r>
              <a:rPr lang="en-US" sz="2800" dirty="0">
                <a:effectLst/>
              </a:rPr>
              <a:t>Civil war in the 1850s against the corrupt Qing dynasty wanting to end the feudal system</a:t>
            </a:r>
            <a:endParaRPr lang="en-US" sz="2000" dirty="0">
              <a:effectLst/>
            </a:endParaRPr>
          </a:p>
          <a:p>
            <a:pPr lvl="3"/>
            <a:r>
              <a:rPr lang="en-US" sz="2800" dirty="0">
                <a:effectLst/>
              </a:rPr>
              <a:t>Over 20 million people died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3" name="Picture 1" descr="http://faculty.sfhs.com/lesleymuller/case_studies/introduction/colonial_geography/china_spheres_of_influ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7391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4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380</TotalTime>
  <Words>503</Words>
  <Application>Microsoft Office PowerPoint</Application>
  <PresentationFormat>Custom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Damask</vt:lpstr>
      <vt:lpstr>Imperialism in Asia</vt:lpstr>
      <vt:lpstr>Bell-Work</vt:lpstr>
      <vt:lpstr>Indonesia, Brunei, Thailand, and Singapore…kind of.</vt:lpstr>
      <vt:lpstr>I. Imperialism in Asia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Asia</dc:title>
  <dc:creator>Marwitz, Keith A.</dc:creator>
  <cp:lastModifiedBy>keitha.marwitz</cp:lastModifiedBy>
  <cp:revision>16</cp:revision>
  <dcterms:created xsi:type="dcterms:W3CDTF">2014-04-12T11:43:22Z</dcterms:created>
  <dcterms:modified xsi:type="dcterms:W3CDTF">2014-04-24T14:45:43Z</dcterms:modified>
</cp:coreProperties>
</file>