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7" r:id="rId3"/>
    <p:sldId id="257" r:id="rId4"/>
    <p:sldId id="258" r:id="rId5"/>
    <p:sldId id="259" r:id="rId6"/>
    <p:sldId id="260" r:id="rId7"/>
    <p:sldId id="277" r:id="rId8"/>
    <p:sldId id="281" r:id="rId9"/>
    <p:sldId id="283" r:id="rId10"/>
    <p:sldId id="282" r:id="rId11"/>
    <p:sldId id="279" r:id="rId12"/>
    <p:sldId id="280" r:id="rId13"/>
    <p:sldId id="261" r:id="rId14"/>
    <p:sldId id="274" r:id="rId15"/>
    <p:sldId id="262" r:id="rId16"/>
    <p:sldId id="288" r:id="rId17"/>
    <p:sldId id="278" r:id="rId18"/>
    <p:sldId id="263" r:id="rId19"/>
    <p:sldId id="275" r:id="rId20"/>
    <p:sldId id="289" r:id="rId21"/>
    <p:sldId id="264" r:id="rId22"/>
    <p:sldId id="276" r:id="rId23"/>
    <p:sldId id="265" r:id="rId24"/>
    <p:sldId id="295" r:id="rId25"/>
    <p:sldId id="294" r:id="rId26"/>
    <p:sldId id="266" r:id="rId27"/>
    <p:sldId id="284" r:id="rId28"/>
    <p:sldId id="267" r:id="rId29"/>
    <p:sldId id="304" r:id="rId30"/>
    <p:sldId id="292" r:id="rId31"/>
    <p:sldId id="293" r:id="rId32"/>
    <p:sldId id="297" r:id="rId33"/>
    <p:sldId id="268" r:id="rId34"/>
    <p:sldId id="269" r:id="rId35"/>
    <p:sldId id="291" r:id="rId36"/>
    <p:sldId id="270" r:id="rId37"/>
    <p:sldId id="298" r:id="rId38"/>
    <p:sldId id="299" r:id="rId39"/>
    <p:sldId id="300" r:id="rId40"/>
    <p:sldId id="271" r:id="rId41"/>
    <p:sldId id="285" r:id="rId42"/>
    <p:sldId id="301" r:id="rId43"/>
    <p:sldId id="272" r:id="rId44"/>
    <p:sldId id="302" r:id="rId45"/>
    <p:sldId id="290" r:id="rId46"/>
    <p:sldId id="273" r:id="rId47"/>
    <p:sldId id="303" r:id="rId48"/>
    <p:sldId id="28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02" y="-12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49642C-F3B8-49C7-BC55-E539325D0E1E}"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182435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9642C-F3B8-49C7-BC55-E539325D0E1E}"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77794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9642C-F3B8-49C7-BC55-E539325D0E1E}"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4124289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9642C-F3B8-49C7-BC55-E539325D0E1E}"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428E-6BEA-47F1-BD32-A6F01BD769F8}" type="slidenum">
              <a:rPr lang="en-US" smtClean="0"/>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27443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9642C-F3B8-49C7-BC55-E539325D0E1E}"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36248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649642C-F3B8-49C7-BC55-E539325D0E1E}" type="datetimeFigureOut">
              <a:rPr lang="en-US" smtClean="0"/>
              <a:pPr/>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405058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649642C-F3B8-49C7-BC55-E539325D0E1E}" type="datetimeFigureOut">
              <a:rPr lang="en-US" smtClean="0"/>
              <a:pPr/>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167421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49642C-F3B8-49C7-BC55-E539325D0E1E}"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245884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49642C-F3B8-49C7-BC55-E539325D0E1E}"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977131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71600" y="1981200"/>
            <a:ext cx="3733800" cy="4114800"/>
          </a:xfrm>
        </p:spPr>
        <p:txBody>
          <a:bodyPr/>
          <a:lstStyle/>
          <a:p>
            <a:pPr lvl="0"/>
            <a:endParaRPr lang="en-US" noProof="0" smtClean="0"/>
          </a:p>
        </p:txBody>
      </p:sp>
      <p:sp>
        <p:nvSpPr>
          <p:cNvPr id="4" name="Text Placeholder 3"/>
          <p:cNvSpPr>
            <a:spLocks noGrp="1"/>
          </p:cNvSpPr>
          <p:nvPr>
            <p:ph type="body"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A5C28A5-E856-48B0-B1BC-7C4D862E33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49642C-F3B8-49C7-BC55-E539325D0E1E}"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142768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9642C-F3B8-49C7-BC55-E539325D0E1E}"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357943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49642C-F3B8-49C7-BC55-E539325D0E1E}"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122349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49642C-F3B8-49C7-BC55-E539325D0E1E}" type="datetimeFigureOut">
              <a:rPr lang="en-US" smtClean="0"/>
              <a:pPr/>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111881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49642C-F3B8-49C7-BC55-E539325D0E1E}" type="datetimeFigureOut">
              <a:rPr lang="en-US" smtClean="0"/>
              <a:pPr/>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388802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9642C-F3B8-49C7-BC55-E539325D0E1E}" type="datetimeFigureOut">
              <a:rPr lang="en-US" smtClean="0"/>
              <a:pPr/>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85416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9642C-F3B8-49C7-BC55-E539325D0E1E}"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46017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9642C-F3B8-49C7-BC55-E539325D0E1E}"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129438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649642C-F3B8-49C7-BC55-E539325D0E1E}" type="datetimeFigureOut">
              <a:rPr lang="en-US" smtClean="0"/>
              <a:pPr/>
              <a:t>3/31/2014</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AF1428E-6BEA-47F1-BD32-A6F01BD769F8}" type="slidenum">
              <a:rPr lang="en-US" smtClean="0"/>
              <a:pPr/>
              <a:t>‹#›</a:t>
            </a:fld>
            <a:endParaRPr lang="en-US"/>
          </a:p>
        </p:txBody>
      </p:sp>
    </p:spTree>
    <p:extLst>
      <p:ext uri="{BB962C8B-B14F-4D97-AF65-F5344CB8AC3E}">
        <p14:creationId xmlns:p14="http://schemas.microsoft.com/office/powerpoint/2010/main" xmlns="" val="420788581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File:Marie_Guilhelmine_Benoist_001.jpg" TargetMode="External"/><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hyperlink" Target="http://en.wikipedia.org/wiki/File:King_Joseph_I_of_Spain.jpg" TargetMode="External"/><Relationship Id="rId1" Type="http://schemas.openxmlformats.org/officeDocument/2006/relationships/slideLayout" Target="../slideLayouts/slideLayout2.xml"/><Relationship Id="rId6" Type="http://schemas.openxmlformats.org/officeDocument/2006/relationships/hyperlink" Target="http://en.wikipedia.org/wiki/File:LouisBonaparte_Holland.jpg" TargetMode="External"/><Relationship Id="rId5" Type="http://schemas.openxmlformats.org/officeDocument/2006/relationships/image" Target="../media/image48.jpeg"/><Relationship Id="rId4" Type="http://schemas.openxmlformats.org/officeDocument/2006/relationships/hyperlink" Target="http://en.wikipedia.org/wiki/File:The_Four_Napoleons.jpg" TargetMode="External"/><Relationship Id="rId9"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hyperlink" Target="http://img1.wikia.nocookie.net/__cb20130604093440/callofduty/images/6/68/American_soldiers_take_cover_CoD3.jpg" TargetMode="External"/><Relationship Id="rId1" Type="http://schemas.openxmlformats.org/officeDocument/2006/relationships/slideLayout" Target="../slideLayouts/slideLayout2.xml"/><Relationship Id="rId6" Type="http://schemas.openxmlformats.org/officeDocument/2006/relationships/hyperlink" Target="http://www.google.com/url?q=http://www.emeraldinsight.com/journals.htm%3Farticleid%3D1751794%26show%3Dhtml&amp;sa=U&amp;ei=3sk5U9bbAozG0AGj4IFo&amp;ved=0CDAQ9QEwAQ&amp;usg=AFQjCNEiSviyc0pU0zBTjHcatYz9JfQo6A" TargetMode="External"/><Relationship Id="rId5" Type="http://schemas.openxmlformats.org/officeDocument/2006/relationships/image" Target="../media/image52.jpeg"/><Relationship Id="rId4" Type="http://schemas.openxmlformats.org/officeDocument/2006/relationships/hyperlink" Target="http://img2.wikia.nocookie.net/__cb20110525005405/callofduty/images/3/30/Discovery_UAV.jp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FeZodR1pEa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en.wikipedia.org/wiki/File:Peaceatallcosts.JPG" TargetMode="Externa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hyperlink" Target="http://en.wikipedia.org/wiki/File:Napoleon_Moscow_Fire.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upload.wikimedia.org/wikipedia/commons/9/96/Prianishnikov_1812.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File:Peaceatallcosts.JPG" TargetMode="External"/><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en.wikipedia.org/wiki/File:Berlin_.Gendarmenmarkt_.Deutscher_Dom_010.jpg" TargetMode="Externa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en.wikipedia.org/wiki/File:Congress_of_Vienna.P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zonu.com/fullsize-en/2009-12-26-11489/Europe-after-the-Congress-of-Vienna-1815.html" TargetMode="Externa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hyperlink" Target="//upload.wikimedia.org/wikipedia/commons/d/d3/Gavrilloprincip.jpg"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French Revolution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upload.wikimedia.org/wikipedia/commons/thumb/9/9d/Joseph_Ducreux_%28French_-_Self-Portrait%2C_Yawning_-_Google_Art_Project.jpg/220px-Joseph_Ducreux_%28French_-_Self-Portrait%2C_Yawning_-_Google_Art_Projec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257800" cy="6835143"/>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File:Joseph Ducreux - Le Discre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7626" y="1066800"/>
            <a:ext cx="4058388" cy="49161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434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739" y="273879"/>
            <a:ext cx="7765321" cy="1326321"/>
          </a:xfrm>
        </p:spPr>
        <p:txBody>
          <a:bodyPr>
            <a:noAutofit/>
          </a:bodyPr>
          <a:lstStyle/>
          <a:p>
            <a:r>
              <a:rPr lang="en-US" sz="3200" dirty="0" smtClean="0"/>
              <a:t>Things you didn’t know…okay, maybe you did…</a:t>
            </a:r>
            <a:endParaRPr lang="en-US" sz="3200" dirty="0"/>
          </a:p>
        </p:txBody>
      </p:sp>
      <p:sp>
        <p:nvSpPr>
          <p:cNvPr id="3" name="Content Placeholder 2"/>
          <p:cNvSpPr>
            <a:spLocks noGrp="1"/>
          </p:cNvSpPr>
          <p:nvPr>
            <p:ph idx="1"/>
          </p:nvPr>
        </p:nvSpPr>
        <p:spPr>
          <a:xfrm>
            <a:off x="304800" y="1828800"/>
            <a:ext cx="8839200" cy="4525963"/>
          </a:xfrm>
        </p:spPr>
        <p:txBody>
          <a:bodyPr/>
          <a:lstStyle/>
          <a:p>
            <a:pPr marL="514350" indent="-514350">
              <a:buAutoNum type="arabicPeriod"/>
            </a:pPr>
            <a:r>
              <a:rPr lang="en-US" sz="2800" dirty="0" smtClean="0"/>
              <a:t>They knew each other for 1 day before marriage.</a:t>
            </a:r>
          </a:p>
          <a:p>
            <a:pPr marL="514350" indent="-514350">
              <a:buAutoNum type="arabicPeriod"/>
            </a:pPr>
            <a:r>
              <a:rPr lang="en-US" sz="2800" dirty="0" smtClean="0"/>
              <a:t>It took 7 years to “consummate” the marriage.</a:t>
            </a:r>
          </a:p>
          <a:p>
            <a:pPr marL="514350" indent="-514350">
              <a:buAutoNum type="arabicPeriod"/>
            </a:pPr>
            <a:r>
              <a:rPr lang="en-US" sz="2800" dirty="0" smtClean="0"/>
              <a:t>50,000 Parisians greeted Marie.  30 died.</a:t>
            </a:r>
          </a:p>
          <a:p>
            <a:pPr marL="514350" indent="-514350">
              <a:buAutoNum type="arabicPeriod"/>
            </a:pPr>
            <a:r>
              <a:rPr lang="en-US" sz="2800" dirty="0" smtClean="0"/>
              <a:t>She had a town built so she could play “poor”</a:t>
            </a:r>
          </a:p>
          <a:p>
            <a:pPr marL="514350" indent="-514350">
              <a:buAutoNum type="arabicPeriod"/>
            </a:pPr>
            <a:r>
              <a:rPr lang="en-US" sz="2800" dirty="0" smtClean="0"/>
              <a:t>Let them eat brioche.</a:t>
            </a:r>
          </a:p>
          <a:p>
            <a:pPr marL="514350" indent="-514350">
              <a:buAutoNum type="arabicPeriod"/>
            </a:pPr>
            <a:endParaRPr lang="en-US" dirty="0" smtClean="0"/>
          </a:p>
          <a:p>
            <a:pPr marL="514350" indent="-514350">
              <a:buAutoNum type="arabicPeriod"/>
            </a:pPr>
            <a:endParaRPr lang="en-US" dirty="0"/>
          </a:p>
        </p:txBody>
      </p:sp>
      <p:sp>
        <p:nvSpPr>
          <p:cNvPr id="4" name="AutoShape 2" descr="data:image/jpeg;base64,/9j/4AAQSkZJRgABAQAAAQABAAD/2wCEAAkGBxQSEhQUEhQUFRUXFxYVFxgYFxQXFxgXGBcXGBccFhocHSggHR0lHRcUITEhJSkrLi4uGB8zODMsNygtLisBCgoKDg0OGxAQGywmICYsLy0sLCwsLCwsLCwsLCwsLCwsLCwsLCwsLCwsLCwsLCwsLCwsLCwsLCwsLCwsLCwsLP/AABEIAKAAyAMBIgACEQEDEQH/xAAcAAACAwADAQAAAAAAAAAAAAAEBQMGBwABAgj/xAA7EAACAQIEBAQEBAQFBQEAAAABAhEAAwQSITEFBkFREyJhcTKBkaEHI0LBUrHR8BVicuHxFEOSosIz/8QAGgEAAwEBAQEAAAAAAAAAAAAAAgMEAQAFBv/EACsRAAICAgIBAwMCBwAAAAAAAAABAhEDIRIxBCIyQVGR8QXwFCNxgaGx0f/aAAwDAQACEQMRAD8AyUiuAVwV6ipx56qS2NK8RUgoGadqJppgOE5lzM0D229zXjgeE8R+8RHvNXbhvLzNBMQpMBhuT1HUUDl8BFEa0AxUKW7RJ+kUNir5tEApHXXrWk8T5WvROe2y7nylSPQQdftVF4rhmtN+aVYAeU5emogx9jFFHvZzetHeHbMoO01ILNT4dAUBGxANSqlTtjkBtaoe8lM2Sh76iK5M4r3EBqPn+1DCjeJL8Pz/AGoMCvQxexEuVetnqK4RXdd5aMA6C1fvw25RGJY3ryzbWMoI0Y/0pLyZy0+OvZRoiwXbsO3zr6CwOAFpAiAADQACKBsLiBrgVVYVAo7AQKWYzhgbdRB9Ksd5SKDz60NqzOL7My5i5NtkE2xDdDET/Ws+xWBZCQwgit6x1kakk5fTWqPzLwhXTOpkd/5Vz0dFmaPbqJhTPEWINB3ErUwgc11UjJXKME817WuhXtBU7GI7YVJFdGpgO9BZpf8AkrhGVAxAzNrP8hV7scNcjQgVWuWsQpUAKVH0ir/gD5R7UvsJoRY3h10qVkGapPMHLjqpLx1Pf6VrTLVW5yb8v6isna3ZsGjLOGLKZeqGPkdRU5SKH5fOa7djbL+9MMQkUuepDECNS7FtR1w0qxj61sewooV8R/T8/wBqFFFY7XL8/wBqFr0cXsRJm97PVGcMwbXriou5NB1oX4eWQtp7gt53LhATsN+tdJ0gIo0rkrhCYbDqijfzMepJ71Zw1VVcbibY8y2yvZZBHzozjnEntW1NsAsYABPelKaHOA2xZ0pTcuAMBS/BLjHXM9y2D0AX/egrWNdmIuABlPTYjvWOVm8dUG8daQNSuupG/wDfrSTF4TDogZlOupBY6z17TRvHcU6w9v4o+1A4zgwvjPfvOSDlOUBVB9BrNMJyi8Yt2y029B2pK9mrPxPhNuwWUOzHuY1FI3oOmHaFV5a5ROIG9cpiZgAFqRVrpRUwSkSYxHkCpwtRNpT/AAnLGKa34nh5UIkF2VJHoCaBug4ofctcTYkK3ZFU95nQj6/StG41insWS1u1cuQNBbIDfKayfgP5FwC75SpJjRswI20PcAj51r+FxpZQehAP1FIk9jeNrXYF/i1y3hHvXFJZRoDEmYiY21NUfmDjLMrJd8UXF38oFvbYdTp1q6c44nLhLoZH8wVVKiRmJ0ntSfm3K2EPkBcqAABqWI2Hzob+A4R+SkclYfyXLn8RC/8AjP8AWmGLSmGDwYs2lRREAT76TQOMeulK5CUKMQYmkeL3pxjnpPiF1psB0VoX40fD8/2ocURjunz/AGocVfi9qIs3vZ6Fa1ydilbC27SEK2xjUgnrHXrWSirx+G+JAvIhjcn1mD1rMnRkOzS04U5dLjX3KqoDoTKse47UD4rXsShJ8qk6dpEf0p1j8attMxUlYMx3jrVN5a4obmJVltONSGOsZT9qmfZbCOmyx8z8KxNxU/6e+VgHMDGVj0I/hj0oLGKbVubjZrkAFgIB+VWfFXhBIqo8y3Myb0ySXwBjV6ZE3GVyDMMwj+9arnFub5AtqoS2pzRMkn1oHHXWtnKDIO9V7HQBBPmPpsK1O9Cniq2GtjHvsT07mvV1YrvAzl1r3cFdYpi26vWu6luCu61MwWhaacF4NdxVzw7K5j17Ad2PSh+HYFrtxLaCXdgqj1NfQGDweH4RhlEan4mjV2jWkTdIarul2IuW+QLWGAa4viXP4mBIH+kdKW88cMt3vNmJuAEKS2ZCV1Kf5W6xSbmvnZr7TbuuijZUJBP+pqTcQ5ie6DOjOELRt4luYf3IMH2qfjJ7K4VHtgXCrGdoAkbn2rVuRnZsKmcRBYL/AKASB9qonCbXhYdr5bztrAABC7kjvVk/D66bmGuFHdXRjmDSbbZu0aj/AHopIS5P4GfM3BJV3TEMiRLJmbYdtfeqJzPzYivbFsZgggAmNQNzH961aeZeH3L5KsEUrBJS8ZK94iNT/KqbxjlK46xaRmIj9JIXqROkk9YoYwgpepjXknKP4QyxPFyQABlkSSdYn1ikJxzMD+qCZjeJ3qJLGKLHxVcgaMIAge28Vy7bzkzpIkA6QdRrQVxfYUYa6InuAk660I1z0rvF2SIM9frUc/Tv29DT40an9QPH7j5/tQ4oriSQR8/2oQVdi9qIM/vZ6pry9i/Bv2n7MJ9iYP2NLAKktmil9Ba0bzjbjgAoqt3kxvG33pK3Er1tyLdq3B+EBvudKj5R48t+0qXPiUBW9exp7cw2HTVdGHWamcXZbDIqpqyYXWNqHjPGsbD2pFxthlEdq83+NKrMCZpNiMcb7abUVqgFaYlx10hs0SR071W8dfLXCx0irrirIiNztVP43h4JA3rsdcjpNuNIj/xVtMoEDemlq8HWRVWR9DpRXDcWUb02NOlBVolUh6wmuV3c7jrXKUjaNC/BHgOdrmLcaL+Xb9z8Z/kPman/ABf4mTltgwBp9d60TgWAXCYS3aTZFj3PUn3NYl+IGLz3wJ7n6n/ap5q6X13/AMG436mypMBUoA61y1h2YhVBJOgA61d+SOUPG/PvA5FbKEIPmOmp9AelHV6DckuxlwTlJ8SieI5WyFAH8TDrHYetaRwbhdvD2wlpQqjtUti2BttsPYUWlDCO7FSk3o9GwD0FcXDAdBU9qvdyqFFVYm2I+KcGtXh+YokbHr8jVE5m4A1oSgzAkyDEx6GtIvuDP/FV7jYLDWcokEQdyBGvYRvUs8Sm7Q+GWUdGIY3DnUrqNQV6j1Ht2pdhp6H0NWvHYS5aulyo8O4TIDSQw2jTSqtxDiSsfKgB79frXcH7S5NTjyQNxlIyaR8X/wA9OlLwKkxFyTPWogatxKoJEGb3s9VKlQipUNExYz4djmtMGU+46EVa3u3blsXELZG01H11qr8O4ZcvGEUnuegrafw7wfhYTIxBIdpESNdRH3pXFSdDFKUVZmaYVJm5cBPaZP2p5guGu6+VSidWI6ftWj8SfD2BmNq3mOwCqD7ms85p5pzyttlduip8K/6iOvoNaCUYxddjoc8m+kLOM4+3ZXLb32zdT3iqVdkmTvNNbllrpzXDJ9oHsB0FdWsCTLkQK6LSKsWPfH9/3K7i8N1X6UNVnxOG0JAPypTfwc6hSD7HX3p8Z2I8nxHF3EN4c82xrtXKB4VdgkHSuqCUaZGj6x4mwFo+xrDuIYdXxmdxmQJHX4idIPoJNazxnioCOxAZApBg65pIis5xF21bYB2zXUlmzDyIDoOgza6AdTS4XLJyXXR2oxaYdyXwAMhv3bQlyCgOjWgkkCNxIP8A61cuD3865doYaEQYImI9KT8ocQa6905G8MZcrEfG2oYa7mNPTTvQ3H+KHCXLbSSEJbtmUwWMd1Aj50OTTbNir0aDYQQK7KwaWW+Jpp66gd17j12qVMcsN5gSCNOkSRqfQ70aWqBsbWXFQY/FhVM0sxHEspKlSYy7bS3T26zSPmDiagFtcwAkAzlUkwdI1JnrRNtrijK2B43mhVxGRjCsIWN8wiPbcirVhMEyp+ZlLaGQMokAjbp1rDOdrbJbzKQHVxOWYAXU+b9XTUVsvDuLLcw6OcwDKGAgktAEkemo19aFfy0bLb0J+ZeHW/DPkLZZby6gtqSSBptNYnzFwl7LscjC3OjRprqNfat44heMI5ygXMqZVPmyGW8obffX0NUvnTB2LoK+IybyNXWQv6ZA20ECp1J3Y/G60Y89cU1OuDOYg/pME+8x9YNG4c2rclpGgjTMW9+1XJ0gJRbbYLZwzGNN9pqVrGUwTr2EminxyW0BUFmbX0A7TRPJFhr2NtMdRbJuHfXKNh2JrFb7AdI1Dk3hBtWLSXVzOZYpsFE6Zj+1POKcXt4K0SxztsEBgmO/8I+9L8BjmZDAyZt+ug0gT1PXtVO4gviXmAiRomugUfEY6kkmgb4rQcIOc6YNjr2IxYuPf1GkCYgCdAB8R26V5s8OIBOUDLlEQcsnTWD/AH2otcNoQoKwfLPQx0HyqbIDAYmPiiIBeNiTqTU8my2+NRXf0QMmEgHM0CRmAG46VOmBF24tsAKqgsx9Br/tXseY+ZYALMfYxlGvXrPrUH+IZQwH6t/aui9bL/G8d1y+f8IX4/Dqp0P71AeFuVkhlHc+UUUjgHNGtdPde60M0++wFFZfLE32Jb2AWZJB+U11VhuCwggqWPqf7ArlFyZHPw4yd0aV4QuECQyncrI6aEmI+QpS/J1y/eU4hrpRJyGFWQdwQDI2339qtVrmTAKYF+1O2ugn3ijMTxFwue2quCJRgwyn0nbXvS06hV/Y8CcZKVuNf1EeMurYtqqIyrbICgLBC7EKOnes55v48LjEFQiPIzE5jIOhJ7HSrxzBiruJAU4e9YYCc1xkkN08PITOvUx7VnvHOCjGKb1khbyaXrfR2H6l7HQ0u/VUugorVli5Q4qbuHSLnnhUKDUjoYG8wB1inXEmu+GAl1bRzIrG6BsGBKpBC5iTse9ZTyVZcYsIrZCwjXQGNwfkTV15tu/llXOuZcsKISQc0dNidfaqorYqei2YniAa46+bymCyHVIIkN/Ex7aRBqm8xcTS211bh8rA3EAlUWGPlDf5h1NMcLiWv2QbVy3abDjI2aAucfCznrPf01mkeOt3LxVmJWzaYCW+K88MGZV6LowE6aGJpl0D30Vji3EZW+pUg6ZJDLAMyuusjv8AatT/AA640bmHt2rceW2me4c3xMDog2gARHesm5suECCZaWBPcTofc6n0p7+EPEbieMiZdCjeYE/ESI022+9bOHJek66ezX8XhLQB/LVyAqZn18oPQdh+1VLmO+HabeQ5GykDKQI02jQGN+lcfnDxw9sDzRqrDICpJBAgkk6ULiLaOmT4Wa2RmEZg69RHT33pUMXqfI5y1aKHx+/b3CgRoRs2Ybz9qq2IuljJNHcYv3Whr28uu0T4cKf2pXa1MnYVRCHFUbKdnFBaAOvStC5C4Zc8ZchygCbjejD4Z9e1JOR+DC+124/wWlDMTManQSOuh0q+8q40WbTlUANxxlBJyrAJE99W+1BklWhuCF3L6DvmS8LVpFGmfQHqFEE/z0qq8NYEzlkkeUg7Q0DN9tq74pijduOSSSxlo0n5HYdI9DU/DrTWyCdDlL7aDJrA6n1P9KllJyeirHwxQbfbCCnxOxaQTuNydyf76DvQmIvKZYuW1IX26zrt0jbSuZ3dgLZgbnfcg9BqdiKWOjFsurEnTQ6k6aCh5WW/p+CNuUmenxMzp7RQtFYiwEUq0i4Ggg6RoP8AeoBb8mb1j7VtHtY5Rq0Rxp6V7Gnz1ru4/lUDvr7mozvWhdnGiuV5JrlcYdLwxTpLRrMggxtsdutF8u8yPwu80K74dv8A9EJ8rjXzKIgMBXluP5TattbzAnMzZvOrZyTG4jbSKrXE8a5e4WLasYnf760rDGd7PnM+ZSjxd0fQmKxy+PbtaFHQNbPof+RWX43DGzjbgtsVY3Nxsc2uq045U4oL2Bwd4nz4Z/Bc/wCQ7T9vvQ3FAP8AGbDNHhMyZj0BMhc3YE6TWyttxIoKvsJOYbXg3vEX8u8mpA0DA7MncdxRnC+FviQjXxKQHVQ3muTDBZjQSTJ+VP8A8WOAFgHA1QEqZ1/zD6Vm/LnGzbWMzABp0MSIMQe+p0pmKLVr5QOSSkky8cQ5dsFj4d57Yhg1tcp1GpOp8pI6ZdaS4h3FxrDEhbStcXUBnDb6xA6H06U14TZXCi5ftMCl22CodVU5VYkmTOYyQOlIbQt4lDdvMz3CTAmdZEhQNY2BJ9hVNCF2Vzjz5ygMDTYfbWp+R+I+DiMsEm4uQQQNQcwmaB4uQWbuDl9iN/vSxyYBWQQdCN56RHrTkCzV7/DDnyobniSzIqqGIJJZgSNCupMk6TVpwvCr1i1aW4xznM7BVUiRBA1ExrtNTcJtJh7MNJutbUvcEGJADzG5nWB2FOL1nENLhVXVikHz66Q4aRsKnzZuMvSNx47Wz555ltsSC0gZrsId01U/csfpSONKvf4oMwu2la2EgXBMQWH5e/sZ+tUZdwKZilyimZkXF0XTlm8ww5w6g+d/FMTLQAsH0AAPrJp5h+IZRCEGZ02G0f11pBwJiEzJMhd4/TqHA9YP2o65eSSVUfpIBMgazr3mNqTni7sp8PMoxlFq7GFnHsTmyhj0ze8kkd5Neb/ELmaXcefyt0BGpj2/rXlX0nTXU/WgOPPNlv8AyHuBOhqeKt0e1PxsaxPW6LJwC9bd73iA20aCCGI8IlvLmI1+Y21kGjMPwA2bxzEkkDIdDvMkMN+nQUkwNtvDAazmzrOcgPoYPlE7wRp76VcWRreGttLFodgo2UrqAF7RPtVOKCXZ43kZ3BtY3V6/BS8bh7js924CAXbfSe0d/LBoO0SVIkRIgHck9vpVjxNgNOVQygDXoFB1k7RpPrSDiSRcHeATHrtHsP50Eo1s9Tw/PllccaX4QOr5WB7EGpLogt70LdNGYiGAcDQiPZgACKA9Vy9VECrPt3rldVyuDoG5YwjXrwLRbUQ2sLnI1AG3bepObeENbutcZ/jYk5mQk+ygfzoLjnEGB8MuzkCTLGF7A+vpQGMxZawjTqGgnq06ftXRxzclP4Pk55FVFr/CjGKbt7Bv8OIXT0ZQZ+0fSrpyBcD4q9ZvKHeymTMf1IraSPvWPYq+bN1btryshVl9NAfvqK2vkvEpjLv/AFtmArpkvL1VxrH86zL6Wp12K+Gg3ndi4C9z/wAzWF43DiximtnRQTr2Vp/lWqczcZU4kgf9qQTOmtZtzco8bP0ZFI+9ZgleRv6muNQCsHh7jr4bSyyoWJKkmTBjVRrM1auI2Mlq14dtbVvyhhOuhBC/vJqp8u8aW3bDSQ4OXbSDGp+Qim+Ixpu2z4bqxUljJ16kT7ZdarbbaEJJFHx6/mEmdddahQDXQwaKe00hiQx2+XvTHh3CHcSFhBqWOhb/AEjtVC2AM+B80XBb8E3QoLLIKiCsg6djp03r6MQSoPSBWCWuFLkBRASAw8uWSAJkg9fat14Ndz4Wy3e2p+wpDilOw09GJ/jtby3sN6i9/O1WW2BJ961P8dnm9h/Rbv38L+lZfhxDTW4vb9/9mT7LzwviHg+crKhQuX1AkD7ih7VrKsdS0n000Hy1oRcQuRoJn4oOozLsZ9BrUvDhmDSZaQT316juDPSnZ8bcdB+DnWLNyl0F2LwGhJA7d+1TMkoxOoOgmPuKCv3BbcAjTWN5fU7DadtB6VBxLjKm2y2w0xBJgR3rz+Lb0fR/xePg22OeR+LOVe1eyuiBQJ3UFj9RoYq+2sVd84R0VlE5GB2MDUzHrNY5wjDkZiTGwMEbbiaumFxhvMBbUIJSDMnTeT2gEn2FU86dHgS8eThzGWJvF1t282caBghGUEGDAHxajTXWKQcTxIaRkgqSO2gPbcGvWKfKrraaVZtQo7MenQa9KBYyN5pU5Fv6f4qm3J/H3OX2B1E/MAfyo3hF3MPC9Sy+siCPsKWodCKia4VIZfiUyKWkevN6TDysVyuHEC4MwETrHadY+RmuVhXGakkyl8QuL/22LSSSTvPrUVzGA2VtgbNmn1/s0Lcu7aV5ivRjC0fESlsnN4nerN+H/NzcOvEmTZuQt1ewGzL6iT71VFE1Idv71onjTjTAvZrnOtjwS9w6274Q23Gxhpk+4NUTmw5rtsDbIKsX4fcYGKtPwzEGVZSbDHdWGpUfYj2NV3jdtlvC2+jJmU/KKgx4nDJRS58oC+3ZIJTTWBJ2704sW2t2H8wIOqkdJ30OwgbCgDbzbCSI17j+opnw7DeM6pBgsM2oyj3+XWqH2Lo8cGweYFrgY9hEQDrqfXt2q0WBZVM1zYwiCC8M2gnrG1S4q7kZbZgAyUj17id9RqK94fgy5s1y2X0YgTtpBaB1FMT0BQbw8IoEAAN0DQSfQHXTvWp8upGDtAdFiswv4nxSmRYYQNJzsCQcu0EEjr61q+DteHh0XLlgfD/D1j1ikt32HRgH4y4jNikHbOPn5Kz8tB9Kt34iYvPeRh+rxSfbOAPsKqrWjlEiO3rXYtQQWT3Mb8PvjKNhB36T0n31FM+GYrJcVwsqjBihMFddcp10OtVbD3Ssg/fY+9POHYvJoLbuzeVQInsBP6hT5T9ImONOat0McZj1XEW1s53yKwloclneQB5d1ERFQ4u4tq4AiC35fMkGddiT+rT6UDj8W1lmV1fO8MrHKQfUHqJJ2rrAYPNbgHzDLlJO2pEeoNTwx2tFDnGEkM0dYVV8uhkd/hifoaMsYrKjKBqf1dQDuB3Jga9KWWHyyjzIMEb60UKQ1TPdw44TjvfycEgyuhGxFdLcJJzda9zUZrCpxSlyXZyYNQ3jrU+ahcQ9EgMjpEVnG+GSp+E6z2rlD4kTrXKZwUtkTz5Mbpd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history.com/news/wp-content/uploads/2011/04/louis-xiv-marie-antoinet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6637" y="4483392"/>
            <a:ext cx="2968260" cy="2374608"/>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www.rachelkhoo.com/wp-content/uploads/2006/07/brioch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029" r="4695"/>
          <a:stretch/>
        </p:blipFill>
        <p:spPr bwMode="auto">
          <a:xfrm>
            <a:off x="1510819" y="5029200"/>
            <a:ext cx="220980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764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File:Colombier et Maison du Garde au Hameau de la Rein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6932" y="0"/>
            <a:ext cx="906937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512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Estatesgener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56" y="1066799"/>
            <a:ext cx="9210656" cy="57912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85800" y="228600"/>
            <a:ext cx="7765321" cy="838199"/>
          </a:xfrm>
        </p:spPr>
        <p:txBody>
          <a:bodyPr>
            <a:normAutofit/>
          </a:bodyPr>
          <a:lstStyle/>
          <a:p>
            <a:r>
              <a:rPr lang="en-US" dirty="0" smtClean="0"/>
              <a:t>II. Short Term Causes</a:t>
            </a:r>
            <a:endParaRPr lang="en-US" dirty="0"/>
          </a:p>
        </p:txBody>
      </p:sp>
      <p:sp>
        <p:nvSpPr>
          <p:cNvPr id="3" name="Content Placeholder 2"/>
          <p:cNvSpPr>
            <a:spLocks noGrp="1"/>
          </p:cNvSpPr>
          <p:nvPr>
            <p:ph idx="1"/>
          </p:nvPr>
        </p:nvSpPr>
        <p:spPr>
          <a:xfrm>
            <a:off x="0" y="1066799"/>
            <a:ext cx="9144000" cy="2080039"/>
          </a:xfrm>
          <a:solidFill>
            <a:srgbClr val="080808">
              <a:alpha val="52157"/>
            </a:srgbClr>
          </a:solidFill>
        </p:spPr>
        <p:txBody>
          <a:bodyPr/>
          <a:lstStyle/>
          <a:p>
            <a:pPr lvl="0" algn="ctr">
              <a:buNone/>
            </a:pPr>
            <a:r>
              <a:rPr lang="en-US" sz="2800" dirty="0" smtClean="0"/>
              <a:t>A. Estates-General</a:t>
            </a:r>
            <a:endParaRPr lang="en-US" sz="2800" dirty="0"/>
          </a:p>
          <a:p>
            <a:pPr lvl="1" algn="ctr">
              <a:buNone/>
            </a:pPr>
            <a:r>
              <a:rPr lang="en-US" sz="2400" dirty="0" smtClean="0"/>
              <a:t>1. The </a:t>
            </a:r>
            <a:r>
              <a:rPr lang="en-US" sz="2400" dirty="0"/>
              <a:t>king needed money so he called the elected legislature, </a:t>
            </a:r>
            <a:r>
              <a:rPr lang="en-US" sz="2400" b="1" u="sng" dirty="0"/>
              <a:t>Estates-General</a:t>
            </a:r>
            <a:r>
              <a:rPr lang="en-US" sz="2400" dirty="0"/>
              <a:t> </a:t>
            </a:r>
          </a:p>
          <a:p>
            <a:pPr lvl="1" algn="ctr">
              <a:buNone/>
            </a:pPr>
            <a:r>
              <a:rPr lang="en-US" sz="2400" dirty="0" smtClean="0"/>
              <a:t>2. Each </a:t>
            </a:r>
            <a:r>
              <a:rPr lang="en-US" sz="2400" dirty="0"/>
              <a:t>estate had one third of votes</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30054" cy="3695136"/>
          </a:xfrm>
        </p:spPr>
        <p:txBody>
          <a:bodyPr/>
          <a:lstStyle/>
          <a:p>
            <a:pPr marL="342900" lvl="1" indent="-342900">
              <a:buNone/>
            </a:pPr>
            <a:r>
              <a:rPr lang="en-US" sz="2800" dirty="0" smtClean="0"/>
              <a:t>	3. June 17th, 1789- 3</a:t>
            </a:r>
            <a:r>
              <a:rPr lang="en-US" sz="2800" baseline="30000" dirty="0" smtClean="0"/>
              <a:t>rd</a:t>
            </a:r>
            <a:r>
              <a:rPr lang="en-US" sz="2800" dirty="0" smtClean="0"/>
              <a:t> Estate called itself the </a:t>
            </a:r>
            <a:r>
              <a:rPr lang="en-US" sz="2800" b="1" u="sng" dirty="0" smtClean="0"/>
              <a:t>National Assembly</a:t>
            </a:r>
            <a:r>
              <a:rPr lang="en-US" sz="2800" dirty="0" smtClean="0"/>
              <a:t> to establish and representative government </a:t>
            </a:r>
          </a:p>
          <a:p>
            <a:pPr>
              <a:buNone/>
            </a:pPr>
            <a:endParaRPr lang="en-US" dirty="0"/>
          </a:p>
        </p:txBody>
      </p:sp>
      <p:pic>
        <p:nvPicPr>
          <p:cNvPr id="9218" name="Picture 2" descr="http://t3.gstatic.com/images?q=tbn:ANd9GcSq6lUSjfSzhRFJH6eyu7zs6wZWIPpQs8q7Op4YR5A1yco4DqypZ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84933"/>
            <a:ext cx="7391400" cy="5073067"/>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www.french-engravings.com/images/artworks/ART-12415/details/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37221" y="2413018"/>
            <a:ext cx="3606780" cy="360678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782" y="304800"/>
            <a:ext cx="4171950" cy="6248400"/>
          </a:xfrm>
        </p:spPr>
        <p:txBody>
          <a:bodyPr>
            <a:normAutofit fontScale="92500" lnSpcReduction="10000"/>
          </a:bodyPr>
          <a:lstStyle/>
          <a:p>
            <a:pPr>
              <a:buNone/>
            </a:pPr>
            <a:r>
              <a:rPr lang="en-US" sz="2800" dirty="0"/>
              <a:t>B. Tennis Court Oath</a:t>
            </a:r>
          </a:p>
          <a:p>
            <a:pPr lvl="1">
              <a:buNone/>
            </a:pPr>
            <a:r>
              <a:rPr lang="en-US" sz="2800" dirty="0" smtClean="0"/>
              <a:t>1. June </a:t>
            </a:r>
            <a:r>
              <a:rPr lang="en-US" sz="2800" dirty="0"/>
              <a:t>20th, 1789:  The National Assembly was locked out and so went to a local tennis </a:t>
            </a:r>
            <a:r>
              <a:rPr lang="en-US" sz="2800" dirty="0" smtClean="0"/>
              <a:t>court</a:t>
            </a:r>
          </a:p>
          <a:p>
            <a:pPr lvl="1">
              <a:buNone/>
            </a:pPr>
            <a:r>
              <a:rPr lang="en-US" sz="2800" dirty="0" smtClean="0"/>
              <a:t>  </a:t>
            </a:r>
            <a:endParaRPr lang="en-US" sz="2800" dirty="0"/>
          </a:p>
          <a:p>
            <a:pPr lvl="1">
              <a:buNone/>
            </a:pPr>
            <a:r>
              <a:rPr lang="en-US" sz="2800" dirty="0" smtClean="0"/>
              <a:t>2. Made </a:t>
            </a:r>
            <a:r>
              <a:rPr lang="en-US" sz="2800" dirty="0"/>
              <a:t>the </a:t>
            </a:r>
            <a:r>
              <a:rPr lang="en-US" sz="2800" b="1" u="sng" dirty="0"/>
              <a:t>Tennis Court Oath</a:t>
            </a:r>
            <a:r>
              <a:rPr lang="en-US" sz="2800" dirty="0"/>
              <a:t>: they would not stop meeting until they wrote a new constitution</a:t>
            </a:r>
          </a:p>
          <a:p>
            <a:pPr>
              <a:buNone/>
            </a:pPr>
            <a:endParaRPr lang="en-US" dirty="0"/>
          </a:p>
        </p:txBody>
      </p:sp>
      <p:pic>
        <p:nvPicPr>
          <p:cNvPr id="8194" name="Picture 2" descr="http://t1.gstatic.com/images?q=tbn:ANd9GcSj4BbEYWC3rSRtYkx2RKgZnrAhGU3ziF167TyFJ2eDFtn3FG0vw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3732" y="304800"/>
            <a:ext cx="4680268" cy="6248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images.fineartamerica.com/images-medium-large/the-tennis-court-oath-jacques-louis-davi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050"/>
            <a:ext cx="9196217" cy="6877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645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t2.gstatic.com/images?q=tbn:ANd9GcSJ4CvdAZ5bFRWIUJxZJ4EzWWi0Y7UO4hiGxNo6H5rvcpTqTd5H6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8247" y="2052639"/>
            <a:ext cx="6875753" cy="48053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0" y="0"/>
            <a:ext cx="7765322" cy="3695136"/>
          </a:xfrm>
        </p:spPr>
        <p:txBody>
          <a:bodyPr/>
          <a:lstStyle/>
          <a:p>
            <a:pPr>
              <a:buNone/>
            </a:pPr>
            <a:r>
              <a:rPr lang="en-US" sz="2800" dirty="0"/>
              <a:t>C. Storming of the Bastille</a:t>
            </a:r>
          </a:p>
          <a:p>
            <a:pPr lvl="1">
              <a:buNone/>
            </a:pPr>
            <a:r>
              <a:rPr lang="en-US" sz="2400" dirty="0" smtClean="0"/>
              <a:t>1. July </a:t>
            </a:r>
            <a:r>
              <a:rPr lang="en-US" sz="2400" dirty="0"/>
              <a:t>14th, 1789- people of Paris attacked the </a:t>
            </a:r>
            <a:r>
              <a:rPr lang="en-US" sz="2400" b="1" u="sng" dirty="0"/>
              <a:t>Bastille</a:t>
            </a:r>
            <a:r>
              <a:rPr lang="en-US" sz="2400" dirty="0"/>
              <a:t> (prison and armory) to get gunpowder.  </a:t>
            </a:r>
          </a:p>
          <a:p>
            <a:pPr lvl="1">
              <a:buNone/>
            </a:pPr>
            <a:r>
              <a:rPr lang="en-US" sz="2400" dirty="0" smtClean="0"/>
              <a:t>2. Marked </a:t>
            </a:r>
            <a:r>
              <a:rPr lang="en-US" sz="2400" dirty="0"/>
              <a:t>the beginning of the French Revolution</a:t>
            </a:r>
          </a:p>
          <a:p>
            <a:pPr>
              <a:buNone/>
            </a:pPr>
            <a:endParaRPr lang="en-US" dirty="0"/>
          </a:p>
        </p:txBody>
      </p:sp>
      <p:pic>
        <p:nvPicPr>
          <p:cNvPr id="10242" name="Picture 2" descr="http://img.thesun.co.uk/aidemitlum/archive/01686/Bastille--MAIN_1686198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99563"/>
            <a:ext cx="2968625" cy="19774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http://www.uwgb.edu/wisfrench/library/wisc/bastille/map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2033289"/>
            <a:ext cx="3425825" cy="28662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65321" cy="1326321"/>
          </a:xfrm>
        </p:spPr>
        <p:txBody>
          <a:bodyPr>
            <a:normAutofit/>
          </a:bodyPr>
          <a:lstStyle/>
          <a:p>
            <a:r>
              <a:rPr lang="en-US" dirty="0" smtClean="0"/>
              <a:t>III. Birth of a Republic</a:t>
            </a:r>
            <a:endParaRPr lang="en-US" dirty="0"/>
          </a:p>
        </p:txBody>
      </p:sp>
      <p:sp>
        <p:nvSpPr>
          <p:cNvPr id="3" name="Content Placeholder 2"/>
          <p:cNvSpPr>
            <a:spLocks noGrp="1"/>
          </p:cNvSpPr>
          <p:nvPr>
            <p:ph idx="1"/>
          </p:nvPr>
        </p:nvSpPr>
        <p:spPr>
          <a:xfrm>
            <a:off x="0" y="1600200"/>
            <a:ext cx="4867275" cy="4724400"/>
          </a:xfrm>
        </p:spPr>
        <p:txBody>
          <a:bodyPr>
            <a:normAutofit lnSpcReduction="10000"/>
          </a:bodyPr>
          <a:lstStyle/>
          <a:p>
            <a:pPr lvl="0" algn="ctr">
              <a:buNone/>
            </a:pPr>
            <a:r>
              <a:rPr lang="en-US" sz="3200" dirty="0" smtClean="0"/>
              <a:t>A. National </a:t>
            </a:r>
            <a:r>
              <a:rPr lang="en-US" sz="3200" dirty="0"/>
              <a:t>Assembly took over the government</a:t>
            </a:r>
          </a:p>
          <a:p>
            <a:pPr lvl="0" algn="ctr">
              <a:buNone/>
            </a:pPr>
            <a:r>
              <a:rPr lang="en-US" sz="3200" dirty="0" smtClean="0"/>
              <a:t>B. They wrote the </a:t>
            </a:r>
            <a:r>
              <a:rPr lang="en-US" sz="3200" b="1" u="sng" dirty="0"/>
              <a:t>Declaration of the Rights of Man and of the Citizen</a:t>
            </a:r>
            <a:r>
              <a:rPr lang="en-US" sz="3200" dirty="0"/>
              <a:t> to give men equal rights</a:t>
            </a:r>
          </a:p>
          <a:p>
            <a:pPr algn="ctr">
              <a:buNone/>
            </a:pPr>
            <a:endParaRPr lang="en-US" dirty="0"/>
          </a:p>
        </p:txBody>
      </p:sp>
      <p:pic>
        <p:nvPicPr>
          <p:cNvPr id="11266" name="Picture 2" descr="http://blogs.warwick.ac.uk/images/zoebrigley/2007/01/16/449px-droits_de_lhomme_illus.jpg?maxWidth=8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7275" y="1171574"/>
            <a:ext cx="4276725" cy="57054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575"/>
            <a:ext cx="8991600" cy="5410200"/>
          </a:xfrm>
        </p:spPr>
        <p:txBody>
          <a:bodyPr>
            <a:normAutofit/>
          </a:bodyPr>
          <a:lstStyle/>
          <a:p>
            <a:pPr lvl="0">
              <a:buNone/>
            </a:pPr>
            <a:r>
              <a:rPr lang="en-US" sz="2600" dirty="0" smtClean="0"/>
              <a:t>C. The slogan of the Revolution was: </a:t>
            </a:r>
            <a:r>
              <a:rPr lang="en-US" sz="2600" u="sng" dirty="0" smtClean="0"/>
              <a:t>Liberty, Equality, Fraternity</a:t>
            </a:r>
            <a:r>
              <a:rPr lang="en-US" sz="2600" dirty="0" smtClean="0"/>
              <a:t> (Brotherhood)</a:t>
            </a:r>
          </a:p>
          <a:p>
            <a:pPr>
              <a:buNone/>
            </a:pPr>
            <a:r>
              <a:rPr lang="en-US" sz="2600" dirty="0" smtClean="0"/>
              <a:t>D. End of the Monarchy</a:t>
            </a:r>
          </a:p>
          <a:p>
            <a:pPr lvl="1"/>
            <a:r>
              <a:rPr lang="en-US" sz="2600" dirty="0" smtClean="0"/>
              <a:t>7000 women marched to Versailles demanding bread- royal family moved to Paris</a:t>
            </a:r>
          </a:p>
          <a:p>
            <a:pPr lvl="1"/>
            <a:r>
              <a:rPr lang="en-US" sz="2600" dirty="0" smtClean="0"/>
              <a:t>Paris mob eventually put them in prison </a:t>
            </a:r>
          </a:p>
          <a:p>
            <a:pPr>
              <a:buNone/>
            </a:pPr>
            <a:endParaRPr lang="en-US" dirty="0"/>
          </a:p>
        </p:txBody>
      </p:sp>
      <p:pic>
        <p:nvPicPr>
          <p:cNvPr id="12290" name="Picture 2" descr="http://s1.ibtimes.com/sites/www.ibtimes.com/files/styles/v2_article_large/public/2013/02/22/womens-march-versailles-17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217074"/>
            <a:ext cx="7010400" cy="365997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writeups.org/img/fiche/4747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87489" y="3163887"/>
            <a:ext cx="2656511" cy="36941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761" y="152400"/>
            <a:ext cx="7765321" cy="1326321"/>
          </a:xfrm>
        </p:spPr>
        <p:txBody>
          <a:bodyPr/>
          <a:lstStyle/>
          <a:p>
            <a:r>
              <a:rPr lang="en-US" dirty="0" smtClean="0"/>
              <a:t>Bell - Work</a:t>
            </a:r>
            <a:endParaRPr lang="en-US" dirty="0"/>
          </a:p>
        </p:txBody>
      </p:sp>
      <p:sp>
        <p:nvSpPr>
          <p:cNvPr id="3" name="Content Placeholder 2"/>
          <p:cNvSpPr>
            <a:spLocks noGrp="1"/>
          </p:cNvSpPr>
          <p:nvPr>
            <p:ph idx="1"/>
          </p:nvPr>
        </p:nvSpPr>
        <p:spPr>
          <a:xfrm>
            <a:off x="0" y="1935922"/>
            <a:ext cx="4495800" cy="4464878"/>
          </a:xfrm>
        </p:spPr>
        <p:txBody>
          <a:bodyPr>
            <a:normAutofit/>
          </a:bodyPr>
          <a:lstStyle/>
          <a:p>
            <a:pPr marL="457200" indent="-457200">
              <a:buAutoNum type="arabicPeriod"/>
            </a:pPr>
            <a:r>
              <a:rPr lang="en-US" sz="2800" dirty="0" smtClean="0"/>
              <a:t>Describe this picture in your warm-up section.</a:t>
            </a:r>
          </a:p>
          <a:p>
            <a:pPr marL="457200" indent="-457200">
              <a:buAutoNum type="arabicPeriod"/>
            </a:pPr>
            <a:endParaRPr lang="en-US" sz="2800" dirty="0"/>
          </a:p>
          <a:p>
            <a:pPr marL="457200" indent="-457200">
              <a:buAutoNum type="arabicPeriod"/>
            </a:pPr>
            <a:r>
              <a:rPr lang="en-US" sz="2800" dirty="0" smtClean="0"/>
              <a:t>What do you see? What stands out? What does this picture represent?</a:t>
            </a:r>
            <a:endParaRPr lang="en-US" sz="2800" dirty="0"/>
          </a:p>
        </p:txBody>
      </p:sp>
      <p:pic>
        <p:nvPicPr>
          <p:cNvPr id="2052" name="Picture 4" descr="http://upload.wikimedia.org/wikipedia/commons/thumb/8/8e/Troisordres.jpg/220px-Troisordr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660400"/>
            <a:ext cx="4642971" cy="574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7875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7765322" cy="3695136"/>
          </a:xfrm>
        </p:spPr>
        <p:txBody>
          <a:bodyPr/>
          <a:lstStyle/>
          <a:p>
            <a:pPr marL="0" indent="0">
              <a:buNone/>
            </a:pPr>
            <a:r>
              <a:rPr lang="en-US" sz="3200" dirty="0"/>
              <a:t>E. France went to war because it wanted to spread the revolution</a:t>
            </a:r>
          </a:p>
          <a:p>
            <a:pPr marL="0" indent="0">
              <a:buNone/>
            </a:pPr>
            <a:endParaRPr lang="en-US" dirty="0"/>
          </a:p>
        </p:txBody>
      </p:sp>
      <p:pic>
        <p:nvPicPr>
          <p:cNvPr id="13314" name="Picture 2" descr="http://shichitenhakki.files.wordpress.com/2008/04/461px-guerrevendc3a9e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399" y="1704132"/>
            <a:ext cx="3962400" cy="5148542"/>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http://secureimages.teach12.com/tgc/media/courses/361x269/82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2477" y="2152368"/>
            <a:ext cx="5445394" cy="4057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94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65321" cy="1326321"/>
          </a:xfrm>
        </p:spPr>
        <p:txBody>
          <a:bodyPr>
            <a:normAutofit/>
          </a:bodyPr>
          <a:lstStyle/>
          <a:p>
            <a:r>
              <a:rPr lang="en-US" dirty="0" smtClean="0"/>
              <a:t>IV. Radical Republic</a:t>
            </a:r>
            <a:br>
              <a:rPr lang="en-US" dirty="0" smtClean="0"/>
            </a:br>
            <a:endParaRPr lang="en-US" dirty="0"/>
          </a:p>
        </p:txBody>
      </p:sp>
      <p:sp>
        <p:nvSpPr>
          <p:cNvPr id="3" name="Content Placeholder 2"/>
          <p:cNvSpPr>
            <a:spLocks noGrp="1"/>
          </p:cNvSpPr>
          <p:nvPr>
            <p:ph idx="1"/>
          </p:nvPr>
        </p:nvSpPr>
        <p:spPr>
          <a:xfrm>
            <a:off x="0" y="914400"/>
            <a:ext cx="9144000" cy="3695136"/>
          </a:xfrm>
        </p:spPr>
        <p:txBody>
          <a:bodyPr>
            <a:normAutofit/>
          </a:bodyPr>
          <a:lstStyle/>
          <a:p>
            <a:pPr lvl="0">
              <a:buNone/>
            </a:pPr>
            <a:r>
              <a:rPr lang="en-US" sz="2800" b="1" u="sng" dirty="0" smtClean="0"/>
              <a:t>A. </a:t>
            </a:r>
            <a:r>
              <a:rPr lang="en-US" sz="2800" b="1" u="sng" dirty="0" err="1" smtClean="0"/>
              <a:t>Maximilien</a:t>
            </a:r>
            <a:r>
              <a:rPr lang="en-US" sz="2800" b="1" u="sng" dirty="0" smtClean="0"/>
              <a:t> </a:t>
            </a:r>
            <a:r>
              <a:rPr lang="en-US" sz="2800" b="1" u="sng" dirty="0"/>
              <a:t>Robespierre</a:t>
            </a:r>
            <a:r>
              <a:rPr lang="en-US" sz="2800" dirty="0"/>
              <a:t> was leader of the radicals and eventually led the National Assembly</a:t>
            </a:r>
          </a:p>
          <a:p>
            <a:pPr lvl="0">
              <a:buNone/>
            </a:pPr>
            <a:r>
              <a:rPr lang="en-US" sz="2800" dirty="0" smtClean="0"/>
              <a:t>B.  The </a:t>
            </a:r>
            <a:r>
              <a:rPr lang="en-US" sz="2800" dirty="0"/>
              <a:t>radicals tried to change society by getting rid of religion and forcing loyalty to the Revolution </a:t>
            </a:r>
          </a:p>
          <a:p>
            <a:pPr>
              <a:buNone/>
            </a:pPr>
            <a:endParaRPr lang="en-US" dirty="0"/>
          </a:p>
        </p:txBody>
      </p:sp>
      <p:pic>
        <p:nvPicPr>
          <p:cNvPr id="14338" name="Picture 2" descr="http://www.diletant.ru/upload/iblock/e8e/e8e870bd5d3a8904510f19b16b261a5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 y="3257550"/>
            <a:ext cx="2857500" cy="3619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upload.wikimedia.org/wikipedia/commons/thumb/b/bd/Robespierre_IMG_2303.jpg/250px-Robespierre_IMG_23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45817" y="3257550"/>
            <a:ext cx="2381250" cy="3571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upload.wikimedia.org/wikipedia/commons/thumb/2/21/Execution_robespierre%2C_saint_just....jpg/250px-Execution_robespierre%2C_saint_j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7000" y="3713792"/>
            <a:ext cx="4078817" cy="265939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3695136"/>
          </a:xfrm>
        </p:spPr>
        <p:txBody>
          <a:bodyPr/>
          <a:lstStyle/>
          <a:p>
            <a:pPr lvl="0">
              <a:buNone/>
            </a:pPr>
            <a:r>
              <a:rPr lang="en-US" sz="2800" b="1" u="sng" dirty="0" smtClean="0"/>
              <a:t>C. Guillotine</a:t>
            </a:r>
            <a:r>
              <a:rPr lang="en-US" sz="2800" dirty="0" smtClean="0"/>
              <a:t>- decapitation machine designed to give clean equal deaths</a:t>
            </a:r>
          </a:p>
          <a:p>
            <a:pPr lvl="0">
              <a:buNone/>
            </a:pPr>
            <a:r>
              <a:rPr lang="en-US" sz="2800" dirty="0" smtClean="0"/>
              <a:t>D. January 21, 1793, Louis XVI was publicly executed </a:t>
            </a:r>
          </a:p>
          <a:p>
            <a:pPr>
              <a:buNone/>
            </a:pPr>
            <a:endParaRPr lang="en-US" dirty="0"/>
          </a:p>
        </p:txBody>
      </p:sp>
      <p:pic>
        <p:nvPicPr>
          <p:cNvPr id="15362" name="Picture 2" descr="http://www.executedtoday.com/images/Monti_Tognetti_guillotin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55274"/>
            <a:ext cx="4416425" cy="4602726"/>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http://newnation.sg/wp-content/uploads/guilloti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2226883"/>
            <a:ext cx="3429000" cy="4650167"/>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http://nhsboyshistory.files.wordpress.com/2009/12/reign-of-terro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906" y="2478769"/>
            <a:ext cx="3017838" cy="414639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4724400" cy="1326321"/>
          </a:xfrm>
        </p:spPr>
        <p:txBody>
          <a:bodyPr>
            <a:normAutofit/>
          </a:bodyPr>
          <a:lstStyle/>
          <a:p>
            <a:r>
              <a:rPr lang="en-US" sz="2400" dirty="0" smtClean="0"/>
              <a:t>V. Reign of Terror</a:t>
            </a:r>
            <a:br>
              <a:rPr lang="en-US" sz="2400" dirty="0" smtClean="0"/>
            </a:br>
            <a:endParaRPr lang="en-US" sz="2400" dirty="0"/>
          </a:p>
        </p:txBody>
      </p:sp>
      <p:sp>
        <p:nvSpPr>
          <p:cNvPr id="3" name="Content Placeholder 2"/>
          <p:cNvSpPr>
            <a:spLocks noGrp="1"/>
          </p:cNvSpPr>
          <p:nvPr>
            <p:ph idx="1"/>
          </p:nvPr>
        </p:nvSpPr>
        <p:spPr>
          <a:xfrm>
            <a:off x="0" y="1219200"/>
            <a:ext cx="4724400" cy="5966240"/>
          </a:xfrm>
        </p:spPr>
        <p:txBody>
          <a:bodyPr>
            <a:normAutofit fontScale="92500"/>
          </a:bodyPr>
          <a:lstStyle/>
          <a:p>
            <a:pPr lvl="0">
              <a:buNone/>
            </a:pPr>
            <a:r>
              <a:rPr lang="en-US" sz="2800" dirty="0" smtClean="0"/>
              <a:t>A. Robespierre </a:t>
            </a:r>
            <a:r>
              <a:rPr lang="en-US" sz="2800" dirty="0"/>
              <a:t>spread fear to protect the Revolution</a:t>
            </a:r>
          </a:p>
          <a:p>
            <a:pPr lvl="0">
              <a:buNone/>
            </a:pPr>
            <a:r>
              <a:rPr lang="en-US" sz="2800" dirty="0" smtClean="0"/>
              <a:t>B. Anyone </a:t>
            </a:r>
            <a:r>
              <a:rPr lang="en-US" sz="2800" dirty="0"/>
              <a:t>accused of disloyalty were put on trial</a:t>
            </a:r>
          </a:p>
          <a:p>
            <a:pPr lvl="0">
              <a:buNone/>
            </a:pPr>
            <a:r>
              <a:rPr lang="en-US" sz="2800" dirty="0" smtClean="0"/>
              <a:t>C. 300,000 </a:t>
            </a:r>
            <a:r>
              <a:rPr lang="en-US" sz="2800" dirty="0"/>
              <a:t>arrested, 17,000 killed by </a:t>
            </a:r>
            <a:r>
              <a:rPr lang="en-US" sz="2800" dirty="0" smtClean="0"/>
              <a:t>guillotine</a:t>
            </a:r>
            <a:endParaRPr lang="en-US" sz="2800" dirty="0"/>
          </a:p>
          <a:p>
            <a:pPr lvl="0">
              <a:buNone/>
            </a:pPr>
            <a:r>
              <a:rPr lang="en-US" sz="2800" dirty="0" smtClean="0"/>
              <a:t>D. Ended </a:t>
            </a:r>
            <a:r>
              <a:rPr lang="en-US" sz="2800" dirty="0"/>
              <a:t>when Robespierre was executed himself</a:t>
            </a:r>
          </a:p>
          <a:p>
            <a:pPr lvl="0">
              <a:buNone/>
            </a:pPr>
            <a:r>
              <a:rPr lang="en-US" sz="2800" dirty="0" smtClean="0"/>
              <a:t>E. New </a:t>
            </a:r>
            <a:r>
              <a:rPr lang="en-US" sz="2800" dirty="0" err="1"/>
              <a:t>gov’t</a:t>
            </a:r>
            <a:r>
              <a:rPr lang="en-US" sz="2800" dirty="0"/>
              <a:t> weak and corrupt </a:t>
            </a:r>
          </a:p>
          <a:p>
            <a:pPr>
              <a:buNone/>
            </a:pPr>
            <a:endParaRPr lang="en-US" dirty="0"/>
          </a:p>
        </p:txBody>
      </p:sp>
      <p:pic>
        <p:nvPicPr>
          <p:cNvPr id="2050" name="Picture 2" descr="http://upload.wikimedia.org/wikipedia/commons/thumb/3/3e/Robespierre_ex%C3%A9cutant_le_bourreau.jpg/170px-Robespierre_ex%C3%A9cutant_le_bourrea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0"/>
            <a:ext cx="4419600" cy="68502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Causes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Causes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65321" cy="1326321"/>
          </a:xfrm>
        </p:spPr>
        <p:txBody>
          <a:bodyPr>
            <a:normAutofit/>
          </a:bodyPr>
          <a:lstStyle/>
          <a:p>
            <a:r>
              <a:rPr lang="en-US" dirty="0" smtClean="0"/>
              <a:t>I. Rise of Napoleon</a:t>
            </a:r>
            <a:endParaRPr lang="en-US" dirty="0"/>
          </a:p>
        </p:txBody>
      </p:sp>
      <p:sp>
        <p:nvSpPr>
          <p:cNvPr id="3" name="Content Placeholder 2"/>
          <p:cNvSpPr>
            <a:spLocks noGrp="1"/>
          </p:cNvSpPr>
          <p:nvPr>
            <p:ph idx="1"/>
          </p:nvPr>
        </p:nvSpPr>
        <p:spPr>
          <a:xfrm>
            <a:off x="228600" y="1143000"/>
            <a:ext cx="8610600" cy="3695136"/>
          </a:xfrm>
        </p:spPr>
        <p:txBody>
          <a:bodyPr>
            <a:normAutofit/>
          </a:bodyPr>
          <a:lstStyle/>
          <a:p>
            <a:pPr lvl="0">
              <a:buNone/>
            </a:pPr>
            <a:r>
              <a:rPr lang="en-US" sz="2800" dirty="0" smtClean="0"/>
              <a:t>A. Napoleon Bonaparte was born a minor noble on the island of Corsica</a:t>
            </a:r>
          </a:p>
          <a:p>
            <a:pPr lvl="0">
              <a:buNone/>
            </a:pPr>
            <a:r>
              <a:rPr lang="en-US" sz="2800" dirty="0" smtClean="0"/>
              <a:t>B. Showed brilliance as a military commander against the Austrians and Italians at a young age </a:t>
            </a:r>
          </a:p>
          <a:p>
            <a:pPr>
              <a:buNone/>
            </a:pPr>
            <a:endParaRPr lang="en-US" dirty="0"/>
          </a:p>
        </p:txBody>
      </p:sp>
      <p:pic>
        <p:nvPicPr>
          <p:cNvPr id="7170" name="Picture 2" descr="http://www.solarnavigator.net/history/explorers_history/Napoleon_Bonaparte_young_offic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440988"/>
            <a:ext cx="2667000" cy="3432453"/>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napoleonguide.com/images/napgal_fla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3456431"/>
            <a:ext cx="2438400" cy="3401569"/>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th04.deviantart.net/fs70/PRE/i/2010/323/1/7/napoleon_bonaparte_by_gorseheart-d336k1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71825" y="3456431"/>
            <a:ext cx="3028950" cy="316395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3695136"/>
          </a:xfrm>
        </p:spPr>
        <p:txBody>
          <a:bodyPr/>
          <a:lstStyle/>
          <a:p>
            <a:pPr lvl="0">
              <a:buNone/>
            </a:pPr>
            <a:r>
              <a:rPr lang="en-US" sz="2400" dirty="0" smtClean="0"/>
              <a:t>C. Had a defeat against the British in Egypt but covered it up when he returned to France</a:t>
            </a:r>
          </a:p>
          <a:p>
            <a:pPr lvl="0">
              <a:buNone/>
            </a:pPr>
            <a:r>
              <a:rPr lang="en-US" sz="2400" dirty="0" smtClean="0"/>
              <a:t>D. Used his status as a national hero to take over the government in a </a:t>
            </a:r>
            <a:r>
              <a:rPr lang="en-US" sz="2400" b="1" u="sng" dirty="0" smtClean="0"/>
              <a:t>coup </a:t>
            </a:r>
            <a:r>
              <a:rPr lang="en-US" sz="2400" b="1" u="sng" dirty="0" err="1" smtClean="0"/>
              <a:t>d’etat</a:t>
            </a:r>
            <a:r>
              <a:rPr lang="en-US" sz="2400" dirty="0" smtClean="0"/>
              <a:t> (forceful takeover)</a:t>
            </a:r>
          </a:p>
          <a:p>
            <a:pPr lvl="0">
              <a:buNone/>
            </a:pPr>
            <a:r>
              <a:rPr lang="en-US" sz="2400" dirty="0" smtClean="0"/>
              <a:t>E. The people allowed him to be a dictator because they were tired of the chaos of Revolution</a:t>
            </a:r>
          </a:p>
          <a:p>
            <a:endParaRPr lang="en-US" dirty="0"/>
          </a:p>
        </p:txBody>
      </p:sp>
      <p:pic>
        <p:nvPicPr>
          <p:cNvPr id="4098" name="Picture 2" descr="Person on a horse looks towards a giant statue of a head in the desert, with a blue sk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83973"/>
            <a:ext cx="5943600" cy="3512127"/>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barack obama sunglasses pointi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264" r="15070"/>
          <a:stretch/>
        </p:blipFill>
        <p:spPr bwMode="auto">
          <a:xfrm>
            <a:off x="5943600" y="3048001"/>
            <a:ext cx="3225800" cy="3810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765321" cy="1066800"/>
          </a:xfrm>
        </p:spPr>
        <p:txBody>
          <a:bodyPr/>
          <a:lstStyle/>
          <a:p>
            <a:r>
              <a:rPr lang="en-US" dirty="0" smtClean="0"/>
              <a:t>II. Creation of an Empire</a:t>
            </a:r>
            <a:endParaRPr lang="en-US" dirty="0"/>
          </a:p>
        </p:txBody>
      </p:sp>
      <p:sp>
        <p:nvSpPr>
          <p:cNvPr id="3" name="Content Placeholder 2"/>
          <p:cNvSpPr>
            <a:spLocks noGrp="1"/>
          </p:cNvSpPr>
          <p:nvPr>
            <p:ph idx="1"/>
          </p:nvPr>
        </p:nvSpPr>
        <p:spPr>
          <a:xfrm>
            <a:off x="0" y="762000"/>
            <a:ext cx="9144000" cy="3695136"/>
          </a:xfrm>
        </p:spPr>
        <p:txBody>
          <a:bodyPr>
            <a:normAutofit/>
          </a:bodyPr>
          <a:lstStyle/>
          <a:p>
            <a:pPr lvl="0">
              <a:buNone/>
            </a:pPr>
            <a:r>
              <a:rPr lang="en-US" sz="2800" dirty="0" smtClean="0"/>
              <a:t>A. The people voted for France to become an Empire, so Napoleon crowned himself Emperor</a:t>
            </a:r>
          </a:p>
          <a:p>
            <a:pPr lvl="1">
              <a:buNone/>
            </a:pPr>
            <a:r>
              <a:rPr lang="en-US" sz="2400" dirty="0" smtClean="0"/>
              <a:t>1. Napoleon used his military genius to defeat other European nations </a:t>
            </a:r>
          </a:p>
          <a:p>
            <a:pPr lvl="1">
              <a:buNone/>
            </a:pPr>
            <a:r>
              <a:rPr lang="en-US" sz="2400" dirty="0" smtClean="0"/>
              <a:t>2. Almost all of Europe was allied or under his control</a:t>
            </a:r>
          </a:p>
          <a:p>
            <a:pPr lvl="1">
              <a:buNone/>
            </a:pPr>
            <a:r>
              <a:rPr lang="en-US" sz="2400" dirty="0" smtClean="0"/>
              <a:t>3. He put his family members in charge of important countries</a:t>
            </a:r>
          </a:p>
          <a:p>
            <a:pPr>
              <a:buNone/>
            </a:pPr>
            <a:endParaRPr lang="en-US" dirty="0"/>
          </a:p>
        </p:txBody>
      </p:sp>
      <p:pic>
        <p:nvPicPr>
          <p:cNvPr id="21508" name="Picture 4" descr="King Joseph I of Spain.jpg">
            <a:hlinkClick r:id="rId2"/>
          </p:cNvPr>
          <p:cNvPicPr>
            <a:picLocks noChangeAspect="1" noChangeArrowheads="1"/>
          </p:cNvPicPr>
          <p:nvPr/>
        </p:nvPicPr>
        <p:blipFill>
          <a:blip r:embed="rId3" cstate="print"/>
          <a:srcRect/>
          <a:stretch>
            <a:fillRect/>
          </a:stretch>
        </p:blipFill>
        <p:spPr bwMode="auto">
          <a:xfrm>
            <a:off x="6629400" y="4149089"/>
            <a:ext cx="2514600" cy="2708911"/>
          </a:xfrm>
          <a:prstGeom prst="rect">
            <a:avLst/>
          </a:prstGeom>
          <a:noFill/>
        </p:spPr>
      </p:pic>
      <p:pic>
        <p:nvPicPr>
          <p:cNvPr id="21510" name="Picture 6" descr="http://upload.wikimedia.org/wikipedia/commons/thumb/2/21/The_Four_Napoleons.jpg/220px-The_Four_Napoleons.jpg">
            <a:hlinkClick r:id="rId4"/>
          </p:cNvPr>
          <p:cNvPicPr>
            <a:picLocks noChangeAspect="1" noChangeArrowheads="1"/>
          </p:cNvPicPr>
          <p:nvPr/>
        </p:nvPicPr>
        <p:blipFill>
          <a:blip r:embed="rId5" cstate="print"/>
          <a:srcRect/>
          <a:stretch>
            <a:fillRect/>
          </a:stretch>
        </p:blipFill>
        <p:spPr bwMode="auto">
          <a:xfrm>
            <a:off x="0" y="4404359"/>
            <a:ext cx="1676400" cy="2453641"/>
          </a:xfrm>
          <a:prstGeom prst="rect">
            <a:avLst/>
          </a:prstGeom>
          <a:noFill/>
        </p:spPr>
      </p:pic>
      <p:pic>
        <p:nvPicPr>
          <p:cNvPr id="21512" name="Picture 8" descr="LouisBonaparte Holland.jpg">
            <a:hlinkClick r:id="rId6"/>
          </p:cNvPr>
          <p:cNvPicPr>
            <a:picLocks noChangeAspect="1" noChangeArrowheads="1"/>
          </p:cNvPicPr>
          <p:nvPr/>
        </p:nvPicPr>
        <p:blipFill>
          <a:blip r:embed="rId7" cstate="print"/>
          <a:srcRect/>
          <a:stretch>
            <a:fillRect/>
          </a:stretch>
        </p:blipFill>
        <p:spPr bwMode="auto">
          <a:xfrm>
            <a:off x="4419600" y="3890355"/>
            <a:ext cx="1943100" cy="2967645"/>
          </a:xfrm>
          <a:prstGeom prst="rect">
            <a:avLst/>
          </a:prstGeom>
          <a:noFill/>
        </p:spPr>
      </p:pic>
      <p:pic>
        <p:nvPicPr>
          <p:cNvPr id="21514" name="Picture 10" descr="Marie Guilhelmine Benoist 001.jpg">
            <a:hlinkClick r:id="rId8"/>
          </p:cNvPr>
          <p:cNvPicPr>
            <a:picLocks noChangeAspect="1" noChangeArrowheads="1"/>
          </p:cNvPicPr>
          <p:nvPr/>
        </p:nvPicPr>
        <p:blipFill>
          <a:blip r:embed="rId9" cstate="print"/>
          <a:srcRect/>
          <a:stretch>
            <a:fillRect/>
          </a:stretch>
        </p:blipFill>
        <p:spPr bwMode="auto">
          <a:xfrm>
            <a:off x="2209800" y="4217669"/>
            <a:ext cx="1600200" cy="264033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File:American soldiers take cover CoD3.jpg">
            <a:hlinkClick r:id="rId2"/>
          </p:cNvPr>
          <p:cNvPicPr>
            <a:picLocks noChangeAspect="1" noChangeArrowheads="1"/>
          </p:cNvPicPr>
          <p:nvPr/>
        </p:nvPicPr>
        <p:blipFill>
          <a:blip r:embed="rId3" cstate="print"/>
          <a:srcRect/>
          <a:stretch>
            <a:fillRect/>
          </a:stretch>
        </p:blipFill>
        <p:spPr bwMode="auto">
          <a:xfrm>
            <a:off x="0" y="0"/>
            <a:ext cx="9144000" cy="5143502"/>
          </a:xfrm>
          <a:prstGeom prst="rect">
            <a:avLst/>
          </a:prstGeom>
          <a:noFill/>
        </p:spPr>
      </p:pic>
      <p:pic>
        <p:nvPicPr>
          <p:cNvPr id="69634" name="Picture 2" descr="File:Discovery UAV.jpg">
            <a:hlinkClick r:id="rId4"/>
          </p:cNvPr>
          <p:cNvPicPr>
            <a:picLocks noChangeAspect="1" noChangeArrowheads="1"/>
          </p:cNvPicPr>
          <p:nvPr/>
        </p:nvPicPr>
        <p:blipFill>
          <a:blip r:embed="rId5" cstate="print"/>
          <a:srcRect/>
          <a:stretch>
            <a:fillRect/>
          </a:stretch>
        </p:blipFill>
        <p:spPr bwMode="auto">
          <a:xfrm>
            <a:off x="3581400" y="3729037"/>
            <a:ext cx="5562600" cy="3128963"/>
          </a:xfrm>
          <a:prstGeom prst="rect">
            <a:avLst/>
          </a:prstGeom>
          <a:noFill/>
        </p:spPr>
      </p:pic>
      <p:pic>
        <p:nvPicPr>
          <p:cNvPr id="69636" name="Picture 4" descr="http://t0.gstatic.com/images?q=tbn:ANd9GcSym2i-bVMQzjmWjqD9IxHwXsHEQXn2Xa5SG9fkxspTsF0gjghgEpZNXA0">
            <a:hlinkClick r:id="rId6"/>
          </p:cNvPr>
          <p:cNvPicPr>
            <a:picLocks noChangeAspect="1" noChangeArrowheads="1"/>
          </p:cNvPicPr>
          <p:nvPr/>
        </p:nvPicPr>
        <p:blipFill>
          <a:blip r:embed="rId7" cstate="print"/>
          <a:srcRect/>
          <a:stretch>
            <a:fillRect/>
          </a:stretch>
        </p:blipFill>
        <p:spPr bwMode="auto">
          <a:xfrm>
            <a:off x="0" y="3381248"/>
            <a:ext cx="4419600" cy="34767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65321" cy="1326321"/>
          </a:xfrm>
        </p:spPr>
        <p:txBody>
          <a:bodyPr/>
          <a:lstStyle/>
          <a:p>
            <a:r>
              <a:rPr lang="en-US" dirty="0" smtClean="0"/>
              <a:t>French Revolution Documentary</a:t>
            </a:r>
            <a:endParaRPr lang="en-US" dirty="0"/>
          </a:p>
        </p:txBody>
      </p:sp>
      <p:sp>
        <p:nvSpPr>
          <p:cNvPr id="3" name="Content Placeholder 2"/>
          <p:cNvSpPr>
            <a:spLocks noGrp="1"/>
          </p:cNvSpPr>
          <p:nvPr>
            <p:ph idx="1"/>
          </p:nvPr>
        </p:nvSpPr>
        <p:spPr>
          <a:xfrm>
            <a:off x="228600" y="1828800"/>
            <a:ext cx="8534400" cy="4761936"/>
          </a:xfrm>
        </p:spPr>
        <p:txBody>
          <a:bodyPr>
            <a:normAutofit/>
          </a:bodyPr>
          <a:lstStyle/>
          <a:p>
            <a:pPr algn="ctr">
              <a:buNone/>
            </a:pPr>
            <a:r>
              <a:rPr lang="en-US" dirty="0" smtClean="0">
                <a:effectLst/>
                <a:hlinkClick r:id="rId2"/>
              </a:rPr>
              <a:t> </a:t>
            </a:r>
            <a:r>
              <a:rPr lang="en-US" dirty="0" smtClean="0">
                <a:hlinkClick r:id="rId2"/>
              </a:rPr>
              <a:t>https://www.youtube.com/watch?v=FeZodR1pEak</a:t>
            </a:r>
            <a:r>
              <a:rPr lang="en-US" dirty="0" smtClean="0"/>
              <a:t> </a:t>
            </a:r>
          </a:p>
          <a:p>
            <a:pPr>
              <a:buNone/>
            </a:pPr>
            <a:endParaRPr lang="en-US" dirty="0" smtClean="0"/>
          </a:p>
          <a:p>
            <a:pPr algn="ctr">
              <a:buNone/>
            </a:pPr>
            <a:r>
              <a:rPr lang="en-US" sz="3000" dirty="0" smtClean="0"/>
              <a:t>Using the sheet provided for you, answer the following questions about the documentary film as you watch.  You must complete 20 out of the 25 questions.  We will be watching this all in class, but you MUST watch it yourself if you miss class this week.</a:t>
            </a:r>
            <a:endParaRPr lang="en-US" sz="3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AutoShape 6" descr="data:image/jpeg;base64,/9j/4AAQSkZJRgABAQAAAQABAAD/2wCEAAkGBhMSERUSExQWFRQWGBgaFxgXGRcaGBgaGhcbGBwaHBwaHicfGBojGhgXHy8gJCgpLC0sFyAxNTAqNSYsLCkBCQoKDgwOGg8PGiwkHyQ0LC8sLC8sLCwsLCwsLCwsKiwqLCwpLC8sLCwsLCwsLCwsLCwsLCwsLCwsLCwpLCwsLP/AABEIAKUBMgMBIgACEQEDEQH/xAAcAAACAgMBAQAAAAAAAAAAAAAFBgEEAAIDBwj/xABAEAACAQIEAwUFBQgBBAMBAQABAhEAAwQSITEFQVEGEyJhkTJxgaGxcrLB4fAHFCMzQlJi0YIVosLxc5Kz0iT/xAAZAQADAQEBAAAAAAAAAAAAAAAAAgMEAQX/xAAxEQACAgEDAgQEBQQDAAAAAAAAAQIRAxIhMUFRBBMiYTJxgfAUkbHR4SNCofEzUsH/2gAMAwEAAhEDEQA/API8OrtosmBsDy0H4iujYe6DBDAjz/OrnZf+b/wP1Wmm/wANBfNEgx8uXpWZuj0p5HF0hL/db20NPv8Ad5+YqP3a9tDT0nX0mnW3hdASskt0/Ua1vb4SM5JGm48yZn0pda7CebL2Eg4S90b1/OuNzOpg5gff+deh3cKsxl0/WlKvEbam60DQVTHU3QRyyYEFxv8AL1rZc52zev50YwmHHiMDQfU/lVzC4QGYHSqOEUO5yUXIXhau9G9fzrV1uAwc3r+dN1jBxrH6/QqvjMGsk0KETOvETfYWVFw/3ev51uLN3o3r+dHLdgbRRZbC5BoOVEoJHX4iaXQTrmHuquYhgo5z+dV++bqfX86d+NKn7uQo5r9RS2cLoYE/lzpoY1JCPxU+yBvet1Pr+dbZn/y9fzq+MHoSSBH5V1u4VVMAcqp5Cujv4mfsCe+bqfX86wXWPM+v50TNkCuliysiRuetceBB+Jn7AhrrDm3qazvW/wAvnRclVfTbbrWNEmOtL5SG/ES9gSrOds3r+dXMLwzEXBKKxH2h+Jq6tgAiRpv8Kc+x1sGwunMz61NwSOS8TNdhEfgWKEyjaCT4l/8A6rgeHX/7W9R/uvXsfaAS5oD4T9KAXABrUXJJ0NHPN9hBt8NxDGArE/aH+6luFYgPkKtmImMw29a9C4Ov8VRAnX4SK743Dj9/t9O7P1b/AFTRpnJeImux5piuH37YBdWUGY1HL3GqhvN1Pr+deq9vMGvdWzESXH/aP9GvN8XhwI+NWhBSFfiZ1exQ/eD1PrWxvMBMmPf+dWbdkGui4IlCToFO3vp3hiuoLxM30RXt27jKXGYqokmdhIHXqRXS1g7zFAoYl9V1Gskr16gijHZsyuItFd7Fwid/CyN+BojZPcrw+4QNHZT7hiM0+j0jxVsH4qQoKLhJAzSASRPIb863SzdKFwGKrEmdsxgc53pru8MRHxR2K96nx7wRHw0+NacEsRaxKtoptoyZtAWW8phZ3ME+hqaUXJrsVeaemwBY4RiXgKjHMuYeIajQTv5itBwzEEsMrSpg6jQxPXoa9K4fxrDWP3csc5RbqsFEmGIK76H2Rzqhb47afE3glp2F2Mo8IIKggkidNI9KSTSVoI5Mj5QlYTgWKu+xbdv+S+7m3lVG6txTDZh8fzr3PsPhlm4I2Zxp9rMPk1eSdtrGTFun9ruP+7/VcTuxoZZOSQf4cx7m3r/Qv3RWVrw7+Tb+wv3RU1QZiv2Z/m/8fxWnEOeVJvZofxf+H4rTpbSN/wBf7qM+SeX4ic7THL/16V2tXT8PqPwrleAOn6HnU2rJif176QlR1uXRBOu3691Jt55dj5mmy/7J92tJs6zV/D8tlcaLNpoU+ZH40T4Q0A6c6Do/h95P0FFOEiV+P6+lWm9mx8v/ABhd7kjQRrt+vfQnENqdOZ+tGETQGOflQMmdfM/WoRluZoR5IZNNOnrV3Fgqg9/4GqhgkCeYn159Ku8V1yjzJ+lPe6FyLYq8Wf8AgqP8l+hNBLqsqMwJg6fr50Z4zbi0k7Fvop/3VDFrNqFmBr5RtvV8bpIlV2VrFguoUHz28qt2bZKld9jP0+kV3weRB4iZjWAefOu3DrVpS2ZiQdhrtrGlO8nIKNFJ1VSAYnlv56edavZWVaZBO2o13GtWOJhM+/hUExsdDFUrzgWkPOQY+sdK4pM7RXv2x3hA0UmiVrAoVKzlhh4uYmP18aoYqwVAfMD5cwa621Z3PLOCfCNNjAiYPITXJcXZ1c1QUvPbFphEuNzMkidNNo/1R7sviPBPKT+VJFu4WuSYnKfLYc/Sm/ssZtETGp25A1xxpUTk7Yz4hpRz/i3PypVa9PuFH7ubu3E6Qfumly4voKwy5NGPgtcKb+OsHnr6GiHFHjGWD5R96hXD7n8VPtDy/WlFOIkfvGHMbkiP176eC3FyFztmubDof8vqjV5fjhqDXqfa6P3YfbX7rCvK+IsYX41ow7OhWrizjbfWjCglSRO4BFAUbX1ovhuLwsSsxG1XyJtbCQdcl7C4jIzXAuYm26kKdIZCGJ0nz+ArXEYxjbtKVTu1ZihifEcuafd4TtVPBY0AqktLGPCCC06EcvrFaXDmQgBt1GuwMHNA3MwP0azSTT3Zpg01dBC81xmuq7SxYljyLSddBzPQVWwd5SXVgf5ZK5T/AFyN55DWiPDUNl88DRRqToIUAnUjUkfWhXD4NwNOuvvJPLTWTUIzi0/19y1SVUMnAeEXLgtMqoCMQAWZtoUPlIjUHX46cxRrtNwCMaZdYa07KAIbxMd4O4JnNoDG29LfCONvZw7ugByXrVySoIDQRpPKAQY6imHtVfxPf4bOyg3FgZZKDNuNRJ1WZ8x0qeTrX3schq6/e5H7NcIq4xmKkxIVmEQSpJGvPb4HzpT/AGl2suPueevqAfrNNfZzjTLj+7yNBdGMn2dAuo6HTbqOmiv+0/FpcxxKMGAUAkbSCRoefvFUg27b9gS/qIvcO/k2/sL90VNRw7+Tb+wv3RU1UoxX7Mfzf+H4rTsp022HIfKkjs00Xf8Ah+K16B3yhDOvKNYJ6mKz5G7QuRblAXhPQj1HrVxG2j/1P13pe4tiAHOU6RInkfjqKK4K/mQMOn6FO40rM/JnETlR/d86UixNM3Hb8WSOelLQerYOGWx8G4EKPj9aN8HXwD9c6C3D8hR7h10BF9wrmT4R83wpF5tJ8hNLneRTBiNEY9FP0NAIqMERjwbWdWX3j61e4q8FY6n8Kq4VZuKPP8CatcQ1dR5fjVE6YmQq9p7n8O1HVvoKXWdgBuB8YP8Auj3acZRaHk31X86p4nEm8ttRyPM9B5Vrxuooz1bYMfONwR75Fai43WifGWJCzoefvkj6g0LU1WD1K2cmqdGxdq2zGjPZvhy3HbOAfCSJ203iNz/qh2Ms5HIG3Lp5xRqWrSccXWo4hSTABJ8qt4W5L+JVGhG0RAPT9H51HCL2W5JnY7RP62qxawZLC5BytJnfQA6+6o5Gt0+xSHRorW8TmEZViZ0EH13iKM9ncRkYA7Noffy/XnS+qET1E/KiuCuQJHKD6QaZpdCUmx0JlWP+LesH86XmJifKmDBtmTyINL9+1rWCSuRpxvYjAse9ToGH1o/xYQ9hv8v9UDwaQ6HoVPzotxu+D3UHZ9Z3EkdfcfSmhVnciLnaS6Thj5Mp+cfjXnVzD52RNpaJgmJ92pr0bjFothnAEnwxHPxikexgs14oWysuvWSDEetPCdMIxtFdsCLF8SQ6mQCVgTy0PnzqbnDFNo3QYJZoURACmNfjXTjoWcynK6ySDPLkPj9a24U6nDkbjvAGnoVk/AwBzq6b0qV7iSSTphLhV/8AeEzZ8oQqGGsszMZA8WgggaRuOlUXtzZAjUECRMnNmHrtt5VnBStq7cj+XK6eakMJPqPjVnhl8jVFLE3AdR4VAJO/IwT6Dprh8RJqbr2NmCPp3DP/AEpVm5cUQqgkRpovTUR8aWOGp/Etj/NB6kUW4jxC84IfwIVIhhzjNE7zIAHLWuXD8OltA5ZTcDSvjQRABBAzEbk+1zUba1nxQnok5PdlZSSaRpg0U4W8k+NWJy+QBJIE8smpjpXG3jLxw4ZyWWzeGSZJUHWJ/tk6e81vgbV5reJuomkkM8DTvJGUTqZDbDy8qHPinNjINtDp0Bn/AHWlRb/x/JNtfqFb/FSMaXtlQYABMldI18O+wNA+0eKa5ezP7UQYiNNssbLGwq1w/gty7etopgtz5IBqSfcNflW/bPDoly2qeyF06nYyepM71TQo8CwnckGuHfybf2F+6Kmo4d/Jt/YX7oqaYdinwA+M8vCPvpTq9hoMONdwR86RuENBY/4j76U1m2bYVmY5mBLrrG2gA208PrUpRsnme/0BeNXVtZNGuG6211gBZmJ9KG4lPATA1I/Gfwq1gMblssAAXiFDeyPPbp1pnuqM97EdpeK28ot22Df3aCc2m51IO/pS5mIopxXhyWbVtQvjbxsTuZG/1ofhVDXEDHQkSBvFaIpKOxbHaW50e7r6fSmHCrt7hQjittVuwAcp5bnoPWu17vC8mbcMsLMg+8jQ1CW6Q+V3SQaxz/wm9w/AfjQANFFOIXGZDsBmIiDOhGs7DfahJ2ipxdE0mW+H+2Pj9K74+9/EA8h9TQ3CTm0O/wApIqyFzXwCZgD6V1L1CzOXaZszWx0Q/U1t2U4e5uBxyDae/Y+tNHHOzFo2rNwl8x0OTmpBI9oRI16fjVfs72ZuDvWzqiW1UHxas0kCAAeh6Vpk2sVIzwa1C72t4a1sLO+ubUaTqNuW+/SqvCeHo5UA5jBkcqZuKdm7l5sq5nLuFUHw7DxamAIMGra9jFwBTxI9xwSTqY8h6HcUik/L03uNtrthDgthbNop3RZoE6ARmUEge/8A1QDtBh0ba3lUSBOupBJ391MuH7RYdHuBrglucEkQBofKRA8qBcZ4rZuhlVhqcxPwIgT5moKE073KeYrE/guAe65yxqIHv0p1v9mbtrDW1OU5CS23szPTUxpQbszggLvdqwJbwprqWeI26fhTMcIxuvZVi4CM8g7ZJzT6HTkYps85W305DHSpI87GGYPkb2j05z0980XweAKr4soOoIzA+7bToI3q/wBrOzn7veTIZUosA7zv9D8qYeA2RjrElsr2mHe5UAXISIuDKNfDMg/lV55XpTX1IqEW2mcOzjTZBPIEUHxMk0z4ThPdP3M6McyzGmaNDrGk7zFBO2GAbD4iEkAMkAxDqyydBotxYMgeXurLJ2/YtjjswfIGVepHv3qxxJJ1Eko4X5Zifp6VUh2bQTH++VHMJgu8u3FYlh4YXWGJVoGmupEE6DLPKlb07jr1bBnD28/mq6sNVgaTMjoZrzvteVfiNzuNifRo8R/+xPxmnfhGKF3DXLVm0xY3DkRQpOw3IXwIsbTG8k7nftJg7NnD2u4sKrgKS4hrtwgLmZmUnUsTodo2FRxSccrm+1I0zxxcFCP7/sKHFey9x8PacFrl/wARZQpPgUamAJEDUk9RSzZbI2h8Ou5ME7bdRXquBF1rihLOYd2Qc3hAYkRnzREQOuqqNapcY7HILGW5aIeZDhSuZS+YltZyiYkhQJG0VqxeInFPzNzO8MWkk6FQcKz2O+tvLM0OkKAsGAJJk8mJiADvV7s7wLPjcrKr20JGWWhztpGrdf8Aj8Kns9aw4W+hZhcRbYtjwsjuXVHaSNdxCjlOpijvZq2ExaFmAC38ikKozGZjrqSV0gaess+WcW13+/8ABaEU4/IbMT2MXuripgraHI0MEc8jtI32Pij8aR8JbW2hNwAH7I23HKn2x2gu/vCWIk503B9nnuZJIg/qKQ+Itqy8wQAehDEH5A1GM4066dxGnsmWuH2HS3fcJOHLA6MAzQozAKTyJEHTUeijYto1m7KwwDZSNJWGmQJlpj4A++j73HyvZUtOZddSzaSw6Bc3SPlVLtPYtWbAs2xluQCxDSXkQdAxGXmB0iarik5xST3Kzx6N5LY54DjuJm2EW0DeAXNESEaSd8q6DoQcvwpc49i2uXizMx8njMpBggwADqOm1MPZ/G3e7S4S0WmyW9TDZwZE/wBqiDHu6aLfGXXvmVGzqCfEd2Y+0dhz+nOtm9Mz46WRV97Ddw7+Tb+wv3RU1HDv5Nv7C/dFTXC7E7hV4LnZtgmuk7so2+NMvFLpvW0awdLSKCH1ckg8htpAjXUxS1wuwXzKNyg+ToT8hV7DcQVJRV1zZsx8WYg6DLtuZkzr8xJ9OSOdrUrCC2bsKXQKpzEGddiBPQGPnRns/grTs+Zj4QDlWJYzAmdhNdeFcHfFu9+8sBQhJbQKArDKqx7eZTy/qmrOO4HawxtnOWuMpbLoJ8DsS0a80GtS526ip16ugv8AGuKK90uQZChVUAbDQ6cqrpbtCypWCxfMACC24n+mRt6N76ZruBOH4ZmvK3f3AWVOaySFMCDB3k9FG2lVuyPCmWzfN1GXLlGojMzIQBOx8UmPMdaq3UfkcXOwGs4G73lt7nhFwZgIaRCyAdNypnTmeuxPi+Hc4k2gQTlzFtSBAJIgSZ0NUuIXDFgsCCAqrrEsR4ZnbQa+dHW4KUs96xAuh8qspZiYidIAIEER5HU1Cf8A2f0LJp1FICcRzG2LZAV1IHh/qIMHz1n1BqjisK9vRxB35fhRHtSwsqgEF21leegJPlqaCY/iodh1PSNddTpTRi9ibktzrhmMkjfT6iifBgRfa5p4BMETOmnI9CZjkaB4fFrlZt4jb37V1wHEXN1tRkZZaIjLB3J2iY+O1PpbuhG11DHEuP4nF2nuIiratEqsqDmGxJPJgcsQANfXpw/tbcw+ANsIBiLlwFG1kwRlO8SpJ/8AZqcLdDouGsW3DXLgCgL4ZIHOIIESTpttFXuJ9nhavJZuL4lXRg2qsAukDwyC6jnz3jWk8tK3wKsa+oKwWI4hYvC6/jKg3CG5OJA6bkEaGI8qqY3D4u8r37jsHaQiKSORBUDpp686I43FOpTvNVuiC0aqVJhumo6g7VX4o7J3eF/qL+Lc+Itv1gAH5nWoLNN1wWeKMb29ilwL95tYdrtsIV9klwWJiJVRsANB71PlRriPArVi0HuZmuss5UiFJ2Ex4ufPlzrrieGJYwZQL47tzwktoANWJHP2SJEe0OkVQ4dxC/da3bVQzZgEUHwkEwRqY069JNdeaU/hf+hHhjF+pbl7g9/DWu6xNtLpZLmqmJzCAUA/q9pfX4U9cCK/vGKBADHDOBO4JBLAwMpIJElZEgxS7gxawuITOq3r/ewyEZVtszBQc2stsZ21npVG/j7pxbBFYozOEMsPCp8R313iIMyazSlbtv8AMeMIvhBPj2E7/Ei1IVTZtmTyi2GP+vjRT9nuLsYNygdnF1QQSNMySI2AIjMJP9ppG4jduW3TwMSUTckypVDO4kSCdDtRjs1wZs+HuscsmEghszNmygj+0mVM9SeVd1yrmv3Dy4rka+0WJwSXi5DKGzgQSqqyObb5eUZx9Iiaq4ziGGxTJaRQA2kwWZ3g5RmPskkwIiJ06Uu8Vum0mDt3QC63cRduAMrKyI4bKYO7MzH/AIzzonwnsjcNq4ijIwcsrEA+AoXUzIEhRGYSCeek1pvUuCThpdp7A7hWIuWVvwu9vcLmiGIhjpklo15xHu24Nw52F1ixgWw/h9oku6KsnRYkknotXuH9oVFvFIfHs0FTAZwG1B8xVDFYtVS46r/T3WpI9l4k9ZM//U86zZPTu+uxbH6mkvmHcZxqMFkw8KS3fXCmmcA52zROkS3Xw6+bLigMDZS6y27rwW7t3yHr4FCMblzU6mAPKaC9gOFI6XGvMFtvbNoBiAGZx4o6+E7edHbyfveEwq5zbdrYtu7DwyAFuASQc8q0Eec6UvhYNx1vd9PkUzTqWlbLqJ3E+2Fq6F4haY2lJa2UYDNcJWXUqDsAQSZOUxvINCD2lvYzFW7RAdSrFQQPDESWO0AAa+Q502XP2VWbi3Hw1sBWyhTcYycogkEcm0J6GY00ryLiGEv2Lz2VZrNxe8QiYYiR4ZHuBnStUHWTV0IyqWOlygh2owoLZ7bMXX2lygERrm8LGPCQ3TKd5FMGA4LjO4w2NNsC0rW7xylfZzCWOsxlJO3P4Us9sMG2dFYKBbQFWQAbxqcvMHfU770ydhe0ly5ZODv3CbRs3AhHtAMIKnkRGYzAOh3p8+nLFT5JY3LG9I3Yy2beOBG4upBnWAwXTrtS/wBrblmbV5FtraNwqzw6kSzTmJGWZkzJ9BTLwy610JeZcz2l5KTnuI/iUkezFwn4T5V5529tqk4e2StuS622Pht+IswUkdeWu5A00rF4eMdcoy6l8jdJroenY21Zs4cdyqMWWQbfiNwxEhh7RJmNT8q847ScKu2bVy7dZVe6ndqg1IzFSdeUKDtyPnQPsN2v/crxVgXtN4Yn2CdSyA6SYg7TV7tV2gGIbO5C6QqzoB+PvrXkWhpL6D+Gi8lt8dX/AOADhmKVUILNKXFZVnw/2seswTt5aGKocVsZLzAGRAgxE7zpy8QNXuAZGuvmbwhGPOTEHQ/0mY+mxNBFuMzMWMk/iSfrNPdpo5prKmh/4d/Jt/YX7oqajh38m39hfuipoHYp8At5nI6p/wCS104Hgi2NS2zZZYS0Tljc7b6aVV4ZfKZ2G4T/AM0FMHYZ1GMS8zZXDqFJEwWJJaPjA6U0XSZDPHVNfI9A4px9ArLbKqll7Zg652M7jmwih/8A1JM9wP4yMua4RJt52VTr1jw+vnQXH3BF+4VHeNfBB6BNYB1iSJrrgOLZrzqiI+cDKLhKjMhkHTczMeZpVC2jPdKgt2s48l4ki05iApjwxqIPhOmvPlXa92mw5wws+JpdyVSNIMQPIQTz3pT47jsTdvd3ecN4tBLZFJ1gD3gCav8AEsFdRQrOlsAwEt9eYJgT15++qeWuGJr6nbAYOxdGZzkW3qq87kyFcnXQGTG/uon2i4xZ/drSo4VxbzEKB7TQza67nWfKlDhV0phsY4JZrgtWlJMwCzFonqVWrfaKyi2lUADIgHKcwAmTzkj50Sx2PHI4nPtGM1u1egSrZW+Om3lp86EcO4CrXV7wys66wI09NTUNxco5UglGYHlIIMc6Z+BcBtXO8uMzK3sKJBy+c7NLAj4VC3CBobi56ugscU4UBeyWFMMDpofEdtucECPI028L/ZQ9tFN68tprmUtm/pGYT4RIYT1jVRtVzsf2ZBxBvXGhMOwdympJHsKo/uZvxrlxjtHcuB7txLkEhbQ5BQSJYjzgZdpHlFdUp6VROelyHPD2sMt3vrBXJZznM7y7OfApgn2QswIA+Vea9qeLlMSzEhnZCGI6qc45ka6A+4UHxHHVJyAFSWHWNuc9THKqlrCtdzAeK5bZiBuSNQR9D8KVRq9R1vgt3eJM+GW2094o5jQyG59dRUthR+6piS2rlk1MmCR6f1GqZ4qVJC2bb5eZnXpW9pzfUAotoAwFtiJMEnSfa1+dLTS7Kyrkn7sJ4x7xCi7dLJBCyVZR0iNRrE++qtnizYW81yQWVwUI/qE5W/7TWY7B4i3Yt3Hju3LqmgmFgTMbHUA88hO0E0E4XcxLJbtKXuFio/E+VGNP+6gyU1a6D7gOOYcBrzBTeuam47aJ7gdjtrEzIHKi2De06i9bdXCTlYHQSCGG3U676gVpwD9l/wC7ILmLewCFH8NpbNoZ5rl20OvPShuCwpS65tgraKlWIZmQkaKLYfVNxHLlrWXxeJNXfB3DJrpszhxdmcLnjNatoh128IUKYETGtLfEsc9u2qiQVfMN9B0g9CJjz86LY28RYuNJcs2bM0TowjbSgeMIuWt/ENfQgfjS4ebe6svkS00uQhwS7395m1zDDnMSQF3tqSfjLeemxp47M3bt7A4q6LhFxba2ww3yqy5p1IYhWiYGg8ya8z4LcZbhHijKVbT2QTI36uAI5z50z8D7Q3LOFv5Ihy6tP+Qy6cp0keSnlWzV5c76EJwc4JdQC2KYXLgLanKDO8hlH0J9KMXMarNlfRIBkTsQXG25ztHOljFYzxs2nidWJgb76dKOYpQXIQEHKqx1IUA/91S8RLVGPzZTFDTJv2H/AIJxK7at2jZW2xXMfG4GUPOVpjfKCCBr5UQ4KLr2b6Pdtd6MQcq7qivN1zbzbkrfukQJGQ7xSrg+G4jwOzi1bIWQwOrBQIjXn1IHxodwj9ojYXEBmtd8bntKBqGBaGUzEgASdjHKJpcNNVEXN8O9M9P45w/ubFm5iLl2SwUpbuvbS2ChhVCEZspA8TSSZOgMDyPs6+HYYi5i81xbZJDwWdiQPBmYwG1kEnSDRHtv+0PvfC/gIOqaSPflJ8/WkHGdpXNlsOgVbZIJgCWMAEk7mY9KvGGvhbdzNq072cMbxlrjHdknQMfFHmevu08qauynbbCYcIDhnzhSjP3gMg7kKU03O2uulIDNNZpWmWOLWkRZGnZ73wr9pNhTdS3bNwO3eWyyoQMyKHmTMB1ZtNfHXnHaLiFm7iWVoztPszkVmgiRJXcwQsRPlQPgXFxZfxpmUjVSYzAw0SNpgfrejxK9nvM22YzA2E6wPIVCOKWvdulwVnkWm0jsWk5WHOPLT8utWN29gHTz5c/Cao3ruum8gj4aUQtcTVQ3haCsSojKxBgTppOvnlq072ophnGMZWWcBdt5XdrQBiFAZxmM8/Fqs6edDcR7ZHMATyE+7lU2seQQ2WYEaiRpsdfpWl3Em5cZj5fLTXzrjVJi495p2PfDv5Nv7C/dFTUcO/k2/sL90VNcLsSMMfBc/wDj/wDNK74LGN4jO0a+YP51xwns3Psf+aVXS8RoNDP6/CmjuiGfaQ0cSxeYfayvHP2f9zVns5cbvRnIIEEEgfE+Zid+tLtvEGN5IB3+zp6a0TwuKyAn/HT0plsZWWr+P/8A9C3G1HehvnP4VZxfEM5PTU+s0uYq97PvB+tErFwFCZ5H5U6diNbHLguJHjQakuWj7Dgj5TRji/BZsm+zEO7Surex7iI116bc50VuHkBiWneNCQSTJ5e6mPtJx1hYWwrDKFUTpnOnsk8o/DzpJ6tSLwUdNrkC4iyqFGdtSEOQCWmNRHmR1ohwji7WTAAOaItlvHAJYMCBHXSlp8aRqPbO7EyR0A6QB866cCBbEWVGha4o18yB8a7OCaYsZO1Z9GdlMG6I1u2EQsqviLpguhcH+GoIjMo8OuntHXYgf2o8Rwob93B/jKgum42YnlkSARJaSfIHbXRjuXLwVjhsMbgzF3JdB3jmCB1yANMf7rzTinBLt65jL2JE3VKKxVvAj3HMctYXKcunte6s6dIZbsRm4jbcw6RBOUg+JRO0n2o21FRbvv8AvQfDloLLEABpPKNZ1naZnzqeJ4OUW9EGYfT+rrvz1+VWuyuJVLpLkQATrsYifccoIH6illnBONhbj921dDMVVb6Ai8ogAtycAc50MbGKq9kcKr4i1beQjFmeNyqrqo6ZpCz5zypdv3SpG8Gf1v8ArSivAOLLZxC3WkKqsIG8kAADXypa9NHfLe+kcu1+OF8XraiFtqjqvIAXMkDkqw50Gnhqv+zPGpaxDB8wNwAWyJgsWMidDJWYVYzEHegF/iJuuSYUPAIkydcwGgM9dAdx1oj2avLZxdm/c0Fq7bLsTIUZhMH0OnU8qg+xqWFY8bc+R34pxexexQtrqAp7zMDCmQYgnQKAZ6yTVPE4jwFpUQSgUFT7jA0idaA3zmv3rgJguSDAkhzGg3aY3YnT0rtjYU6MSwHtEljMTyiIGunWsPidnSfImBauUcMXcHd5Ms9QYnXzOsDz60u4BD3rITBysp9//ujVpsznfaDqfFGs68+XLlQC45OIadFzmSI+VNgunArkSTst8IwC4i65cgC2v9P9TciR0BE6RuKu8BdWN3DttcSenjUmDA6Z2Hxon2V4E+IS/kyp4rhuF48KqUBzECebQADsR1oZcRbOLXIwYKSuYeyZ6QTI0b1rdi1Snb4M3iJRUXFcgfj2GChSqgKZU+RJ00nyNNPYu33lu5iN2QW1Ub+O4xUn3AI//wB6C9qrEIw0HjzAxrquwMaTlNb/ALPuIReNsvkzQyA+wzqwORiNRmEwRz94o8RitOkdxzvH9/f+z1L9pmOGGwZVWIYL3agdCpB576Ezvry3rxDC40o5u7uivlJ/uKlQT7pmPKnbtxevXQ73nVsgXKiA5QW3MnU6ACaS+I8I7owWDK6yrCI3Ej3iCDXVpumQjumBL8nxEGGJ1MmSInU7nX51xVqu3+HuAdiqsy785AJ+lU2WDBrWmnwZ2muTWaysrK6cOqS8KToNNeQ1NaFvFNRMVsq1wbnY3utop56/7qwmI/gxAkNvHLl6Ga1v2/BPQiuWH2YdRPpS8jx5ruiXvZoJHv1rorAsYEDTSq1toOlWLYAYx5fn867NUhsG+RHoHDv5Nv7C/dFTUcO/k2/sL90VNSNbEjD+xc/+Mf8A6JVO3qfPl61cww8Fz7A//RKohoMjzHwpo8EM/wAaLVgmCdNiPwq7dYwo980Pw7fT/dWr1yMuvWna3MpmK3Wev4fnVzvItmOh+lDsVen4Gu4xUrEcjQhnFuNo0S2MoLhonTKYM+U6da34pxLvQohoWdXbM52GreQB0AFcmuq2UZgAN/y9a24laWAybRr7wPzpv7lYJenYGXDV7hIKXrNzkr22nba4PWqOT4/XrRAOR3f9IGUa+RBPuGprsr4ORR9N9m+IAYPvHBACszGDIB1XYypIZdf8a874lxicC7EEvjMVnI1/l2zAMbDUA/CifH+0GThaINHvy3nlLymmwMMDHuny8/xeOICEnS0uW2N5c7+kn51mrhDra7Grst2C/feH3HBlrhuADkpVvCSd94OleS37ZSVYQymCOYIkEHzBFe+/sQxY/drtnmjmDuQHC7/Ee6vK/wBqfDha4niRb/lu/eAxpLe3HWLmcU0dmUjLlCpcbQAxpOnOrOFsZRO7bKoBOZpiAOeh3+Fc8JhS0aMxnZVLHry2ps4B2ZvXbqLlbvgYCqF/hrqzTrAOpmdFnXUkDk5qOxphFL1df092WuG8EZytoZrl68RlWAJ55418QJcyTtzEa3e1HZ84VLNvQoz5mcDS42g06ooOUHmSxGkGmHhF5MNcSxZbvGJAxN/2pAJ/hWydrfJmHtctBXb9sGIUpZY+yAW5SNvwA08qjo0p3ySy59cklwJNu+2S40y2cQYAXkYGkyCfnzohdw5QLLBmAnX3QZ6afTypYwOJLDMqvCkkMxWDroNRv8eXkKarF+5cQC4EyEaQ2uojURHx+u9efLBk1VHf2+/4NDzQUbk6KLPALaDVfcBuY66x6UAe0XxQCrJZwq7cyAPLnTM/DzAAZY5iRJjaTRLBvlVClpWbfMWhAd/YVcx0HWK1YPDThbkjJl8bje0d/v5Fm9wTFWsK1n9yaRcl7zZgQBl5HRlmTCk+7SaVeN+O7cdrheGEORqw7zJJG/smYplvY/FXgVu3RcBJOU3LgUSSdBl2150MvdmFvYguSuGskCbdkliSIkCYCgkSCQYrW8clBU2QXiYSm7F3j9/MG3jwnXXaQY1PJvlS8MyRy2IIOx5ERsfnT9ieyKv41YyHIW2x8JSAZdxm1nSBrzrjguxtoODfz3dgVtjJbQTqS1wh3MclUfaFcxqSVM0edjW6Ys8Q7SvegtKmAHg6PAGuvORPxrrxPj/7xbtrCr3fQHUHmfQV7B2ZXh9q8LVvCi0ram8+UtKxlUZixAPimSfoKo9sOJcPGJbPYsOEIVvCoDAwWOZIbMORJPnFEopPgnDJFvY8u4dw5r1pxIGUggjqw1B+Kr6neaBcSt5WymcyyCOlNVrDljinwpS0jyFkvny5w4Vd4YKIkn4zrSmMExVm6anz1j1kiqR25Fnu9mVaysrMtUJErW2ataiaDqdF9tUPuFUlarNtvDtVYiiPJ19CJojeSGgdB+NDgpieVWrNya5PgrgX9RHoHDv5Nv7C/dFTUcO/k2/sL90VNSNbEjDnwXP/AIx/+iVQcGARRDCLK3B/gPvpVa/bgQQffyNNFkM/xfQrKx5TXVWmAfWoVF8/Wtu6Xz9apZm+paXDZoCmeujeXkP0a5YpPFkHWAJn46bmuuHZiAJEdNPpXcYC4ZyiNTrmE/LajgXUurB3cNz08iR8+ddShyHUHyGvPyq8ODN/Z8x/utv+iMP6Tr5iPrXNfcb09GvzKOGw39Rq6LYJGYaBgSPLn8q7rw998p+Ef7ra3h3H9DH4A/VhXHJylY2qMY1YwcX402KcOTktLokxCqN48z1NL+IYOwj2QR8dN/jXa9hXcR4lBiRkGvvOeu+H4GT7eaOiqAfvnp86KpWSWWN8m3A+OXsJiTesNBgDyI6Hyph47x4cSS2pslbyZoa1LAyfECo8QBOpJ0BHnWcHwOGW2C+Hc3NjoG8pUagaax79edOfAe0uEwoPd4R8zET4UQeRjUyP/VZ1Jyk1pZdzjFJpr8xZ4H2MvBR3lq82acqKhE8pGZAq++DRU4BnuDAAHD2xLYi3ZYFiDGVbjmWcwZP9IzAZRBm/x39ouKuhrdkDDhhHeFWNwfZy5hPny3pX4diksXAe5u3GE/xQxVxI1YBljMSSdTrzpJNY/hW/yGc3l3lJHolr90wVue7yKujPdeeXKZJOkwBXkn7QO2v73cNuyk2xovhAJDGAAu/lO56dO/aEXcX4Uzu0qstLM2YgHLBCIBObIu+pLGPCBscNtWmBuZbrgyDHh2geEHxKN5JVT1YU0c0FG3u+xxYpaqRxt2MXdHiLBQICuCoIAghUQzlWQRlWKLYG9btrF5bbkTJZAH0GZjAAY6z7SiNpNC+J9ozcvAKzMS0FpOoJG5EZyPPwjktFV4AqTJeSpUmVIAYQYEDWDE+dEPOfqqvYXK8KWmW4csnClZNlNtwFMj0q7h8fYA8PhHkDpFBeFrYtr3ediB1BMTy3q0qWY/mD6VsckeVTL82mMhxPmYqvewx1ykH41p+7g6K1v1/Oqd3AGTqD7q7q9wUTd8M8bH1qvLifa59TWpwd0ajN61qLd4aS3v1rupHaZxfF3f7nFapeujZiJrc3LwnUn4VyNy7zg/AGut3ydSNUxtzM5zbwdeemX6KKEccwZtOHXw2cRDER4UOeSBy0j0kUTbF3VMmBoRHhHQ/hQ3tBi2uYdJIOViDHn4h859KlW9M0wdO0C73DijDMOe4gyJ8tR8apvYGnLQ/KjuC4w5tKIU5RAJAkxoPlQPEOTdY8yx221P0ooqp3sze1hpMDf5RE1VurDEedHziQDC27fvC1Q4qxeGygRvA686FZzXexVS6IiuV06yKgGipsW9Bk1neTRwxnLYH2G0ynY/I9a2sJBIqzjsODLKAsCYGx93Q1wt3c2saxr5+dLLgtgk3ND/w7+Tb+wv3RU1HDv5Nv7C/dFTSGtiThFlLg/wAB99KheH6b104cPbHMp/5ofoDVqD0HqP8AdNFujL4lNyVdiovD/OuqcO8z6VYB8q2F6OVNqdGTTLsRa4f5/KiNmwRz0qoMR5fOsbF++uX3OPHJvgJ22Abb9e6rbEEUCXHkda7LxPyprFeKXYuczrWgudaotjR0+VaHGeR9Ka0J5U+wWt3QOZ9TFWrOLjWaXDjT0j4GthjiOR9K4mDwy7DZaxx8o512/fxSkvFPI+lbLxADr6GnUq4E8mXYazj5k5vp/qoTGCd9aVm4t5H0NYvFj0PzpJOxvJl2GO5aZmkuCv8AaAB5e1OvuiK1bheHM57czqSWcyepk6ml5OLmdjXf/qgPUfKpRjFcFJea9nf0/gL2uGYdDKW0B5GJj1NWb10MCGYbdQKXv+qDzqW4r0p7JeVN9GFVt2wIWI5c64thyYod/wBTrsvFwNjSsosc+xae1A0/H/VVriPyn4Vq3Fx1rQcSFcsZY5dibj3F/qPwNRbxl4f1GK2PEkjXU+6uf/Ul6GmsNEuxYbi9wbtpVe7xq5/hHu3rGxyEc6rtiE/t/H60zZxY32NzxHMJyrE6aVTxOJN1TbygTtE7jUfPT411e8hHskVtg+KW7bAmwXI5w2/KNQAAdfPypX3KRhLsDuF4vKhGVTB3O4rMbhP4tu5HtjNA8jHzgH41rYueJybZAJkaHQ1bxXEM+T+G65QQdzplA006g+tNe42h77GDErEd2D8am5fV1NsWwCwiRMg1xyryDfOtrGPNsgrZ1E6kSZIiR060pxY32BtvD+BW5h4PoDRM3EInKR7qo5mhvAdYI02M1Z73or+lddMZwl2KbpmaJhenOPPlPnXJYzHKIHvJq5l0gBh/xNVO7hjoR7xFclVFsCfmK0PvDv5Nv7C/dFTUcO/k2/sL90VNIa2efi5Wd55VNZRR3WyO88qzvPKprKKQa2R3nlWd55VNZRSDWyO88qzvPKprKKQa2R3nlWd55VNZRSDWyO88qzvPKprKKQa2R3nlWd55VNZRSDWyO88qzvPKprKKQa2R3nlWd55VNZRSDWyO88qzvPKprKKQa2R3nlWd55VNZRSDWyO88qzvPKprKKQa2R3nlWd55VNZRSDWyO88qzvPKprKKQa2R3nlWd55VNZRSDWyO88qzvPKprKKQa2R3nlWd55VNZRSDWyO88qzvPKprKKQa2R3nlWd5U1lFINbGvB8ci2gybKo9roB5VFZWUH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uploads6.wikipaintings.org/images/jacques-louis-david/the-consecration-of-the-emperor-napoleon-and-the-coronation-of-the-empress-josephine-by-pope-18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934"/>
            <a:ext cx="9219258" cy="68749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5189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catholiceducation.org/images/people/coronation_napole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0"/>
            <a:ext cx="9532779" cy="723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3781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381000"/>
            <a:ext cx="3200400" cy="1143000"/>
          </a:xfrm>
        </p:spPr>
        <p:txBody>
          <a:bodyPr/>
          <a:lstStyle/>
          <a:p>
            <a:r>
              <a:rPr lang="en-US" dirty="0" smtClean="0">
                <a:ea typeface="ＭＳ Ｐゴシック" pitchFamily="34" charset="-128"/>
              </a:rPr>
              <a:t>TPS</a:t>
            </a:r>
          </a:p>
        </p:txBody>
      </p:sp>
      <p:sp>
        <p:nvSpPr>
          <p:cNvPr id="17411" name="Text Placeholder 3"/>
          <p:cNvSpPr>
            <a:spLocks noGrp="1"/>
          </p:cNvSpPr>
          <p:nvPr>
            <p:ph type="body" sz="half" idx="2"/>
          </p:nvPr>
        </p:nvSpPr>
        <p:spPr/>
        <p:txBody>
          <a:bodyPr/>
          <a:lstStyle/>
          <a:p>
            <a:endParaRPr lang="en-US" smtClean="0">
              <a:ea typeface="ＭＳ Ｐゴシック" pitchFamily="34" charset="-128"/>
            </a:endParaRPr>
          </a:p>
        </p:txBody>
      </p:sp>
      <p:pic>
        <p:nvPicPr>
          <p:cNvPr id="17412" name="Picture 4" descr="consecration_of_napoleon_detail"/>
          <p:cNvPicPr>
            <a:picLocks noChangeAspect="1" noChangeArrowheads="1"/>
          </p:cNvPicPr>
          <p:nvPr/>
        </p:nvPicPr>
        <p:blipFill>
          <a:blip r:embed="rId2" cstate="print">
            <a:lum contrast="6000"/>
          </a:blip>
          <a:srcRect r="3416" b="1234"/>
          <a:stretch>
            <a:fillRect/>
          </a:stretch>
        </p:blipFill>
        <p:spPr bwMode="auto">
          <a:xfrm>
            <a:off x="4724400" y="0"/>
            <a:ext cx="4419599" cy="6858000"/>
          </a:xfrm>
          <a:prstGeom prst="rect">
            <a:avLst/>
          </a:prstGeom>
          <a:noFill/>
          <a:ln w="19050">
            <a:solidFill>
              <a:schemeClr val="bg2"/>
            </a:solidFill>
            <a:miter lim="800000"/>
            <a:headEnd/>
            <a:tailEnd/>
          </a:ln>
        </p:spPr>
      </p:pic>
      <p:sp>
        <p:nvSpPr>
          <p:cNvPr id="17413" name="TextBox 5"/>
          <p:cNvSpPr txBox="1">
            <a:spLocks noChangeArrowheads="1"/>
          </p:cNvSpPr>
          <p:nvPr/>
        </p:nvSpPr>
        <p:spPr bwMode="auto">
          <a:xfrm>
            <a:off x="457200" y="1600200"/>
            <a:ext cx="4267200" cy="4832092"/>
          </a:xfrm>
          <a:prstGeom prst="rect">
            <a:avLst/>
          </a:prstGeom>
          <a:noFill/>
          <a:ln w="9525">
            <a:noFill/>
            <a:miter lim="800000"/>
            <a:headEnd/>
            <a:tailEnd/>
          </a:ln>
        </p:spPr>
        <p:txBody>
          <a:bodyPr wrap="square">
            <a:spAutoFit/>
          </a:bodyPr>
          <a:lstStyle/>
          <a:p>
            <a:r>
              <a:rPr lang="en-US" sz="2800" dirty="0"/>
              <a:t>In just a few short minutes, turn to your neighbor and discuss this picture.</a:t>
            </a:r>
          </a:p>
          <a:p>
            <a:endParaRPr lang="en-US" sz="2800" dirty="0"/>
          </a:p>
          <a:p>
            <a:r>
              <a:rPr lang="en-US" sz="2800" dirty="0"/>
              <a:t>Based on what you know about Napoleon, is this painting accurate?</a:t>
            </a:r>
          </a:p>
          <a:p>
            <a:endParaRPr lang="en-US" sz="2800" dirty="0"/>
          </a:p>
          <a:p>
            <a:r>
              <a:rPr lang="en-US" sz="2800" dirty="0"/>
              <a:t>What should be added or taken away?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9200" cy="3695136"/>
          </a:xfrm>
        </p:spPr>
        <p:txBody>
          <a:bodyPr/>
          <a:lstStyle/>
          <a:p>
            <a:pPr lvl="0">
              <a:buNone/>
            </a:pPr>
            <a:r>
              <a:rPr lang="en-US" sz="2800" dirty="0" smtClean="0"/>
              <a:t>B. Peninsular War</a:t>
            </a:r>
          </a:p>
          <a:p>
            <a:pPr lvl="1">
              <a:buNone/>
            </a:pPr>
            <a:r>
              <a:rPr lang="en-US" sz="2400" dirty="0" smtClean="0"/>
              <a:t>1. France invaded Spain and put his brother on the throne</a:t>
            </a:r>
          </a:p>
          <a:p>
            <a:pPr lvl="1">
              <a:buNone/>
            </a:pPr>
            <a:r>
              <a:rPr lang="en-US" sz="2400" dirty="0" smtClean="0"/>
              <a:t>2. Portuguese held off French with GB help</a:t>
            </a:r>
          </a:p>
          <a:p>
            <a:pPr lvl="1">
              <a:buNone/>
            </a:pPr>
            <a:r>
              <a:rPr lang="en-US" sz="2400" dirty="0" smtClean="0"/>
              <a:t>3. Spanish rebels used </a:t>
            </a:r>
            <a:r>
              <a:rPr lang="en-US" sz="2400" b="1" u="sng" dirty="0" smtClean="0"/>
              <a:t>guerilla warfare</a:t>
            </a:r>
            <a:r>
              <a:rPr lang="en-US" sz="2400" dirty="0" smtClean="0"/>
              <a:t> (hit and run tactics) to hurt French troops</a:t>
            </a:r>
            <a:r>
              <a:rPr lang="en-US" sz="2400" b="1" u="sng" dirty="0" smtClean="0"/>
              <a:t> </a:t>
            </a:r>
            <a:endParaRPr lang="en-US" sz="2400" dirty="0" smtClean="0"/>
          </a:p>
          <a:p>
            <a:pPr>
              <a:buNone/>
            </a:pPr>
            <a:endParaRPr lang="en-US" dirty="0"/>
          </a:p>
        </p:txBody>
      </p:sp>
      <p:pic>
        <p:nvPicPr>
          <p:cNvPr id="7170" name="Picture 2" descr="http://www.albion-prints.com/ekmps/shops/albionprint/images/napoleonic-wars-c1850-battle-of-fuentes-de-onoro-spain-hand-col-print-%5b2%5d-10879-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67000"/>
            <a:ext cx="5584454" cy="4191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historymyths.files.wordpress.com/2013/05/shoot01_r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4454" y="2276399"/>
            <a:ext cx="3593413" cy="458160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305800" cy="3695136"/>
          </a:xfrm>
        </p:spPr>
        <p:txBody>
          <a:bodyPr/>
          <a:lstStyle/>
          <a:p>
            <a:pPr lvl="0">
              <a:buNone/>
            </a:pPr>
            <a:r>
              <a:rPr lang="en-US" sz="2800" dirty="0" smtClean="0"/>
              <a:t>C. Rivalry with Great Britain</a:t>
            </a:r>
          </a:p>
          <a:p>
            <a:pPr lvl="1">
              <a:buNone/>
            </a:pPr>
            <a:r>
              <a:rPr lang="en-US" sz="2400" dirty="0" smtClean="0"/>
              <a:t>1. Napoleon wanted to conquer Great Britain but was defeated at sea by </a:t>
            </a:r>
            <a:r>
              <a:rPr lang="en-US" sz="2400" b="1" u="sng" dirty="0" smtClean="0"/>
              <a:t>Lord Horatio Nelson</a:t>
            </a:r>
            <a:endParaRPr lang="en-US" sz="2400" dirty="0" smtClean="0"/>
          </a:p>
          <a:p>
            <a:pPr lvl="1">
              <a:buNone/>
            </a:pPr>
            <a:r>
              <a:rPr lang="en-US" sz="2400" dirty="0" smtClean="0"/>
              <a:t>2. Developed the </a:t>
            </a:r>
            <a:r>
              <a:rPr lang="en-US" sz="2400" b="1" u="sng" dirty="0" smtClean="0"/>
              <a:t>Continental system</a:t>
            </a:r>
            <a:r>
              <a:rPr lang="en-US" sz="2400" dirty="0" smtClean="0"/>
              <a:t>- no nation in continental Europe could trade with Great Britain</a:t>
            </a:r>
          </a:p>
          <a:p>
            <a:pPr>
              <a:buNone/>
            </a:pPr>
            <a:endParaRPr lang="en-US" dirty="0"/>
          </a:p>
        </p:txBody>
      </p:sp>
      <p:pic>
        <p:nvPicPr>
          <p:cNvPr id="2050" name="Picture 2" descr="http://repeatingislands.files.wordpress.com/2011/11/nelson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2723"/>
          <a:stretch/>
        </p:blipFill>
        <p:spPr bwMode="auto">
          <a:xfrm>
            <a:off x="364067" y="2523883"/>
            <a:ext cx="3502025" cy="42250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data:image/jpeg;base64,/9j/4AAQSkZJRgABAQAAAQABAAD/2wCEAAkGBhQSERUUExQVFRUVGRUYGRgYFxgcGhgZGB8XHRgYGBQZHSYgGxojGhgYIC8gIycpLCwsGiAxNTAqNScrLCkBCQoKDgwOGg8PGiwkHyUsLCwsKiosKiwsLCwsLCwsLCwsLCwsLCwsLCwsLCwsLCwsLCwsLCwsLCwsLCwsLCwsLP/AABEIAMUA/wMBIgACEQEDEQH/xAAbAAACAwEBAQAAAAAAAAAAAAADBAACBQEGB//EAEoQAAECBAMEBQgHBAoBBQEAAAECEQADITEEEkEiUWFxBRNSgZEUMpShscHS8BUjM0Jz0eFTYpLxBjRDRHKCk6Kys9MHJFRjhBb/xAAZAQACAwEAAAAAAAAAAAAAAAACAwABBAX/xAAvEQACAgEDAwQBBAEEAwAAAAAAAQIRAxIhMQQTUSIyQWHwcYGRocFSsdHhFCNC/9oADAMBAAIRAxEAPwD6CjOVBCOqQlMnDmslKiSsLckkjsiCeTze3J9GT8UVwx+sV+BhPZNhwK/lr4RohBNWZpzalVivk83tyfRk/FFJ+BmLSUmZKAUCC2HSCxuxzU5w9EgtEfAPcl5E04aaAB1ko88Mj4o75PN7cn0ZPxQ3EiaI+CdyXkU8nm9uT6Mn4onk83tyfRk/FDZMRNbAm1hZ7O0X24+CdyXkRk4KYlISJkpgAK4dD0pXajolTXbPK5+To+KGsxzM1ruCOTRa0TRFclKcnwxXyeb25PoyfiiHo5cwGWqZLAWClxh0OHBsc0NkcD4GC4ZeVaSXYObcDANQoYu5fz/ArL6LmAAdZKoAK4dD/wDKLDo2Z+0lejI+KGFdIVOxMv2fnjB8GrrHooM1wzvuPD8o5aeRyo6DjFK6M4YGY7dZK0/uydw1zcYKnoVawxmSwxB/qyNC4ueEaLO9mYCwq7v7iINtpG/S+jioHJ6e2Nag1yzM5rwYmLwExBA6yVZ/6sn4ucA6ib25XoyPijZxuGKiVpqGHqfzfGM6atg4D7m1+XjVCEWjNOckxkdBzP2kr0dH5wjiOjFS1n6xBUoD+7S6M4DOoHfRz3PXe6P6Q6xLkZSLgn1jhxaA4vHy381KzvLNyBYv3QhwldI0xyQrVLgy04BRAPXyA+/DJf8A5wJWFmhRBXKof/jJB8CoxoeXEsCkZS4yAEON2p8ITGCVICUgTFJS9FqKlJQ4YJmVzAZgwVVs20WAhsYV7xM8l+yy8no9awCmZKLu48nQ457UF/8A5+Y7mbKo4DYdFi19q9ItgMLLSoBBILEDInIVWLrJG0WDvxMNTMX1TJqp3JzqDiwArpreAcU36Q1Jr3CcvohaqpmySK/3dF6cfmkE+gpn7SV6Oj4oKcc6Wypy8CONaHg7j2xcdKH91rE5gW8C8U4MtS8i/wBBTP2kr0dHxQBP9HVJWpfXS3UwrIltTdX57zGxI26mra6FwC6d0RAILu4JYPdt/viqJqZmJ6FWbTZR/wDzo+KLfQUz9pK9HR8UaqkGrMPbzf3NHRmAqx5U8HMVRdnkZuKSCv8A9xhEiWxV1iZKCApglWVyQkkhipncM4IJrMmZkTQerWnq5S0kSkJIKlkXSSCCkJIIoQXBIMKdJf0RXNmla1pGRKUSwmTPIOVUlWdS5M0FK/qQHTkNUhWYS0uz5IuWmYmYpS1jDYZKlKbMrIspzLYnaUxUam7OWeKCGcJ9or8DCeybDbQjgZYExTaycKe9XXE+smH41Y/aZMnuZUJbuHee+OpPdHYkMFkiRIhMUWAnUqe6gOh04mNCQVJSyCMxZydDqdeTRnzyxdt1WqbWN3pcVEa6EhKApQZxat9Kga/LwrPrqOnyFg06pavApPkqFVa6u7/PKKSzUfOhjs2dmL2pQbhzikHTcaZakoytDAWmltw4Wvs2gnVCm3Lp+8nj+7yhEoBNQSOC1Jr/AJbwlLnlS1oSouhnqWD1AzFFS3HWMrxJOmdBZnKNx/f6+Dd8m4oa9x3/AHY5i8VlGzle+yabJBDtvAZucZinAbrVgbs7U/KLy5BCXdRBLOSN2kNhhp7mbJ1DlGh/HqyBACq3O47ie8BuA3R0YJJYiWklgSCshnfSvH9YZwMsFKVGqmZzU0Nq8YkrBDaKwCpRPhYDwim1w/gBKV2vk4yJKSwAJHmuS5A4+2Mg2q36+6sGVKdZCRdRA7v5EwIVaHQioipyciqmpvJA0evA6RsSuikC7qO8n3CMzay22Sbtc8Tr87o1OjVEoqSS5vA5G62LxJN7oDLyImEMUsN5Lu2kPKmgJzE0vAsVKFFbr7iCQ4I1g0shtlm4QmTvcfFNNokuYFAEWNoEtLiofKRppQ/PKCTCdOERSS7iKQTE8TgEqBU2Utpu4jf81gsyU1MqTratDZv5R2YkqNrHtGv8qGu6DZsoqYK2AktwAkraigOATfxgwYgMbergRFS7ZiSOA976x1MjU1O/3coqy0iCfUhqjdWIvEgM7h6VFBzNoikNUeHDhFcYv6tRvsn1+6KSTZbbSYJa85HV79pYAZquxNzuZ2PhGH0zJCVzgB/YSeZ+tXUnUx6LDEZQAXygD1DXlHnenQDNmq7MmUR/qLHsMRv4JFfILCfaK/Awnsmw5CWGP1iqP9RhKd02HHjTD2mfJ7mdiRIhMEAGwuHzkh23WuLuL6iHZclKNhRSQxUXADNfuZ71oawPo7CkEKUL1DK8HDVLE8oNiZRCVEqFlMcooDYcfe8InLekOxxVWzMxa05xRH3XykNq4BpVgI0cNj0KoHAAB0bwBc+yMYSDYcGATuFacnh7o7AqckKygEBsgtTZrUUavGCyL0g436iuNQyy3A+P6wGNDpZKRlP3iW5isZ8HB2kDNVJkjhjsSCBB4VctSxmQogDsE6hu68MYqekqASCGHmlKh31ppwi/R8wiaA7Agvx3DncwsmYFEFtrMpydoHhQPRmoNBTcFPVYVrTRo9ETDtC4oX4nd4Q5NxSUhVap01s/vEZMmapDlLWAAImMA/4blifWYGuWa3c1sr25DX9IFxTlYxSajRQK3XL+uhPe/rjsdEs7z4L/APHS0cnJKUvvB30sKuA1Sb6VhtoTpaRu+TjJk0YDwhdEsp2UuG4O5Oup8fGM/wCn1SkvMSJgocyFyxQ9pClAjLqz0D7wHsP0lmWUqQqWpIBILFwbMUkg8dxbeCc9SRouLr4KzsYtylhatFnfqkHTlwiqMdMJZh/DMHK6PmsExODStWZwHGVihJrf7wfd4RX6HG9P+nLs7taJ6S/UDTjJjvlDED7s3/x8TF04yYS2UVLWme3I3faBjohxQp5mWjho1qPF09EgGigDQ0ly9GrbeAecX6SlqDJ6OlqclCXJU5FHL3ca0grDQOG09jnfujkyQ6QkqNSXIod8MFNGhfAyrAzJjgAM53+8QVC3DxJctgBuADm9N5isgU7yfEvFfBFyWWphx0iJSwaKCTdiXd6l2O7lwi+ZhX1flELF5cnLmyi6tOI3RhdNqeZO4SJO79qvdG+JhbsubkW3czGB02llzhT7CRb8VcW/sGP0LYBJExTl/qcJoBpNpSHiIUwn2ivwMJ7JsORox+1GfJ7mUWWcvyezxWZNDfkdeBgikg3DxXqE9lPgIPcFKPyUnzZyj9oE0DMV7LDcFMqtdrla7C8SVUKn4U90B8nT2RXgI6mSl6JD3sB3vpAKCW6GyyalTfAfDochQNQHYAEi93Ihzr5m827Kfj3wJGHCQFdYATYhiOI4wVPSMpwkTC7sCcxBVuztlNaM/CEZFbux+GTUa0orMzqDKcj/AApHht/LwqqUAalv4af74vjMeuUpivNQEDYSAKgklRS/AA84yMR0y5fMhLsXmEhwQDYCkTHBy2TCy5NKUnBfwOY7EolAkqdIYA7yWoALl9BC5xUwpBTKYFi6piKJN1FKCpVBVgPCK4Z5xzkApCRkIfKVKBBOZTAlqADRZru1MNlCAFFIQ7ZioPv84Fg+gFfbGhy0bcmNR1u+EZktKpqgFhGRBGYAk9ZuSEEJUEnXMGo1QSQXpGXISpMwfVJSdtKUeeSMqXAUEgh/OUCzXAEPT5+HUWCtp/OqS9gM6wdmvKLYJQZ8p/xPKZJrbKXAfgdIpzdp8FqCprkBOkKUlPVSVguklSjKKShwTULOlm5WJMN4XovMAVU4BvbGT0H/AEgCZaUKCQpQKilCgVhSzmKUyQHZyaXprUw+rp1kKEsAKShbIWmYlSikOMqSkE2LgVpElrWxEocmqvDSwgghISxewDakn3xgyiEqGWbLUCwAKpZe1DVyQ6rX2eMMSJYmhJXN64VNCDLzB6tLSEkOHGYlqasYcRJUUspEtYUippU7iCKphaenkN1LgyulVoRLmoPU5zLUnKkOtyksMoqSfeI0MNiAufnQ6khChmA2VFRQ2VVlMEFyKB2e7JjGS0hUpIlJSSU5RRW0H+yIFXJFeMM4PpRQSEKSCtCagEl2oCKOAWOh9Rg2rWwKdPc0lzQKqDEa6d50vrApOLdbEM48TwdjbhCEzGkgnKxBOlQ+8NVwW8YIhe0HAsHoGo1ktQirczA6Ntyu7vsOyMUKjQc3udGoGaDkOxt87oysoJ0IABbUOQaqaqbmmrxp4YbIBIJ1bfATjW4zHJy2Z0oJuQ3LdBIkSFjaKPU8h74hTYC35fIiI15+ynti8WQpJt4+2sRYqO899I4SxfQ357z+fCOKO0BoxL8be+LK+KKzzUAu1O/5YeJjzv8ASB1TJpSph1EmwBf61e+PUEPHmunUtMnfgSf+1cVexK3AYT7RX4GE9k2HIz+j0ETFOX+qwx5A9aw7hSNCNMPaZsnuZIkSJBgEiNEjPxuBQZktakOgE58oOb7rFksVBgQRXzrFotFMbxM3IkqYE0FSwckAOrQOXJ0AJhUKlBRC0hMxJOZAdTKvmyjQ0UFMHcGhdtH6ClzEPImkS1AggkzUkGhbMp0nRna9HjU6MwypcsJWvrFB9piCznKC5JJAYOSSYXKcaGwhO+aMSVg5k9wkdUgffUNqusuWRQ/vKbexDRtSuipUsbCEIb7wSH71M5PE1iuLxaZa6kgkWyqIP+YAsaeoQRC1KDkEMTTZIoeB4QuU3L9A4wUf1O5Us2V9ajucvyhHGS0HLslV6WOarFg28+AjQJ1u4Omo4b7+EAnYEKSrrCS4q1MvFJ0sPCAtph1aoxkYRRDsf8oJYC4zZxWx+Xh/C9HIVQaXcJJq9WWCQD4NpFMN0akaKSSly2yNSQ6GH3uNqQbEdGOfPmVdsq1igannb3s3qiSlpWzIo2+BfG4w4cpsXdISJalLYM6siK5QA5Ybt4jOxGM6yZRSyrOkpSqXOlgEF0lpqQEgMKgvQs5Uxb6HCZYXnrNDhalOVZaqSoG+QioSNQr7wJh1WKWVBCshSddoKbkzP3/rXdUdydtvYkzALCjMQpptHDBKZoDOFXq1ApnBbShZwOLC0Jyum4IIAIUCxS1Q4UCKPaAy5jB85YFnqS7sQAX38maFpsv6xRlzChSqqBTmSbAKKXG0GuCDQO7Bp3YterYtwkn6dzTWgiiS1jWoqS5Ov84x+rfEqCh58uWUpNiAqYVF/wDMnewULQZSllnnBJVVOSWxNNVTM/gAIYkYVKVCZmXMWHAKi1CzpSkAJFQDYEsIOM0uHYuUHLk4vBqCK7z5oBaguG2q1Zte+KKlkEPSrEsmraAF8vCu+hvGslThxHOrERZPJHhXwZOGDTGUOycpZx3lnq5cPUeOrKUCHEQygXcODobRxMprE3fTw5QMpagoQcDqZjlufqMWMA6wJUxpdtxcua+EMAwLQadlJVhF4EqTShI9fqiilqSHLHf/ADp7DF1ZLoMtYAJNgH8IBLSaKYnZAbd3FoHPCpjAbKC+ZwX0t8/q7E4RXuYCXiw+VQKVaAtXkQfVGD0/9pO/Ak/9q49FNlBQZQcR5bprDFM2ZtkpEmVQi/1i2D8CX7ojotWimGSDMU/7HCeybDhB9l9IUwn2ivwMJ7JsOge6NEHUTNNXMqVir0bU28YtBk4YHi7UccN8G+jjuPeR+cL78fDHvpZLloTiQ59HK3HxHqrAsRgcic1RVmv2tx5QSypuqYMsDirtCeF+rxCCmnWlSV7lHKVJJ/e2SAdxatI25spYOZDHelgASW2iq9I890l9jMcBTJJAqHIqLVBzAMRV2asemwiWloBUVslIzG6qDaPO8Xm+GBh+UckzSsOCGrvNjxaOlIIcgAvfjzgU9eVTi9H1puAehjgnpBrrXlQV9cZda3o0aWqsmIwyVgZ0gvoz7TEH23jOxMlKaAJQrcCA3NjWpzMb5Yax83KL1VvfiwYM+tIz8PiFWGVJJJGYEEs2gO7jblAZJ0XCJ2XjVqKUJTsJ/ealg9Kf4YbmYnKQMuZ3JJWE+6vKASWSpyrM9CaC29tOJ3wcZV1orizxm7rT24H6E1uK4tQC5K0sFOpKspfZyLVlcDaqlJ3g8y7WH6TSEGapKwGFCAFXZspOpbxhLELCZktbfVjOCQKJUvIEqPBgUvpm3OQ+iYM6UkE5s1QHAy1ZW54PW200vyyRilaf4qL4XE9cAcq0hQJrlYtYAgnffUVEXRhmFSExxUyWCcrujzmJZIAPnHSg5wG7EJO1UXt/GHuNI0ZMaaTYrFK5NcBs4ylJLpdiqnJqcXtvgPlDAkNqwpUcRF0JTlSrMNqxyrL0/wAVTQx1EtJOyoEpvszC2ocZoGdP6YcYJfP9FcKsKokkP++a8eF9+6kXUZiS4U4chja9ATcHR3bxoDEpJWGU2hOXc580n5pDaJagHWsEWUMoAOjwyE9QiUHFjMmZmD2Ov84JGLh8ZkmkOkpJUDV1sHIJDNvDu5BEWHSSysGgTXfQHeBfT5rDO2wHlS5NDEzbJSHKnZizNckxeQ4SMzAjdYd/KEhiwFDIlSyAxNmAbRteWkIzMYqYTm2QD5hpltez7++CWNvYB5UnfyaUzpKuVAzH1fqONoYlySQM5c8KCMfDJdVCBlq/+HSnFo2hODUYngfmkScdOyLhLVuyFKhYvz08LxRM9Vimrixcc948IsqaQC48PZ+sDlKUahq1+fCF/qMf0Mx5rp/7Sd+BJ/7VxvywVAFXgPfvjz/TqQJk5v2En/tXFBJ2K4CW0xTP9jhDUk6Td5NOEPwnhPtFfgYT2TYcjTD2mWfuYvJEyYqYkKQjIU3SSopUKEHNlckLFRTK7HW68DOT5q0zBumDKruXLS3+zvjiBMlCYsS84mKd0l1BkhIBlFqAg+aSaks8Lyuk1qUdouGdAQAeLpVtAOCPDlCMssmv0VS80OxqOn1XbCrxoR9qky+KvM/1A6R3kHhB0LCg4II3ggjxEEw+O2dsEGv3VW7nhKZ1KlHLLzL16vNLI/xkFJcd5qKVqMOot1KP7r8/yXPFStS/n8/wGy55suWD94TFcEyyFeteQd53GPQSCBsuNWrcfpGJg8EUAia633sSmgoVZAVa1bnDksy3Kgmp1DXOpIEXPNCTqyQxSiroaxgqISnSXAYsXfv479aQ7iJgNcwCRcn9YyUf0kkbBOZKHcTCBkUKsokEkA6ZmpGeOGU56lwOnkjGNPkP1ih51S1CKAmtBuoH3ReWymUpBYDXKaHUEE1pal4ItIy5nSUM+Zxly73JZmjHVPz0kvlLfWHOEgBm6tLpKjTzgQniq0DixSnNuS/4LyZIwjUWaeISDmyrWCxIQUtbQEgH1wBSpUmWZkwqUXTs5U5nUQKNcEm7tAui5qwvqixVkKgrMraDsogKcpPmuHIqGN2T6TnKcZmCZa8ynUoZgh2ehZlZVCrFuUaoYo6tLjQiWR1qTscldLInEo6ooTlN1IIYZQykgkCihvGhhiV0UUpzSlkNYE508spqlPBBT32jHx5RNTVAWztmQFJuKitHZn3ExboWUC4BShaFFJSEtRJ2TlzWI7nzQ2WJY/Wtl8qhUcjn6Hu/Ju4XpeWTlVlSs3lrYKfUAmkwXqKHeYbQoFKa1fvv7HY+EY+MkqCCXzBAzMVEVTWlC1qcYdwiElId3NXB3tZ6jSEd3G90x2ia2Y5PlAJvawpfwjOM5SSSkNxangDXv4Q3Pwo2QCR32HL3eqCywkIy0BDgvv31gXFyezDtJbmUtW22dJULJJ1Nqaab7w91c0JYpQoFnBJZ3FPNs3sixUlQpmOauUMz7nI4RYYEEuUJFjq4b1RWPG4bsKUoSW1gOkZNAcoTWrAV1u3CEoJiVErU5J2jr4U5QLN88o3xVIwSduxvAYkpIBICS7vTTf8AnHMVi8ynSAG1YOfEUhXN7vXHYmlXZNTqi0mYUF00fvG+2+HE9KMPNA5W400hAgxAIqUVLkkZOPBoKmFVzAkoLAAkb29kKpLWp87oekzElLksRf8AOukc3L084epM3480Z+lo7MXa55k/pGD0qkKmTvOpJkttq1mr0f2vG0FE2ZoyOkVOud+BJ/7ZkDjyzlKmFLHFbopgJoVMUxdpOFB5gTQRD7QhhiErUWp1OEsCbiboIfw+LLKVLl51hJKQo5K0ptDVzViwB5Hpw9pgn7i2LXLStKASpaaqCQokauyUln7jUb4Rwi+sWZpE1ZBWJdCEhJYZgSwJVdybWAgsnETSkbQSuYpRUoOpKaUCPMKuZYUNIfwi0pSEoDhCQnbAFEsA1uHDdGbJjaTdj4STaVC00qPnqMtLKJALqIF3WBs03Oa0IatejFpy5gzKYsPupYqQkAU82tNSY5jMIkhSTnZYU+WZMsoF8octq3dygY6PJSlKFEJQlISM6gwAAAoHfZNTvjIoXHd0v6HuVS2Vs2MKpKhehAY7vHS0Sdhg4qCdDrXjCCQUyytc0oCQ5UGLBgLlLk5nIAq5asKdZOWle0tIU4CSUhRSe2QKGpoLU1eHww91b/yLll7fH8DHTAPViUVDNNUlOVmJQC8ws7tkBD2q2oinkiOwj+FP5QrhOj8jsEofVIQ55sge+GhKLg51cmSx9TxuhjWOOlMyTm5y1MWmdEINsyQ75QXQ4Zj1SnS4bdDssgkAEEniPXHY7Ik7QKUAkcKW1PIwTbBVAJ+ZC0zEhzLKnY+ck0WkPd2Cg+qEw2calac6auAUqSpLVuGJB1ILh/cEDu+awquRlUTkzy1F1oDOFdtLtcbKg4cMRUHMvLj1r7GYsmh/RFyJYnUSlpiVKbKKLSRmIozqCgS3YJ1JiuMkIUXoFjWyhyUKirWI90NJVJmAoCVKCcuyUKCkUZJqyhqyhxY3hebKXLUgoM+ZLIVnCkBRSzZcuVIUa6nNQWcuBw5H7J8/fyXlx/8A1DgXmYqaJUxExK1gpUnMACtOYKqUhgoDfQ/4rjS6M6T60MUFBYKFQUqSSQFS1g7SacCHDiodVEuXMd9opocwIUngUkAih1GsM4Do5KVqWlxRmB2XWQVHLoTkFm8S8J6nBHS5LYPBllqSe48jEOCFUYsHPJj3vBkTyKQBSKvf59sd6tTOAVEkUJAYfI8Y561PeJv2WzG0zVuzeIjmKUoS1PUkaacX3QCVjmUU5gSLgmvrh2epIGZWmtfdGvFez3/cz5Kpow44BHZ6kgjK5TxDNu1r6rRV1MCELL7snxxulkjFXJmKMHLZFhUsKmL9Srd6xDMobIo3A3HNtYtHOn1sr9K2NselVepiRSd3H5aK5hvEPxzLBrrvMf7KfSeGJAHQHwI9ZhuVLYcdYvEjNl6iWVU+B2PBHG7JGJ0tNAmTQbqkyQOJEyYT6gY2VzQGfW0ZHSiducd0iS3+quBwp60Fkao5hPtFfgYT2TY1cFJKnbgLsQDcjizeMZOE+0V+BhPZNh0b9fnWOxFXCjmydTsMZXWYkkV6pBQc2hUUqTk1fKDmVYukfdIBTKSTQhz2SW42pGdLUpE4EKKUzilC+Cq5FB7EnY5qTxfQxfTcuWooUtCCkVBNbUpc0INHZw94Rmgk1z+w7FJyT425srOlAUet2zc9IslxoO4j84XT0lKWWExOa4cse4KZ6PEV0yAppSeuULkKSEJftTA+1+6ATvZxGSOGU5adL/f8Rp7sIK20/wBCuLkha0BSkjICvI6aqJORZGbRlAUZy/3Q1igdpL7nT8UAw8tQzKWXWs5lEW3BKf3UpAA7zcmCKJal/nWOkoNJRUjE8sW70/7hFSww2g9XLhj3ZqbqRQRwqLWrSn6xCr1wcU1y7FylF8KjphnovCk5ttYFNRer6bmhZ4gmFiAeLPrpxiSjaoqMtLsh5vep1iRBEJiygOIw7kKSooWl8qgHobpKTRSTRxwBcEAgsrpZISuYpG3JSVKTuoWKVH7paiubsQRFZs0JGYlhvjLxs5K1OlOcJAQt6B1kCWirbRUQbFkknUBQThGdXyvz+w4SlBNrgLi1zM+eYoBeQgLlylKSSP7NaA5OhSoNqKWOpgcQWAUMpWEkjcpqpfWp9UIYbo8pSBmy0AZAZPdmenhA56DLbKSTd3QGOhqmDnBSi4gRk4y1HoEu9LwpjcSraS2p5pBqGa/zeAYTErKQVTClRsEpTQV1y1o2mnfFpiVTFPmUpgzgGz/eCR/x8NRi6fF25OMv+jTnyrJBOIHNoAXO4EW56QxhcOFBCVKzONoZico+6BXzt/fFEW0O5t0EwC2VuFvOA9tdSKcrRsyXp2MsK1KxqYhCVBgHsDUmz3MWeIS5o/JvY8BEtLqAYFV2Nefr9ccTK5Sl6jsQUYrYNEiuU79PXveOAq2XY9ojloOcJGHDMP7viPzjuc8N1xx48IKjDvYQMjg/CG7f6SakVM3l4j84uH1vElSCairtDIwY3jwgu3q4QLyKhI4cZs1X+RzjL6U8+d+BI/7Vx6HycEUru/nrGB0sllzvwJHj1q4dCE9Sb4ESlGqQHAS2mKZ/scIaknSbvJpwh+E8GHmkCpMnCU7psaSsKR5wI7gaU/eFY6CmoQtmTtuc2kDRhBMdJDpbaDO43NxhOd0FLQsnKApWpDuOJU7m3hxjVkTSmiSWfsX780cmziq7/wAHLTNGeXUK/rwaYdNJLnf82EBhxlykBSRoQluGyzQVKdAO4D3CG1yEsBQ3snK1tb79Y6hAFqeNeZ1i31kY7UK/8WTfIGVg1K0Ycaeq8RWFPaB8YYJiRnn1sn7Rselj8i/k3H1frFOoU9hzen5w4ltY6pG52+bxS6nLV8lvp8fAqMKa1TTmH8R74vIwClHQDfd+TQWLyJZJp38oOHVybqgZdNFbmcuQpDgioo5diTW5uOUdlz8pehJ2bP8AyrDvSkouFaW5Gp9cIx0U9S3MLWl0ixwYmEbTEHMNkZgbUJcGhOkZ8no7KorYFRVmJJLO2XMEABIOWjgOxNaxfGzlJUCE5ksdCXLigagLWJHCkMIUXLhhpUe6FwhGMnQ6U5aVdUXiRxKntHYaIDYCaEKrYu76MCaRbpMbaVJYWOZNzwO+4INO+F2gZSxDO9BStyNImneyN+mgZOU3twGuh4/p3wrI2q0IPKtKFvXDKpR1SrwPtgS+Acj5rBpi3GhpOPCrvS7g7q8eUGVMAqainy8JJS0RoxT6WDkpI1x6iajTGfKhuI+d/wCkWXOA1ruhUmDLw2VLlQc2SGPKrwL6THqv+gl1M6o4vGrylL+AryEaEuUnRyzDja9YyQGHz7Y0UzjlDP7L74nU6YJMvp7k2Mo2Xqm5cv6mAi0lY3M/r74WlhILmvBoY8oSRWEwyKXNDpQa4Dx5f+kMl5s4uaSZNlKH9qq7GvfHo0ocUUeBp7Gjz3ThPWTnv1Enl9quGgB+gh9Ytr9ThB6pkbE2QGdRt8iMP+jqUy1rYM8rDK1LlQmEmu8vGtOxGalhCcs4pUxsItvYDEiRIwGkkSJEiEJEiR0CIlZC2HmDNVm994d65O8Rn+SL7I/2d10H2xBg1ONkNzQ45bHf3mN+NOKoXKMZO7G5uRWoBjiMqdR74EMAP3v4ZX5R3yMag/wy/cIKt7oCo8WI4nEKmEFiALBj6y0BjURggNCeBTL9whWdgllRZNNKpt4xqx5L2exky4kt07FFB4qiUBZ/En2wWZLKSxBHOKw8z21scUHjhB04X3a98WiRYJIkdCSbAn532iFBFwR87xA6ldXuFTqyIURYkci3sjhPr4xI4RFlHYkcy1fW0QJvxiyEUpqmkU69HaT/ABCOrAdL2zy/+SYeHS0js/7Bw/Mc4VOel0Mhj1KzPM9BpnTWnnDXvh4YpHbT/EPzjKxBBnFYnKCCoHJlWwT1akEMDTbIXa6UihLlOd0ZMSgg4tTkEpWEks4VZl1qtFf/AKw1STGTPHu18UasX/rs9F5Sjtp/iETylHbT4j84y5Mvq0zpRnupXWZJiwSpBcJTwo5Js7E+bZNUiaVqIxZAdawnqbJScxTd6Jo19OMZ10/2O7v0epwuLR+0FNHH5xjdOTQZk5iD9TJsX/tVxoK6XkB9l2uyLVZvm+kY/SyZcxa5iR5smUUmzHrJiSWHB40RWlUKbtjPRf2ivwcJ7JsacZnRf2ivwcJ7Jsabxgy+9mnH7SRIjxHhYZIkR4jxCBJBAUHhkyNt9PfCUOSMTmLFo04Gn6WJyJ8oPEiPEeNggkSI8Cm4gJ5xTaStlpXwLLmkEgGnzvjiHUWc+MDeOoWxcRg13Lfg06dvs0VJBDEPGFOkFJIIPDiOcbUmY6QYI8dKE63RinDUeejqWcPZw/LX1RsYjCJU9K7xQ/POM6XgVZgFEJD951Dae3WNCmmjPKDTNdKALCKKkJUGIpeCvEeMpr+hKZ0Wlizg6VpC/wBFK3p9ftaNR4ha8GskkLeOLMZeBWPuvyr+vqhVPRilEt1jvXbUAPXTkI9ACSbt7YvB91gdpeTz68MUFAJJImS6ndmHjRr8Y1cdhlKylJVR3ZZTTwLl4T6TS607VUrlkDKbFQ+8SxHLxvGgMTllZ1GyMxo1g5pATd0HjVWjOXh5oSSc1x/bGg4EIu8AGLY0mjfXEBnDsGyMRZ+fCFVf+p/Rzf1lJ4ZZlf8AbG/hukULQlYLBQBD3Y1B8KwAwyPKixZYY2JxB0GislKEUhmQFrGyXCc1p7ubso5P5PCOJ/8AUbASpi5c2cmWtBYpUFEji6QRrGl0N/SSTikFclWZAJTmZgSLs9d1xrEIFwWDWlRKithb6wqBvcFIIvvNhGV0/wDaTvwJP/auN0YtyQEmgfNTKeF39WkeJkY7EzVYs4qUmUUolBGUvmR1q9o1LF6NS3GKsgQdIyzlJlzMwQhBKMRNl5ggFnSgganxjv0hK7E/0zEfFEiRNK8F2T6Qldif6ZiPigI6QR1hpPyswT5XiHBFzmzaggNwiRIrSvBLYb6Qldif6ZiPiifSErsT/TMR8USJE0rwS2T6Qldif6ZiPijo6Sl9jEemYj4okSLSSKsph+lEZEunEEsHPlk8OWDls0E+lJfYxHpmI+KJEiyE+lJfYxHpmI+KAYzpJGReVM8KyqY+VzyxYsWKq1iRIlWQvK6Ql5Q6Z5LBz5ZiA53tmi30hK7E/wBMxHxRIkDpXgu2dHScvsYj0zEfFFJ/SiGonECqf75PtmDjztQ474kSCKCfSkvsYj0zEfFE+lJfYxHpmI+KJEiEJ9KS+xiPTMR8UAl9KozqBGIIZJA8sn0d+NaiOxIhA30pL7GI9MxHxRPpSX2MR6ZiPiiRIhCfSkvsYj0zEfFA1dKIzDZxDMpx5ZPqdli+bSvjEiRCFldISjdE8tX+uYjS33o6Ok5fYxHpmI+KJEiEJ9Jy+xiPTMR8UJ+VSlTVFSJygAlgcVOo7/ed9/j48iRCDJxUk/2U7X+9z9anXfBB0nL7GI9MxHxRIkQhD0nL7E/0zEfFAZmOlJRMCJSgqYEgqVOWuiVZgAFu1Sbb47EiE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a:t>
            </a:r>
            <a:endParaRPr lang="en-US" dirty="0"/>
          </a:p>
        </p:txBody>
      </p:sp>
      <p:pic>
        <p:nvPicPr>
          <p:cNvPr id="2056" name="Picture 8" descr="http://glossi-media-us-west.s3-us-west-1.amazonaws.com/media/6592a465471e4e128f10d1b828d240bfdi_bl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82533" y="2523883"/>
            <a:ext cx="4521200" cy="43341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astro.temple.edu/~barbday/Europe66/resources/images/The%20Continental%20System%201806-1810%20co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134" y="0"/>
            <a:ext cx="958801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2261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65321" cy="1066800"/>
          </a:xfrm>
        </p:spPr>
        <p:txBody>
          <a:bodyPr>
            <a:normAutofit/>
          </a:bodyPr>
          <a:lstStyle/>
          <a:p>
            <a:r>
              <a:rPr lang="en-US" dirty="0" smtClean="0"/>
              <a:t>III. Napoleon’s Policies</a:t>
            </a:r>
            <a:endParaRPr lang="en-US" dirty="0"/>
          </a:p>
        </p:txBody>
      </p:sp>
      <p:sp>
        <p:nvSpPr>
          <p:cNvPr id="3" name="Content Placeholder 2"/>
          <p:cNvSpPr>
            <a:spLocks noGrp="1"/>
          </p:cNvSpPr>
          <p:nvPr>
            <p:ph idx="1"/>
          </p:nvPr>
        </p:nvSpPr>
        <p:spPr>
          <a:xfrm>
            <a:off x="8651" y="815843"/>
            <a:ext cx="5334000" cy="3695136"/>
          </a:xfrm>
        </p:spPr>
        <p:txBody>
          <a:bodyPr>
            <a:normAutofit lnSpcReduction="10000"/>
          </a:bodyPr>
          <a:lstStyle/>
          <a:p>
            <a:pPr lvl="0">
              <a:buNone/>
            </a:pPr>
            <a:r>
              <a:rPr lang="en-US" sz="2400" dirty="0" smtClean="0"/>
              <a:t>A. Made peace with Catholic Church</a:t>
            </a:r>
          </a:p>
          <a:p>
            <a:pPr lvl="0">
              <a:buNone/>
            </a:pPr>
            <a:r>
              <a:rPr lang="en-US" sz="2400" dirty="0" smtClean="0"/>
              <a:t>B. Reformed education, economy, and government</a:t>
            </a:r>
          </a:p>
          <a:p>
            <a:pPr lvl="0">
              <a:buNone/>
            </a:pPr>
            <a:r>
              <a:rPr lang="en-US" sz="2400" b="1" u="sng" dirty="0" smtClean="0"/>
              <a:t>C. Napoleonic Code</a:t>
            </a:r>
            <a:r>
              <a:rPr lang="en-US" sz="2400" dirty="0" smtClean="0"/>
              <a:t>- reversed feudal legal code, foundation for European law</a:t>
            </a:r>
          </a:p>
          <a:p>
            <a:pPr lvl="0">
              <a:buNone/>
            </a:pPr>
            <a:r>
              <a:rPr lang="en-US" sz="2400" dirty="0" smtClean="0"/>
              <a:t>D. Legacy of </a:t>
            </a:r>
            <a:r>
              <a:rPr lang="en-US" sz="2400" b="1" u="sng" dirty="0" smtClean="0"/>
              <a:t>Nationalism</a:t>
            </a:r>
            <a:r>
              <a:rPr lang="en-US" sz="2400" dirty="0" smtClean="0"/>
              <a:t>- the love of one’s people over others </a:t>
            </a:r>
          </a:p>
          <a:p>
            <a:pPr>
              <a:buNone/>
            </a:pPr>
            <a:endParaRPr lang="en-US" dirty="0"/>
          </a:p>
        </p:txBody>
      </p:sp>
      <p:pic>
        <p:nvPicPr>
          <p:cNvPr id="4098" name="Picture 2" descr="http://www.myartprints.com/kunst/french_school/the_napoleonic_code_mixed_med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1066800"/>
            <a:ext cx="3108470" cy="272415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newsimg.bbc.co.uk/media/images/41805000/jpg/_41805502_francefan41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4000500"/>
            <a:ext cx="39624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upload.wikimedia.org/wikipedia/commons/2/2f/Saint_Augustin_Church_Paris_.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9721" b="4168"/>
          <a:stretch/>
        </p:blipFill>
        <p:spPr bwMode="auto">
          <a:xfrm>
            <a:off x="1143000" y="4778869"/>
            <a:ext cx="2438400" cy="209973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0"/>
            <a:ext cx="7543800" cy="685800"/>
          </a:xfrm>
        </p:spPr>
        <p:txBody>
          <a:bodyPr/>
          <a:lstStyle/>
          <a:p>
            <a:r>
              <a:rPr lang="en-US" dirty="0" smtClean="0">
                <a:ea typeface="ＭＳ Ｐゴシック" pitchFamily="34" charset="-128"/>
              </a:rPr>
              <a:t>Louisiana Purchase (1803)</a:t>
            </a:r>
          </a:p>
        </p:txBody>
      </p:sp>
      <p:sp>
        <p:nvSpPr>
          <p:cNvPr id="21507" name="Content Placeholder 2"/>
          <p:cNvSpPr>
            <a:spLocks noGrp="1"/>
          </p:cNvSpPr>
          <p:nvPr>
            <p:ph idx="1"/>
          </p:nvPr>
        </p:nvSpPr>
        <p:spPr>
          <a:xfrm>
            <a:off x="304800" y="6208712"/>
            <a:ext cx="8382000" cy="649288"/>
          </a:xfrm>
        </p:spPr>
        <p:txBody>
          <a:bodyPr/>
          <a:lstStyle/>
          <a:p>
            <a:pPr marL="0" indent="0" algn="ctr">
              <a:buFont typeface="Wingdings" pitchFamily="2" charset="2"/>
              <a:buNone/>
            </a:pPr>
            <a:r>
              <a:rPr lang="en-US" smtClean="0">
                <a:ea typeface="ＭＳ Ｐゴシック" pitchFamily="34" charset="-128"/>
              </a:rPr>
              <a:t>$15,000,000 (232, .42)</a:t>
            </a:r>
          </a:p>
        </p:txBody>
      </p:sp>
      <p:pic>
        <p:nvPicPr>
          <p:cNvPr id="21508" name="Picture 9" descr="DIVI156"/>
          <p:cNvPicPr>
            <a:picLocks noChangeAspect="1" noChangeArrowheads="1"/>
          </p:cNvPicPr>
          <p:nvPr/>
        </p:nvPicPr>
        <p:blipFill>
          <a:blip r:embed="rId2" cstate="print">
            <a:lum bright="-12000"/>
          </a:blip>
          <a:srcRect b="4327"/>
          <a:stretch>
            <a:fillRect/>
          </a:stretch>
        </p:blipFill>
        <p:spPr bwMode="auto">
          <a:xfrm>
            <a:off x="304800" y="823251"/>
            <a:ext cx="8382000" cy="5444299"/>
          </a:xfrm>
          <a:prstGeom prst="rect">
            <a:avLst/>
          </a:prstGeom>
          <a:noFill/>
          <a:ln w="9525">
            <a:solidFill>
              <a:schemeClr val="bg2"/>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ea typeface="ＭＳ Ｐゴシック" pitchFamily="34" charset="-128"/>
            </a:endParaRPr>
          </a:p>
        </p:txBody>
      </p:sp>
      <p:sp>
        <p:nvSpPr>
          <p:cNvPr id="22531" name="Content Placeholder 6"/>
          <p:cNvSpPr>
            <a:spLocks noGrp="1"/>
          </p:cNvSpPr>
          <p:nvPr>
            <p:ph idx="1"/>
          </p:nvPr>
        </p:nvSpPr>
        <p:spPr/>
        <p:txBody>
          <a:bodyPr/>
          <a:lstStyle/>
          <a:p>
            <a:endParaRPr lang="en-US" smtClean="0">
              <a:ea typeface="ＭＳ Ｐゴシック" pitchFamily="34" charset="-128"/>
            </a:endParaRPr>
          </a:p>
        </p:txBody>
      </p:sp>
      <p:pic>
        <p:nvPicPr>
          <p:cNvPr id="22532" name="Picture 7" descr="Screen Shot 2013-02-18 at 8.22.41 PM.png"/>
          <p:cNvPicPr>
            <a:picLocks noChangeAspect="1"/>
          </p:cNvPicPr>
          <p:nvPr/>
        </p:nvPicPr>
        <p:blipFill>
          <a:blip r:embed="rId2" cstate="print"/>
          <a:srcRect/>
          <a:stretch>
            <a:fillRect/>
          </a:stretch>
        </p:blipFill>
        <p:spPr bwMode="auto">
          <a:xfrm>
            <a:off x="15875" y="17463"/>
            <a:ext cx="9144000" cy="6858000"/>
          </a:xfrm>
          <a:prstGeom prst="rect">
            <a:avLst/>
          </a:prstGeom>
          <a:noFill/>
          <a:ln w="9525">
            <a:noFill/>
            <a:miter lim="800000"/>
            <a:headEnd/>
            <a:tailEnd/>
          </a:ln>
        </p:spPr>
      </p:pic>
      <p:sp>
        <p:nvSpPr>
          <p:cNvPr id="9" name="Freeform 8"/>
          <p:cNvSpPr/>
          <p:nvPr/>
        </p:nvSpPr>
        <p:spPr>
          <a:xfrm rot="21074349">
            <a:off x="6143625" y="2838450"/>
            <a:ext cx="295275" cy="476250"/>
          </a:xfrm>
          <a:custGeom>
            <a:avLst/>
            <a:gdLst>
              <a:gd name="connsiteX0" fmla="*/ 238291 w 328123"/>
              <a:gd name="connsiteY0" fmla="*/ 0 h 517315"/>
              <a:gd name="connsiteX1" fmla="*/ 166 w 328123"/>
              <a:gd name="connsiteY1" fmla="*/ 396875 h 517315"/>
              <a:gd name="connsiteX2" fmla="*/ 270041 w 328123"/>
              <a:gd name="connsiteY2" fmla="*/ 142875 h 517315"/>
            </a:gdLst>
            <a:ahLst/>
            <a:cxnLst>
              <a:cxn ang="0">
                <a:pos x="connsiteX0" y="connsiteY0"/>
              </a:cxn>
              <a:cxn ang="0">
                <a:pos x="connsiteX1" y="connsiteY1"/>
              </a:cxn>
              <a:cxn ang="0">
                <a:pos x="connsiteX2" y="connsiteY2"/>
              </a:cxn>
            </a:cxnLst>
            <a:rect l="l" t="t" r="r" b="b"/>
            <a:pathLst>
              <a:path w="328123" h="517315">
                <a:moveTo>
                  <a:pt x="238291" y="0"/>
                </a:moveTo>
                <a:cubicBezTo>
                  <a:pt x="116582" y="186531"/>
                  <a:pt x="-5126" y="373062"/>
                  <a:pt x="166" y="396875"/>
                </a:cubicBezTo>
                <a:cubicBezTo>
                  <a:pt x="5458" y="420688"/>
                  <a:pt x="492291" y="775229"/>
                  <a:pt x="270041" y="142875"/>
                </a:cubicBezTo>
              </a:path>
            </a:pathLst>
          </a:custGeom>
          <a:solidFill>
            <a:srgbClr val="330F42"/>
          </a:solidFill>
        </p:spPr>
        <p:txBody>
          <a:bodyPr wrap="none"/>
          <a:lstStyle/>
          <a:p>
            <a:pPr>
              <a:defRPr/>
            </a:pPr>
            <a:endParaRPr lang="en-US">
              <a:ln>
                <a:solidFill>
                  <a:schemeClr val="accent2">
                    <a:lumMod val="50000"/>
                  </a:schemeClr>
                </a:solidFill>
              </a:ln>
              <a:solidFill>
                <a:schemeClr val="accent2"/>
              </a:solidFill>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0600" y="0"/>
            <a:ext cx="7543800" cy="1143000"/>
          </a:xfrm>
        </p:spPr>
        <p:txBody>
          <a:bodyPr/>
          <a:lstStyle/>
          <a:p>
            <a:pPr eaLnBrk="1" hangingPunct="1"/>
            <a:r>
              <a:rPr lang="en-US" dirty="0" smtClean="0">
                <a:ea typeface="ＭＳ Ｐゴシック" pitchFamily="34" charset="-128"/>
              </a:rPr>
              <a:t>Napoleon</a:t>
            </a:r>
            <a:r>
              <a:rPr lang="ja-JP" altLang="en-US" smtClean="0">
                <a:ea typeface="ＭＳ Ｐゴシック" pitchFamily="34" charset="-128"/>
              </a:rPr>
              <a:t>’</a:t>
            </a:r>
            <a:r>
              <a:rPr lang="en-US" altLang="ja-JP" dirty="0" smtClean="0">
                <a:ea typeface="ＭＳ Ｐゴシック" pitchFamily="34" charset="-128"/>
              </a:rPr>
              <a:t>s Empire 1812</a:t>
            </a:r>
            <a:endParaRPr lang="en-US" dirty="0" smtClean="0">
              <a:ea typeface="ＭＳ Ｐゴシック" pitchFamily="34" charset="-128"/>
            </a:endParaRPr>
          </a:p>
        </p:txBody>
      </p:sp>
      <p:pic>
        <p:nvPicPr>
          <p:cNvPr id="23555" name="Picture 2" descr="http://www.hyperhistory.com/online_n2/images_n2/napoleon.gif"/>
          <p:cNvPicPr>
            <a:picLocks noGrp="1" noChangeAspect="1" noChangeArrowheads="1"/>
          </p:cNvPicPr>
          <p:nvPr>
            <p:ph idx="1"/>
          </p:nvPr>
        </p:nvPicPr>
        <p:blipFill>
          <a:blip r:embed="rId2" cstate="print"/>
          <a:srcRect/>
          <a:stretch>
            <a:fillRect/>
          </a:stretch>
        </p:blipFill>
        <p:spPr>
          <a:xfrm>
            <a:off x="0" y="914399"/>
            <a:ext cx="9448800" cy="605304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933"/>
            <a:ext cx="5638800" cy="1143000"/>
          </a:xfrm>
        </p:spPr>
        <p:txBody>
          <a:bodyPr>
            <a:normAutofit/>
          </a:bodyPr>
          <a:lstStyle/>
          <a:p>
            <a:r>
              <a:rPr lang="en-US" dirty="0" smtClean="0"/>
              <a:t>I. Long-term Causes</a:t>
            </a:r>
            <a:endParaRPr lang="en-US" dirty="0"/>
          </a:p>
        </p:txBody>
      </p:sp>
      <p:sp>
        <p:nvSpPr>
          <p:cNvPr id="3" name="Content Placeholder 2"/>
          <p:cNvSpPr>
            <a:spLocks noGrp="1"/>
          </p:cNvSpPr>
          <p:nvPr>
            <p:ph idx="1"/>
          </p:nvPr>
        </p:nvSpPr>
        <p:spPr>
          <a:xfrm>
            <a:off x="0" y="1417638"/>
            <a:ext cx="8229600" cy="4906962"/>
          </a:xfrm>
        </p:spPr>
        <p:txBody>
          <a:bodyPr>
            <a:normAutofit/>
          </a:bodyPr>
          <a:lstStyle/>
          <a:p>
            <a:pPr lvl="0">
              <a:buNone/>
            </a:pPr>
            <a:r>
              <a:rPr lang="en-US" sz="2800" dirty="0" smtClean="0"/>
              <a:t>A. Three </a:t>
            </a:r>
            <a:r>
              <a:rPr lang="en-US" sz="2800" dirty="0"/>
              <a:t>Estates</a:t>
            </a:r>
          </a:p>
          <a:p>
            <a:pPr marL="914400" lvl="1" indent="-457200">
              <a:buAutoNum type="arabicPeriod"/>
            </a:pPr>
            <a:r>
              <a:rPr lang="en-US" sz="2400" b="1" u="sng" dirty="0" smtClean="0"/>
              <a:t>1</a:t>
            </a:r>
            <a:r>
              <a:rPr lang="en-US" sz="2400" b="1" u="sng" baseline="30000" dirty="0" smtClean="0"/>
              <a:t>st</a:t>
            </a:r>
            <a:r>
              <a:rPr lang="en-US" sz="2400" b="1" u="sng" dirty="0" smtClean="0"/>
              <a:t> </a:t>
            </a:r>
            <a:r>
              <a:rPr lang="en-US" sz="2400" b="1" u="sng" dirty="0"/>
              <a:t>Estate</a:t>
            </a:r>
            <a:r>
              <a:rPr lang="en-US" sz="2400" dirty="0"/>
              <a:t>: Clergy </a:t>
            </a:r>
            <a:endParaRPr lang="en-US" sz="2400" dirty="0" smtClean="0"/>
          </a:p>
          <a:p>
            <a:pPr marL="914400" lvl="2" indent="0">
              <a:buNone/>
            </a:pPr>
            <a:r>
              <a:rPr lang="en-US" sz="2200" dirty="0" smtClean="0"/>
              <a:t>(</a:t>
            </a:r>
            <a:r>
              <a:rPr lang="en-US" sz="2200" dirty="0"/>
              <a:t>Catholic Church)</a:t>
            </a:r>
          </a:p>
          <a:p>
            <a:pPr lvl="2"/>
            <a:r>
              <a:rPr lang="en-US" sz="2000" dirty="0"/>
              <a:t>0.5% of people, 10% of land</a:t>
            </a:r>
          </a:p>
          <a:p>
            <a:pPr lvl="1">
              <a:buNone/>
            </a:pPr>
            <a:r>
              <a:rPr lang="en-US" sz="2400" b="1" u="sng" dirty="0" smtClean="0"/>
              <a:t>2. 2</a:t>
            </a:r>
            <a:r>
              <a:rPr lang="en-US" sz="2400" b="1" u="sng" baseline="30000" dirty="0" smtClean="0"/>
              <a:t>nd</a:t>
            </a:r>
            <a:r>
              <a:rPr lang="en-US" sz="2400" b="1" u="sng" dirty="0" smtClean="0"/>
              <a:t> </a:t>
            </a:r>
            <a:r>
              <a:rPr lang="en-US" sz="2400" b="1" u="sng" dirty="0"/>
              <a:t>Estate</a:t>
            </a:r>
            <a:r>
              <a:rPr lang="en-US" sz="2400" dirty="0"/>
              <a:t>: Nobility</a:t>
            </a:r>
          </a:p>
          <a:p>
            <a:pPr lvl="2"/>
            <a:r>
              <a:rPr lang="en-US" sz="2000" dirty="0"/>
              <a:t>1.5% of people, 25% of land</a:t>
            </a:r>
          </a:p>
          <a:p>
            <a:pPr lvl="1">
              <a:buNone/>
            </a:pPr>
            <a:r>
              <a:rPr lang="en-US" sz="2400" b="1" u="sng" dirty="0" smtClean="0"/>
              <a:t>3. 3</a:t>
            </a:r>
            <a:r>
              <a:rPr lang="en-US" sz="2400" b="1" u="sng" baseline="30000" dirty="0" smtClean="0"/>
              <a:t>rd</a:t>
            </a:r>
            <a:r>
              <a:rPr lang="en-US" sz="2400" b="1" u="sng" dirty="0" smtClean="0"/>
              <a:t> </a:t>
            </a:r>
            <a:r>
              <a:rPr lang="en-US" sz="2400" b="1" u="sng" dirty="0"/>
              <a:t>Estate</a:t>
            </a:r>
            <a:r>
              <a:rPr lang="en-US" sz="2400" dirty="0"/>
              <a:t>: Everyone Else</a:t>
            </a:r>
          </a:p>
          <a:p>
            <a:pPr lvl="2"/>
            <a:r>
              <a:rPr lang="en-US" sz="2000" dirty="0"/>
              <a:t>98% of people, 65% of land</a:t>
            </a:r>
          </a:p>
          <a:p>
            <a:pPr lvl="2"/>
            <a:r>
              <a:rPr lang="en-US" sz="2000" dirty="0"/>
              <a:t>Paid over 95% of taxes</a:t>
            </a:r>
          </a:p>
          <a:p>
            <a:pPr lvl="2"/>
            <a:r>
              <a:rPr lang="en-US" sz="2000" b="1" u="sng" dirty="0"/>
              <a:t>Bourgeoisie</a:t>
            </a:r>
            <a:r>
              <a:rPr lang="en-US" sz="2000" dirty="0"/>
              <a:t>- wealthy middle class</a:t>
            </a:r>
            <a:r>
              <a:rPr lang="en-US" sz="2000" b="1" u="sng" dirty="0"/>
              <a:t> </a:t>
            </a:r>
            <a:endParaRPr lang="en-US" sz="2000" dirty="0"/>
          </a:p>
          <a:p>
            <a:pPr>
              <a:buNone/>
            </a:pPr>
            <a:endParaRPr lang="en-US" dirty="0"/>
          </a:p>
        </p:txBody>
      </p:sp>
      <p:pic>
        <p:nvPicPr>
          <p:cNvPr id="1026" name="Picture 2" descr="http://images.wikia.com/lionking/images/archive/a/ac/20120726174001!Simba-the-lion-king-18570464-1223-7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0132" y="2125133"/>
            <a:ext cx="4382335" cy="257995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mg2.wikia.nocookie.net/__cb20111001104351/disney/images/7/7c/Robin-hood-disneyscreencaps.com-342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1869" y="0"/>
            <a:ext cx="3522132"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thehunchblog.com/wp-content/uploads/2011/10/d-crowd-c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2149" y="4876800"/>
            <a:ext cx="3641851" cy="19547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7765321" cy="1066800"/>
          </a:xfrm>
        </p:spPr>
        <p:txBody>
          <a:bodyPr>
            <a:normAutofit/>
          </a:bodyPr>
          <a:lstStyle/>
          <a:p>
            <a:r>
              <a:rPr lang="en-US" dirty="0" smtClean="0"/>
              <a:t>IV. Defeat of Napoleon</a:t>
            </a:r>
            <a:endParaRPr lang="en-US" dirty="0"/>
          </a:p>
        </p:txBody>
      </p:sp>
      <p:sp>
        <p:nvSpPr>
          <p:cNvPr id="3" name="Content Placeholder 2"/>
          <p:cNvSpPr>
            <a:spLocks noGrp="1"/>
          </p:cNvSpPr>
          <p:nvPr>
            <p:ph idx="1"/>
          </p:nvPr>
        </p:nvSpPr>
        <p:spPr>
          <a:xfrm>
            <a:off x="304800" y="990600"/>
            <a:ext cx="8229600" cy="4525963"/>
          </a:xfrm>
        </p:spPr>
        <p:txBody>
          <a:bodyPr>
            <a:normAutofit/>
          </a:bodyPr>
          <a:lstStyle/>
          <a:p>
            <a:pPr lvl="0">
              <a:buNone/>
            </a:pPr>
            <a:r>
              <a:rPr lang="en-US" sz="2400" dirty="0" smtClean="0"/>
              <a:t>A. Russia defied the Continental System so Napoleon invaded with 600,000 troops</a:t>
            </a:r>
          </a:p>
          <a:p>
            <a:pPr lvl="0">
              <a:buNone/>
            </a:pPr>
            <a:r>
              <a:rPr lang="en-US" sz="2400" dirty="0" smtClean="0"/>
              <a:t>B. He had victories but the Russian army retreated</a:t>
            </a:r>
          </a:p>
          <a:p>
            <a:pPr lvl="0">
              <a:buNone/>
            </a:pPr>
            <a:r>
              <a:rPr lang="en-US" sz="2400" dirty="0" smtClean="0"/>
              <a:t>C. Napoleon took Moscow but had no supplies for the Russian winter</a:t>
            </a:r>
          </a:p>
          <a:p>
            <a:pPr>
              <a:buNone/>
            </a:pPr>
            <a:endParaRPr lang="en-US" dirty="0"/>
          </a:p>
        </p:txBody>
      </p:sp>
      <p:pic>
        <p:nvPicPr>
          <p:cNvPr id="14338" name="Picture 2" descr="http://upload.wikimedia.org/wikipedia/commons/thumb/a/ab/Peaceatallcosts.JPG/250px-Peaceatallcosts.JPG">
            <a:hlinkClick r:id="rId2"/>
          </p:cNvPr>
          <p:cNvPicPr>
            <a:picLocks noChangeAspect="1" noChangeArrowheads="1"/>
          </p:cNvPicPr>
          <p:nvPr/>
        </p:nvPicPr>
        <p:blipFill>
          <a:blip r:embed="rId3" cstate="print"/>
          <a:srcRect/>
          <a:stretch>
            <a:fillRect/>
          </a:stretch>
        </p:blipFill>
        <p:spPr bwMode="auto">
          <a:xfrm>
            <a:off x="4495800" y="3192169"/>
            <a:ext cx="4343400" cy="3665831"/>
          </a:xfrm>
          <a:prstGeom prst="rect">
            <a:avLst/>
          </a:prstGeom>
          <a:noFill/>
        </p:spPr>
      </p:pic>
      <p:pic>
        <p:nvPicPr>
          <p:cNvPr id="14340" name="Picture 4" descr="http://upload.wikimedia.org/wikipedia/commons/thumb/c/ce/Napoleon_Moscow_Fire.JPG/200px-Napoleon_Moscow_Fire.JPG">
            <a:hlinkClick r:id="rId4"/>
          </p:cNvPr>
          <p:cNvPicPr>
            <a:picLocks noChangeAspect="1" noChangeArrowheads="1"/>
          </p:cNvPicPr>
          <p:nvPr/>
        </p:nvPicPr>
        <p:blipFill>
          <a:blip r:embed="rId5" cstate="print"/>
          <a:srcRect/>
          <a:stretch>
            <a:fillRect/>
          </a:stretch>
        </p:blipFill>
        <p:spPr bwMode="auto">
          <a:xfrm>
            <a:off x="381000" y="3489958"/>
            <a:ext cx="3962400" cy="336804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915400" cy="3695136"/>
          </a:xfrm>
        </p:spPr>
        <p:txBody>
          <a:bodyPr/>
          <a:lstStyle/>
          <a:p>
            <a:pPr lvl="0">
              <a:buNone/>
            </a:pPr>
            <a:r>
              <a:rPr lang="en-US" sz="2600" dirty="0" smtClean="0"/>
              <a:t>D. Napoleon retreated and lost all but 90,000 of his troops</a:t>
            </a:r>
          </a:p>
          <a:p>
            <a:pPr lvl="0">
              <a:buNone/>
            </a:pPr>
            <a:r>
              <a:rPr lang="en-US" sz="2600" dirty="0" smtClean="0"/>
              <a:t>E. After the defeat in Russia, Great Britain and allies defeated Napoleon and exiled him to the island of Elba</a:t>
            </a:r>
          </a:p>
          <a:p>
            <a:pPr>
              <a:buNone/>
            </a:pPr>
            <a:endParaRPr lang="en-US" dirty="0"/>
          </a:p>
        </p:txBody>
      </p:sp>
      <p:pic>
        <p:nvPicPr>
          <p:cNvPr id="5122" name="Picture 2" descr="http://upload.wikimedia.org/wikipedia/commons/thumb/c/cc/Napoleons_retreat_from_moscow.jpg/220px-Napoleons_retreat_from_mosco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67000"/>
            <a:ext cx="5232072" cy="37337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artoon of Napoleon sitting back to front on a donkey with a broken sword and two soldiers in the background drumm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5680" y="3124201"/>
            <a:ext cx="4538320" cy="3733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File:Prianishnikov 1812.jpg">
            <a:hlinkClick r:id="rId2"/>
          </p:cNvPr>
          <p:cNvPicPr>
            <a:picLocks noChangeAspect="1" noChangeArrowheads="1"/>
          </p:cNvPicPr>
          <p:nvPr/>
        </p:nvPicPr>
        <p:blipFill>
          <a:blip r:embed="rId3" cstate="print"/>
          <a:srcRect/>
          <a:stretch>
            <a:fillRect/>
          </a:stretch>
        </p:blipFill>
        <p:spPr bwMode="auto">
          <a:xfrm>
            <a:off x="0" y="685800"/>
            <a:ext cx="9150868" cy="5257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65321" cy="1326321"/>
          </a:xfrm>
        </p:spPr>
        <p:txBody>
          <a:bodyPr>
            <a:normAutofit/>
          </a:bodyPr>
          <a:lstStyle/>
          <a:p>
            <a:r>
              <a:rPr lang="en-US" dirty="0" smtClean="0"/>
              <a:t>V. Return of Napoleon</a:t>
            </a:r>
            <a:endParaRPr lang="en-US" dirty="0"/>
          </a:p>
        </p:txBody>
      </p:sp>
      <p:sp>
        <p:nvSpPr>
          <p:cNvPr id="3" name="Content Placeholder 2"/>
          <p:cNvSpPr>
            <a:spLocks noGrp="1"/>
          </p:cNvSpPr>
          <p:nvPr>
            <p:ph idx="1"/>
          </p:nvPr>
        </p:nvSpPr>
        <p:spPr>
          <a:xfrm>
            <a:off x="152400" y="1326321"/>
            <a:ext cx="5257800" cy="5867400"/>
          </a:xfrm>
        </p:spPr>
        <p:txBody>
          <a:bodyPr>
            <a:normAutofit/>
          </a:bodyPr>
          <a:lstStyle/>
          <a:p>
            <a:pPr lvl="0">
              <a:buNone/>
            </a:pPr>
            <a:r>
              <a:rPr lang="en-US" sz="2600" dirty="0" smtClean="0"/>
              <a:t>A. Napoleon escaped from Elba and returned to power for a time called </a:t>
            </a:r>
            <a:r>
              <a:rPr lang="en-US" sz="2600" b="1" u="sng" dirty="0" smtClean="0"/>
              <a:t>The Hundred Days</a:t>
            </a:r>
            <a:r>
              <a:rPr lang="en-US" sz="2600" dirty="0" smtClean="0"/>
              <a:t> </a:t>
            </a:r>
          </a:p>
          <a:p>
            <a:pPr lvl="0">
              <a:buNone/>
            </a:pPr>
            <a:r>
              <a:rPr lang="en-US" sz="2600" dirty="0" smtClean="0"/>
              <a:t>B. British and allies, led by </a:t>
            </a:r>
            <a:r>
              <a:rPr lang="en-US" sz="2600" b="1" u="sng" dirty="0" smtClean="0"/>
              <a:t>Duke of Wellington</a:t>
            </a:r>
            <a:r>
              <a:rPr lang="en-US" sz="2600" dirty="0" smtClean="0"/>
              <a:t> defeated Napoleon at the </a:t>
            </a:r>
            <a:r>
              <a:rPr lang="en-US" sz="2600" b="1" u="sng" dirty="0" smtClean="0"/>
              <a:t>Battle of Waterloo</a:t>
            </a:r>
            <a:endParaRPr lang="en-US" sz="2600" dirty="0" smtClean="0"/>
          </a:p>
          <a:p>
            <a:pPr lvl="0">
              <a:buNone/>
            </a:pPr>
            <a:r>
              <a:rPr lang="en-US" sz="2600" dirty="0" smtClean="0"/>
              <a:t>C. Napoleon was exiled to the island of Saint Helena, near South America</a:t>
            </a:r>
          </a:p>
          <a:p>
            <a:pPr>
              <a:buNone/>
            </a:pPr>
            <a:endParaRPr lang="en-US" dirty="0"/>
          </a:p>
        </p:txBody>
      </p:sp>
      <p:pic>
        <p:nvPicPr>
          <p:cNvPr id="6" name="Picture 2" descr="http://upload.wikimedia.org/wikipedia/commons/thumb/8/8a/DelarocheNapoleon.jpg/220px-DelarocheNapole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1143000"/>
            <a:ext cx="3714750" cy="53312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8" name="Picture 4" descr="Danny DeVito as Penguin / Oswald Cobblepot - 'Batman Returns', 1992, directed by Tim Burton."/>
          <p:cNvPicPr>
            <a:picLocks noChangeAspect="1" noChangeArrowheads="1"/>
          </p:cNvPicPr>
          <p:nvPr/>
        </p:nvPicPr>
        <p:blipFill>
          <a:blip r:embed="rId2" cstate="print"/>
          <a:srcRect/>
          <a:stretch>
            <a:fillRect/>
          </a:stretch>
        </p:blipFill>
        <p:spPr bwMode="auto">
          <a:xfrm>
            <a:off x="4381500" y="0"/>
            <a:ext cx="4762500" cy="6858000"/>
          </a:xfrm>
          <a:prstGeom prst="rect">
            <a:avLst/>
          </a:prstGeom>
          <a:noFill/>
        </p:spPr>
      </p:pic>
      <p:pic>
        <p:nvPicPr>
          <p:cNvPr id="7" name="Picture 2" descr="http://upload.wikimedia.org/wikipedia/commons/thumb/a/ab/Peaceatallcosts.JPG/250px-Peaceatallcosts.JPG">
            <a:hlinkClick r:id="rId3"/>
          </p:cNvPr>
          <p:cNvPicPr>
            <a:picLocks noChangeAspect="1" noChangeArrowheads="1"/>
          </p:cNvPicPr>
          <p:nvPr/>
        </p:nvPicPr>
        <p:blipFill>
          <a:blip r:embed="rId4" cstate="print"/>
          <a:srcRect l="3509" r="47368"/>
          <a:stretch>
            <a:fillRect/>
          </a:stretch>
        </p:blipFill>
        <p:spPr bwMode="auto">
          <a:xfrm>
            <a:off x="0" y="0"/>
            <a:ext cx="4419600" cy="685800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Photo of a large, shiny burgundy cuboid-shaped vessel raised on a dark green plinth. There are two female statues in the background either side of the vesse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050"/>
            <a:ext cx="9118594" cy="6838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7518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65321" cy="1326321"/>
          </a:xfrm>
        </p:spPr>
        <p:txBody>
          <a:bodyPr>
            <a:normAutofit/>
          </a:bodyPr>
          <a:lstStyle/>
          <a:p>
            <a:r>
              <a:rPr lang="en-US" dirty="0" smtClean="0"/>
              <a:t>VI. Effects of Napoleon</a:t>
            </a:r>
            <a:endParaRPr lang="en-US" dirty="0"/>
          </a:p>
        </p:txBody>
      </p:sp>
      <p:sp>
        <p:nvSpPr>
          <p:cNvPr id="3" name="Content Placeholder 2"/>
          <p:cNvSpPr>
            <a:spLocks noGrp="1"/>
          </p:cNvSpPr>
          <p:nvPr>
            <p:ph idx="1"/>
          </p:nvPr>
        </p:nvSpPr>
        <p:spPr>
          <a:xfrm>
            <a:off x="304800" y="1066800"/>
            <a:ext cx="8610600" cy="3695136"/>
          </a:xfrm>
        </p:spPr>
        <p:txBody>
          <a:bodyPr>
            <a:normAutofit/>
          </a:bodyPr>
          <a:lstStyle/>
          <a:p>
            <a:pPr lvl="0">
              <a:buNone/>
            </a:pPr>
            <a:r>
              <a:rPr lang="en-US" sz="2400" b="1" u="sng" dirty="0" smtClean="0"/>
              <a:t>A. Congress of Vienna</a:t>
            </a:r>
            <a:r>
              <a:rPr lang="en-US" sz="2400" dirty="0" smtClean="0"/>
              <a:t>- first time major countries met to form a treaty </a:t>
            </a:r>
          </a:p>
          <a:p>
            <a:pPr lvl="1">
              <a:buNone/>
            </a:pPr>
            <a:r>
              <a:rPr lang="en-US" sz="2400" dirty="0" smtClean="0"/>
              <a:t>1. France became a monarchy again (under Louis XVIII) with pre-Revolutionary borders</a:t>
            </a:r>
          </a:p>
          <a:p>
            <a:pPr>
              <a:buNone/>
            </a:pPr>
            <a:endParaRPr lang="en-US" dirty="0"/>
          </a:p>
        </p:txBody>
      </p:sp>
      <p:pic>
        <p:nvPicPr>
          <p:cNvPr id="10242" name="Picture 2" descr="http://upload.wikimedia.org/wikipedia/commons/thumb/a/a9/Berlin_.Gendarmenmarkt_.Deutscher_Dom_010.jpg/250px-Berlin_.Gendarmenmarkt_.Deutscher_Dom_010.jpg">
            <a:hlinkClick r:id="rId2"/>
          </p:cNvPr>
          <p:cNvPicPr>
            <a:picLocks noChangeAspect="1" noChangeArrowheads="1"/>
          </p:cNvPicPr>
          <p:nvPr/>
        </p:nvPicPr>
        <p:blipFill>
          <a:blip r:embed="rId3" cstate="print"/>
          <a:srcRect/>
          <a:stretch>
            <a:fillRect/>
          </a:stretch>
        </p:blipFill>
        <p:spPr bwMode="auto">
          <a:xfrm>
            <a:off x="304800" y="3122675"/>
            <a:ext cx="3276600" cy="3735325"/>
          </a:xfrm>
          <a:prstGeom prst="rect">
            <a:avLst/>
          </a:prstGeom>
          <a:noFill/>
        </p:spPr>
      </p:pic>
      <p:pic>
        <p:nvPicPr>
          <p:cNvPr id="10244" name="Picture 4" descr="http://upload.wikimedia.org/wikipedia/commons/thumb/1/17/Congress_of_Vienna.PNG/400px-Congress_of_Vienna.PNG">
            <a:hlinkClick r:id="rId4"/>
          </p:cNvPr>
          <p:cNvPicPr>
            <a:picLocks noChangeAspect="1" noChangeArrowheads="1"/>
          </p:cNvPicPr>
          <p:nvPr/>
        </p:nvPicPr>
        <p:blipFill>
          <a:blip r:embed="rId5" cstate="print"/>
          <a:srcRect/>
          <a:stretch>
            <a:fillRect/>
          </a:stretch>
        </p:blipFill>
        <p:spPr bwMode="auto">
          <a:xfrm>
            <a:off x="3886200" y="3123819"/>
            <a:ext cx="5029200" cy="373418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9601200" cy="3695136"/>
          </a:xfrm>
        </p:spPr>
        <p:txBody>
          <a:bodyPr/>
          <a:lstStyle/>
          <a:p>
            <a:pPr lvl="1">
              <a:buNone/>
            </a:pPr>
            <a:r>
              <a:rPr lang="en-US" sz="2700" dirty="0" smtClean="0"/>
              <a:t>2. Created a </a:t>
            </a:r>
            <a:r>
              <a:rPr lang="en-US" sz="2700" b="1" u="sng" dirty="0" smtClean="0"/>
              <a:t>balance of power system</a:t>
            </a:r>
            <a:r>
              <a:rPr lang="en-US" sz="2700" dirty="0" smtClean="0"/>
              <a:t>- countries work together to prevent one country from dominating</a:t>
            </a:r>
          </a:p>
          <a:p>
            <a:pPr lvl="1">
              <a:buNone/>
            </a:pPr>
            <a:r>
              <a:rPr lang="en-US" sz="2700" dirty="0" smtClean="0"/>
              <a:t>3. Created peace for 99 years </a:t>
            </a:r>
          </a:p>
          <a:p>
            <a:pPr>
              <a:buNone/>
            </a:pPr>
            <a:endParaRPr lang="en-US" dirty="0"/>
          </a:p>
        </p:txBody>
      </p:sp>
      <p:pic>
        <p:nvPicPr>
          <p:cNvPr id="68610" name="Picture 2" descr="Europe after the Congress of Vienna 1815">
            <a:hlinkClick r:id="rId2"/>
          </p:cNvPr>
          <p:cNvPicPr>
            <a:picLocks noChangeAspect="1" noChangeArrowheads="1"/>
          </p:cNvPicPr>
          <p:nvPr/>
        </p:nvPicPr>
        <p:blipFill>
          <a:blip r:embed="rId3" cstate="print"/>
          <a:srcRect/>
          <a:stretch>
            <a:fillRect/>
          </a:stretch>
        </p:blipFill>
        <p:spPr bwMode="auto">
          <a:xfrm>
            <a:off x="0" y="1723329"/>
            <a:ext cx="6629400" cy="5134671"/>
          </a:xfrm>
          <a:prstGeom prst="rect">
            <a:avLst/>
          </a:prstGeom>
          <a:noFill/>
        </p:spPr>
      </p:pic>
      <p:pic>
        <p:nvPicPr>
          <p:cNvPr id="68612" name="Picture 4" descr="File:Gavrilloprincip.jpg">
            <a:hlinkClick r:id="rId4"/>
          </p:cNvPr>
          <p:cNvPicPr>
            <a:picLocks noChangeAspect="1" noChangeArrowheads="1"/>
          </p:cNvPicPr>
          <p:nvPr/>
        </p:nvPicPr>
        <p:blipFill>
          <a:blip r:embed="rId5" cstate="print"/>
          <a:srcRect/>
          <a:stretch>
            <a:fillRect/>
          </a:stretch>
        </p:blipFill>
        <p:spPr bwMode="auto">
          <a:xfrm>
            <a:off x="6400800" y="4181475"/>
            <a:ext cx="2743200" cy="2676525"/>
          </a:xfrm>
          <a:prstGeom prst="rect">
            <a:avLst/>
          </a:prstGeom>
          <a:noFill/>
        </p:spPr>
      </p:pic>
      <p:sp>
        <p:nvSpPr>
          <p:cNvPr id="6" name="TextBox 5"/>
          <p:cNvSpPr txBox="1"/>
          <p:nvPr/>
        </p:nvSpPr>
        <p:spPr>
          <a:xfrm>
            <a:off x="6858000" y="2057400"/>
            <a:ext cx="2057400" cy="1477328"/>
          </a:xfrm>
          <a:prstGeom prst="rect">
            <a:avLst/>
          </a:prstGeom>
          <a:noFill/>
        </p:spPr>
        <p:txBody>
          <a:bodyPr wrap="square" rtlCol="0">
            <a:spAutoFit/>
          </a:bodyPr>
          <a:lstStyle/>
          <a:p>
            <a:r>
              <a:rPr lang="en-US" dirty="0" smtClean="0"/>
              <a:t>I may or may not mess things up.</a:t>
            </a:r>
          </a:p>
          <a:p>
            <a:endParaRPr lang="en-US" dirty="0" smtClean="0"/>
          </a:p>
          <a:p>
            <a:r>
              <a:rPr lang="en-US" dirty="0" smtClean="0"/>
              <a:t>OK.  I mess them up pretty bad.</a:t>
            </a: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686800" cy="3733800"/>
          </a:xfrm>
        </p:spPr>
        <p:txBody>
          <a:bodyPr/>
          <a:lstStyle/>
          <a:p>
            <a:pPr lvl="0">
              <a:buNone/>
            </a:pPr>
            <a:r>
              <a:rPr lang="en-US" sz="2400" dirty="0" smtClean="0"/>
              <a:t>B. Spread of Enlightenment and Revolutionary ideas throughout Europe and in the Americas</a:t>
            </a:r>
          </a:p>
          <a:p>
            <a:pPr lvl="0">
              <a:buNone/>
            </a:pPr>
            <a:r>
              <a:rPr lang="en-US" sz="2400" dirty="0" smtClean="0"/>
              <a:t>C. Nationalism spread among European nations</a:t>
            </a:r>
          </a:p>
          <a:p>
            <a:pPr>
              <a:buNone/>
            </a:pPr>
            <a:endParaRPr lang="en-US" dirty="0"/>
          </a:p>
        </p:txBody>
      </p:sp>
      <p:pic>
        <p:nvPicPr>
          <p:cNvPr id="9218" name="Picture 2" descr="http://mrjamieson.files.wordpress.com/2012/04/final-map-of-europe-after-congress-of-vienna.png"/>
          <p:cNvPicPr>
            <a:picLocks noChangeAspect="1" noChangeArrowheads="1"/>
          </p:cNvPicPr>
          <p:nvPr/>
        </p:nvPicPr>
        <p:blipFill>
          <a:blip r:embed="rId2" cstate="print"/>
          <a:srcRect/>
          <a:stretch>
            <a:fillRect/>
          </a:stretch>
        </p:blipFill>
        <p:spPr bwMode="auto">
          <a:xfrm>
            <a:off x="0" y="1796441"/>
            <a:ext cx="9144000" cy="506155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84" y="48777"/>
            <a:ext cx="3810000" cy="3695136"/>
          </a:xfrm>
        </p:spPr>
        <p:txBody>
          <a:bodyPr/>
          <a:lstStyle/>
          <a:p>
            <a:pPr>
              <a:buNone/>
            </a:pPr>
            <a:r>
              <a:rPr lang="en-US" sz="2800" dirty="0"/>
              <a:t>B. Economic Crisis</a:t>
            </a:r>
          </a:p>
          <a:p>
            <a:pPr lvl="1">
              <a:buNone/>
            </a:pPr>
            <a:r>
              <a:rPr lang="en-US" sz="2400" dirty="0" smtClean="0"/>
              <a:t>1. Famine  </a:t>
            </a:r>
            <a:r>
              <a:rPr lang="en-US" sz="2400" dirty="0"/>
              <a:t>and inflation in France</a:t>
            </a:r>
          </a:p>
          <a:p>
            <a:pPr lvl="1">
              <a:buNone/>
            </a:pPr>
            <a:r>
              <a:rPr lang="en-US" sz="2400" dirty="0" smtClean="0"/>
              <a:t>2. Large </a:t>
            </a:r>
            <a:r>
              <a:rPr lang="en-US" sz="2400" dirty="0"/>
              <a:t>war time debt</a:t>
            </a:r>
          </a:p>
          <a:p>
            <a:pPr lvl="1">
              <a:buNone/>
            </a:pPr>
            <a:r>
              <a:rPr lang="en-US" sz="2400" dirty="0" smtClean="0"/>
              <a:t>3. The </a:t>
            </a:r>
            <a:r>
              <a:rPr lang="en-US" sz="2400" dirty="0"/>
              <a:t>first and second estates were not taxed much</a:t>
            </a:r>
          </a:p>
          <a:p>
            <a:pPr>
              <a:buNone/>
            </a:pPr>
            <a:endParaRPr lang="en-US" dirty="0"/>
          </a:p>
        </p:txBody>
      </p:sp>
      <p:pic>
        <p:nvPicPr>
          <p:cNvPr id="7170" name="Picture 2" descr="http://4.bp.blogspot.com/_DzskcQgu3L4/S7VtYAGkRjI/AAAAAAAACmw/8T6tkapvA6Y/s1600/breadfamineandpawnbrok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05985" y="38100"/>
            <a:ext cx="5038015"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4.bp.blogspot.com/_uSukkBNulxg/TSRklih3YJI/AAAAAAAAIz0/6VI1NW6P7jQ/s1600/deb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743913"/>
            <a:ext cx="5638800" cy="3179325"/>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http://2.bp.blogspot.com/-4I4ASO44cXw/TmN3qluWyNI/AAAAAAAALS0/OAZrqtBgtE4/s1600/800px-BattleOfVirginiaCap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05985" y="3505200"/>
            <a:ext cx="5038016" cy="34662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305800" cy="3695136"/>
          </a:xfrm>
        </p:spPr>
        <p:txBody>
          <a:bodyPr/>
          <a:lstStyle/>
          <a:p>
            <a:pPr>
              <a:buNone/>
            </a:pPr>
            <a:r>
              <a:rPr lang="en-US" sz="2800" dirty="0"/>
              <a:t>C.  Enlightenment Ideas</a:t>
            </a:r>
          </a:p>
          <a:p>
            <a:pPr lvl="1">
              <a:buNone/>
            </a:pPr>
            <a:r>
              <a:rPr lang="en-US" sz="2400" dirty="0" smtClean="0"/>
              <a:t>1. Ideas </a:t>
            </a:r>
            <a:r>
              <a:rPr lang="en-US" sz="2400" dirty="0"/>
              <a:t>of Locke, Rousseau, and Montesquieu were influential and contrary to the absolute </a:t>
            </a:r>
            <a:r>
              <a:rPr lang="en-US" sz="2400" dirty="0" smtClean="0"/>
              <a:t>government</a:t>
            </a:r>
            <a:endParaRPr lang="en-US" sz="2400" dirty="0"/>
          </a:p>
          <a:p>
            <a:pPr lvl="1">
              <a:buNone/>
            </a:pPr>
            <a:r>
              <a:rPr lang="en-US" sz="2400" dirty="0" smtClean="0"/>
              <a:t>2. American </a:t>
            </a:r>
            <a:r>
              <a:rPr lang="en-US" sz="2400" dirty="0"/>
              <a:t>Revolution successfully used the ideals</a:t>
            </a:r>
          </a:p>
          <a:p>
            <a:pPr>
              <a:buNone/>
            </a:pPr>
            <a:endParaRPr lang="en-US" dirty="0"/>
          </a:p>
        </p:txBody>
      </p:sp>
      <p:pic>
        <p:nvPicPr>
          <p:cNvPr id="6148" name="Picture 4" descr="http://media1.shmoop.com/media/images/large/john-lock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9555"/>
            <a:ext cx="3505200" cy="4568445"/>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www.pennyparker2.com/revolution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87217" y="2289555"/>
            <a:ext cx="5694883" cy="456844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4525963"/>
          </a:xfrm>
        </p:spPr>
        <p:txBody>
          <a:bodyPr/>
          <a:lstStyle/>
          <a:p>
            <a:pPr>
              <a:buNone/>
            </a:pPr>
            <a:r>
              <a:rPr lang="en-US" sz="2800" dirty="0"/>
              <a:t>D. Weak Monarchs</a:t>
            </a:r>
          </a:p>
          <a:p>
            <a:pPr lvl="1">
              <a:buNone/>
            </a:pPr>
            <a:r>
              <a:rPr lang="en-US" sz="2400" b="1" u="sng" dirty="0" smtClean="0"/>
              <a:t>1. Louis </a:t>
            </a:r>
            <a:r>
              <a:rPr lang="en-US" sz="2400" b="1" u="sng" dirty="0"/>
              <a:t>XVI </a:t>
            </a:r>
            <a:r>
              <a:rPr lang="en-US" sz="2400" dirty="0"/>
              <a:t>was a weak king</a:t>
            </a:r>
          </a:p>
          <a:p>
            <a:pPr lvl="1">
              <a:buNone/>
            </a:pPr>
            <a:r>
              <a:rPr lang="en-US" sz="2400" dirty="0" smtClean="0"/>
              <a:t>2. His </a:t>
            </a:r>
            <a:r>
              <a:rPr lang="en-US" sz="2400" dirty="0"/>
              <a:t>Austrian wife </a:t>
            </a:r>
            <a:r>
              <a:rPr lang="en-US" sz="2400" b="1" u="sng" dirty="0"/>
              <a:t>Marie Antoinette</a:t>
            </a:r>
            <a:r>
              <a:rPr lang="en-US" sz="2400" dirty="0"/>
              <a:t> was unpopular for spending too much money  </a:t>
            </a:r>
          </a:p>
          <a:p>
            <a:pPr>
              <a:buNone/>
            </a:pPr>
            <a:endParaRPr lang="en-US" dirty="0"/>
          </a:p>
        </p:txBody>
      </p:sp>
      <p:pic>
        <p:nvPicPr>
          <p:cNvPr id="2050" name="Picture 2" descr="File:Antoine-François Callet - Louis XVI, roi de France et de Navarre (1754-1793), revêtu du grand costume royal en 1779 - Google Art Projec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32" y="2438399"/>
            <a:ext cx="3123762" cy="44026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upload.wikimedia.org/wikipedia/commons/thumb/f/fd/Lebr04.jpg/170px-Lebr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2432909"/>
            <a:ext cx="3327400" cy="43647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upload.wikimedia.org/wikipedia/commons/thumb/0/01/Marie_Antoinette_Young3.jpg/220px-Marie_Antoinette_Young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9896" y="2432909"/>
            <a:ext cx="3081845" cy="439863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6" name="Picture 4" descr="Joseph Ducreux - COMPELLING TALE MALE SIBLI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209"/>
          <a:stretch/>
        </p:blipFill>
        <p:spPr bwMode="auto">
          <a:xfrm>
            <a:off x="0" y="1247361"/>
            <a:ext cx="4724400" cy="4620039"/>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Joseph Ducreux - Educate me  The proper procedure to dougla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690"/>
          <a:stretch/>
        </p:blipFill>
        <p:spPr bwMode="auto">
          <a:xfrm>
            <a:off x="4474581" y="1247361"/>
            <a:ext cx="4669419" cy="46200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6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Joseph Ducreux - Thou Frosty dairy beverage gathers thy gentlemen in close proximity to my vegetation doth gentlemen proclaim thoust frosty beverage is more agreeable than the one  you posse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9754"/>
            <a:ext cx="5219700" cy="68482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4318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Damask</Template>
  <TotalTime>4203</TotalTime>
  <Words>1174</Words>
  <Application>Microsoft Office PowerPoint</Application>
  <PresentationFormat>On-screen Show (4:3)</PresentationFormat>
  <Paragraphs>122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Damask</vt:lpstr>
      <vt:lpstr>The French Revolution</vt:lpstr>
      <vt:lpstr>Bell - Work</vt:lpstr>
      <vt:lpstr>French Revolution Documentary</vt:lpstr>
      <vt:lpstr>I. Long-term Causes</vt:lpstr>
      <vt:lpstr>Slide 5</vt:lpstr>
      <vt:lpstr>Slide 6</vt:lpstr>
      <vt:lpstr>Slide 7</vt:lpstr>
      <vt:lpstr>Slide 8</vt:lpstr>
      <vt:lpstr>Slide 9</vt:lpstr>
      <vt:lpstr>Slide 10</vt:lpstr>
      <vt:lpstr>Things you didn’t know…okay, maybe you did…</vt:lpstr>
      <vt:lpstr>Slide 12</vt:lpstr>
      <vt:lpstr>II. Short Term Causes</vt:lpstr>
      <vt:lpstr>Slide 14</vt:lpstr>
      <vt:lpstr>Slide 15</vt:lpstr>
      <vt:lpstr>Slide 16</vt:lpstr>
      <vt:lpstr>Slide 17</vt:lpstr>
      <vt:lpstr>III. Birth of a Republic</vt:lpstr>
      <vt:lpstr>Slide 19</vt:lpstr>
      <vt:lpstr>Slide 20</vt:lpstr>
      <vt:lpstr>IV. Radical Republic </vt:lpstr>
      <vt:lpstr>Slide 22</vt:lpstr>
      <vt:lpstr>V. Reign of Terror </vt:lpstr>
      <vt:lpstr>Short Term Causes</vt:lpstr>
      <vt:lpstr>Long Term Causes</vt:lpstr>
      <vt:lpstr>I. Rise of Napoleon</vt:lpstr>
      <vt:lpstr>Slide 27</vt:lpstr>
      <vt:lpstr>II. Creation of an Empire</vt:lpstr>
      <vt:lpstr>Slide 29</vt:lpstr>
      <vt:lpstr>Slide 30</vt:lpstr>
      <vt:lpstr>Slide 31</vt:lpstr>
      <vt:lpstr>TPS</vt:lpstr>
      <vt:lpstr>Slide 33</vt:lpstr>
      <vt:lpstr>Slide 34</vt:lpstr>
      <vt:lpstr>Slide 35</vt:lpstr>
      <vt:lpstr>III. Napoleon’s Policies</vt:lpstr>
      <vt:lpstr>Louisiana Purchase (1803)</vt:lpstr>
      <vt:lpstr>Slide 38</vt:lpstr>
      <vt:lpstr>Napoleon’s Empire 1812</vt:lpstr>
      <vt:lpstr>IV. Defeat of Napoleon</vt:lpstr>
      <vt:lpstr>Slide 41</vt:lpstr>
      <vt:lpstr>Slide 42</vt:lpstr>
      <vt:lpstr>V. Return of Napoleon</vt:lpstr>
      <vt:lpstr>Slide 44</vt:lpstr>
      <vt:lpstr>Slide 45</vt:lpstr>
      <vt:lpstr>VI. Effects of Napoleon</vt:lpstr>
      <vt:lpstr>Slide 47</vt:lpstr>
      <vt:lpstr>Slide 48</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dc:creator>
  <cp:lastModifiedBy>keitha.marwitz</cp:lastModifiedBy>
  <cp:revision>38</cp:revision>
  <dcterms:created xsi:type="dcterms:W3CDTF">2014-03-20T18:28:34Z</dcterms:created>
  <dcterms:modified xsi:type="dcterms:W3CDTF">2014-03-31T20:07:29Z</dcterms:modified>
</cp:coreProperties>
</file>