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0" r:id="rId3"/>
    <p:sldId id="267" r:id="rId4"/>
    <p:sldId id="270" r:id="rId5"/>
    <p:sldId id="258" r:id="rId6"/>
    <p:sldId id="268" r:id="rId7"/>
    <p:sldId id="269" r:id="rId8"/>
    <p:sldId id="271" r:id="rId9"/>
    <p:sldId id="279" r:id="rId10"/>
    <p:sldId id="259" r:id="rId11"/>
    <p:sldId id="261" r:id="rId12"/>
    <p:sldId id="262" r:id="rId13"/>
    <p:sldId id="273" r:id="rId14"/>
    <p:sldId id="272" r:id="rId15"/>
    <p:sldId id="260" r:id="rId16"/>
    <p:sldId id="275" r:id="rId17"/>
    <p:sldId id="276" r:id="rId18"/>
    <p:sldId id="277" r:id="rId19"/>
    <p:sldId id="278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53" autoAdjust="0"/>
    <p:restoredTop sz="94660"/>
  </p:normalViewPr>
  <p:slideViewPr>
    <p:cSldViewPr snapToGrid="0">
      <p:cViewPr varScale="1">
        <p:scale>
          <a:sx n="33" d="100"/>
          <a:sy n="33" d="100"/>
        </p:scale>
        <p:origin x="-78" y="-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3/18/2014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Scientific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52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411341" cy="419548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u="sng" dirty="0" smtClean="0"/>
              <a:t>III. Scientific </a:t>
            </a:r>
            <a:r>
              <a:rPr lang="en-US" sz="2800" b="1" u="sng" dirty="0"/>
              <a:t>Method-</a:t>
            </a:r>
            <a:r>
              <a:rPr lang="en-US" sz="2800" dirty="0"/>
              <a:t> step-by-step procedure of investigating and experimentation to prove a theory </a:t>
            </a:r>
          </a:p>
          <a:p>
            <a:pPr marL="457200" lvl="1" indent="0">
              <a:buNone/>
            </a:pPr>
            <a:r>
              <a:rPr lang="en-US" sz="2800" b="1" u="sng" dirty="0" smtClean="0"/>
              <a:t>A. Francis </a:t>
            </a:r>
            <a:r>
              <a:rPr lang="en-US" sz="2800" b="1" u="sng" dirty="0"/>
              <a:t>Bacon- </a:t>
            </a:r>
            <a:r>
              <a:rPr lang="en-US" sz="2800" dirty="0"/>
              <a:t>English writer who encouraged scientists to use scientific experimentation to gain knowledge by using the scientific method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http://www.iep.utm.edu/wp-content/media/bacon-franci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1" y="3236939"/>
            <a:ext cx="2836498" cy="36210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eacherexpress.scholastic.com/media/catalog/product/cache/1/image/9df78eab33525d08d6e5fb8d27136e95/9/7/9780439505895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41" y="0"/>
            <a:ext cx="578065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65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1101"/>
            <a:ext cx="8946541" cy="4195481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600" b="1" u="sng" dirty="0"/>
              <a:t>B. Descartes</a:t>
            </a:r>
            <a:r>
              <a:rPr lang="en-US" sz="3600" dirty="0"/>
              <a:t>- Emphasized knowledge gained only from personal experience and logic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0242" name="Picture 2" descr="http://t2.gstatic.com/images?q=tbn:ANd9GcTJNZmh-5KIfLLS-ZOZ0E5P-M6xn37kxLnMnGfufqPldfLI--k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1" y="864149"/>
            <a:ext cx="4076700" cy="5993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humb10.shutterstock.com/display_pic_with_logo/289111/162316007/stock-photo-i-think-therefore-i-am-the-latin-phrase-cogito-ergo-sum-thought-to-credited-to-rene-descartes-in-162316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53"/>
          <a:stretch/>
        </p:blipFill>
        <p:spPr bwMode="auto">
          <a:xfrm>
            <a:off x="0" y="2075165"/>
            <a:ext cx="3684905" cy="4782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peterskeltonnlpcoach.com/wp-content/uploads/2013/06/image_preview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03" y="2368841"/>
            <a:ext cx="5166691" cy="4404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50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6868" y="178398"/>
            <a:ext cx="11583988" cy="4195481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600" b="1" u="sng" dirty="0"/>
              <a:t>C. Sir Isaac Newton-</a:t>
            </a:r>
            <a:r>
              <a:rPr lang="en-US" sz="3600" dirty="0"/>
              <a:t> “Father of Physics”</a:t>
            </a:r>
            <a:endParaRPr lang="en-US" sz="2800" dirty="0"/>
          </a:p>
          <a:p>
            <a:pPr marL="914400" lvl="2" indent="0">
              <a:buNone/>
            </a:pPr>
            <a:r>
              <a:rPr lang="en-US" sz="3200" dirty="0"/>
              <a:t>1. Developed Calculus </a:t>
            </a:r>
            <a:endParaRPr lang="en-US" sz="2400" dirty="0"/>
          </a:p>
          <a:p>
            <a:pPr marL="914400" lvl="2" indent="0">
              <a:buNone/>
            </a:pPr>
            <a:r>
              <a:rPr lang="en-US" sz="3200" dirty="0"/>
              <a:t>2. Law of gravity- all objects attracted to each other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Portrait of man in black with shoulder-length, wavy brown hair, a large sharp nose, and a distracted ga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71699"/>
            <a:ext cx="3413861" cy="4686301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thumb/c/cc/NewtonsTelescopeReplica.jpg/220px-NewtonsTelescopeRepl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7399" y="4413003"/>
            <a:ext cx="2816225" cy="2444997"/>
          </a:xfrm>
          <a:prstGeom prst="rect">
            <a:avLst/>
          </a:prstGeom>
          <a:noFill/>
        </p:spPr>
      </p:pic>
      <p:pic>
        <p:nvPicPr>
          <p:cNvPr id="2054" name="Picture 6" descr="http://upload.wikimedia.org/wikipedia/commons/thumb/4/41/NewtonsPrincipia.jpg/220px-NewtonsPrincip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9175" y="2171701"/>
            <a:ext cx="6092825" cy="4686300"/>
          </a:xfrm>
          <a:prstGeom prst="rect">
            <a:avLst/>
          </a:prstGeom>
          <a:noFill/>
        </p:spPr>
      </p:pic>
      <p:pic>
        <p:nvPicPr>
          <p:cNvPr id="2056" name="Picture 8" descr="File:Supposedly Isaac Newton's apple tre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0250" y="2181225"/>
            <a:ext cx="3073399" cy="2305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998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images.boomsbeat.com/data/images/full/223/apple-logo-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1" y="0"/>
            <a:ext cx="5505450" cy="6912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edgecreativesolutions.files.wordpress.com/2012/01/apple_logo_evolution.jpg"/>
          <p:cNvPicPr>
            <a:picLocks noChangeAspect="1" noChangeArrowheads="1"/>
          </p:cNvPicPr>
          <p:nvPr/>
        </p:nvPicPr>
        <p:blipFill>
          <a:blip r:embed="rId2"/>
          <a:srcRect l="18047"/>
          <a:stretch>
            <a:fillRect/>
          </a:stretch>
        </p:blipFill>
        <p:spPr bwMode="auto">
          <a:xfrm>
            <a:off x="0" y="1714499"/>
            <a:ext cx="12310832" cy="391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04723" cy="1400530"/>
          </a:xfrm>
        </p:spPr>
        <p:txBody>
          <a:bodyPr/>
          <a:lstStyle/>
          <a:p>
            <a:pPr lvl="0"/>
            <a:r>
              <a:rPr lang="en-US" dirty="0"/>
              <a:t>IV. Other important scientists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6141"/>
            <a:ext cx="4229098" cy="55632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/>
              <a:t>A. Andreas </a:t>
            </a:r>
            <a:r>
              <a:rPr lang="en-US" sz="3600" dirty="0"/>
              <a:t>Vesalius- made drawings of anatomy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upload.wikimedia.org/wikipedia/commons/thumb/1/1b/Tintorretto-Andreas-Vesalius-engrav-Tavernier.jpg/220px-Tintorretto-Andreas-Vesalius-engrav-Taverni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217543"/>
            <a:ext cx="2800350" cy="3640457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2/23/Vesalius_Fabrica_p190.jpg/250px-Vesalius_Fabrica_p1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8175" y="-34063"/>
            <a:ext cx="3933825" cy="6892063"/>
          </a:xfrm>
          <a:prstGeom prst="rect">
            <a:avLst/>
          </a:prstGeom>
          <a:noFill/>
        </p:spPr>
      </p:pic>
      <p:pic>
        <p:nvPicPr>
          <p:cNvPr id="1030" name="Picture 6" descr="File:Vesalius Fabrica p1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3225" y="1152524"/>
            <a:ext cx="3238500" cy="5705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42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ww.ashbournecollege.co.uk/gallery-imgs/bodyworl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0"/>
            <a:ext cx="9829800" cy="6890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clikhear.palmbeachpost.com/wp-content/uploads/2011/04/bodyworl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0"/>
            <a:ext cx="110576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www.bodyworlds.com/download/pressimages/previews/11526529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www.contemporarynomad.com/wp-content/uploads/2009/08/body_world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725" y="1445"/>
            <a:ext cx="7013575" cy="6856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-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200" dirty="0" smtClean="0"/>
              <a:t>What is Absolutism?</a:t>
            </a:r>
          </a:p>
          <a:p>
            <a:pPr marL="457200" indent="-457200">
              <a:buAutoNum type="arabicPeriod"/>
            </a:pPr>
            <a:endParaRPr lang="en-US" sz="3200" dirty="0" smtClean="0"/>
          </a:p>
          <a:p>
            <a:pPr marL="457200" indent="-457200">
              <a:buAutoNum type="arabicPeriod"/>
            </a:pPr>
            <a:r>
              <a:rPr lang="en-US" sz="3200" dirty="0" smtClean="0"/>
              <a:t>Name 2 Absolutist rulers and tell me how they were able to rule so effectively…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0"/>
            <a:ext cx="8946541" cy="4195481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600" dirty="0" smtClean="0"/>
              <a:t>B. Robert Boyle- father of chemistry</a:t>
            </a:r>
            <a:endParaRPr lang="en-US" sz="2800" dirty="0" smtClean="0"/>
          </a:p>
          <a:p>
            <a:pPr marL="457200" lvl="1" indent="0">
              <a:buNone/>
            </a:pPr>
            <a:r>
              <a:rPr lang="en-US" sz="3600" dirty="0" smtClean="0"/>
              <a:t>C. Celsius- created a better temperature scale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3794" name="Picture 2" descr="The Shannon Portrait of the Hon Robert Boy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25" y="1905152"/>
            <a:ext cx="3943350" cy="4952848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thumb/d/db/Sceptical_chymist_1661_Boyle_Title_page_AQ18_%283%29.jpg/220px-Sceptical_chymist_1661_Boyle_Title_page_AQ18_%283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1025" y="871537"/>
            <a:ext cx="3990975" cy="5986463"/>
          </a:xfrm>
          <a:prstGeom prst="rect">
            <a:avLst/>
          </a:prstGeom>
          <a:noFill/>
        </p:spPr>
      </p:pic>
      <p:pic>
        <p:nvPicPr>
          <p:cNvPr id="33798" name="Picture 6" descr="http://upload.wikimedia.org/wikipedia/commons/thumb/8/8d/Pakkanen.jpg/170px-Pakkanen.jpg"/>
          <p:cNvPicPr>
            <a:picLocks noChangeAspect="1" noChangeArrowheads="1"/>
          </p:cNvPicPr>
          <p:nvPr/>
        </p:nvPicPr>
        <p:blipFill>
          <a:blip r:embed="rId4"/>
          <a:srcRect r="54444"/>
          <a:stretch>
            <a:fillRect/>
          </a:stretch>
        </p:blipFill>
        <p:spPr bwMode="auto">
          <a:xfrm>
            <a:off x="0" y="0"/>
            <a:ext cx="1857375" cy="6858001"/>
          </a:xfrm>
          <a:prstGeom prst="rect">
            <a:avLst/>
          </a:prstGeom>
          <a:noFill/>
        </p:spPr>
      </p:pic>
      <p:pic>
        <p:nvPicPr>
          <p:cNvPr id="33800" name="Picture 8" descr="http://assets.nydailynews.com/polopoly_fs/1.91473.1313889482%21/img/httpImage/image.jpg_gen/derivatives/gallery_1200/gal-boyle3-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0550" y="2466975"/>
            <a:ext cx="25908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286500" cy="4195481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3600" dirty="0" smtClean="0"/>
              <a:t>I. Development </a:t>
            </a:r>
            <a:r>
              <a:rPr lang="en-US" sz="3600" dirty="0"/>
              <a:t>of Scientific Thinking</a:t>
            </a:r>
            <a:endParaRPr lang="en-US" sz="2800" dirty="0"/>
          </a:p>
          <a:p>
            <a:pPr marL="457200" lvl="1" indent="0">
              <a:buNone/>
            </a:pPr>
            <a:r>
              <a:rPr lang="en-US" sz="3200" dirty="0" smtClean="0"/>
              <a:t>A. Medieval </a:t>
            </a:r>
            <a:r>
              <a:rPr lang="en-US" sz="3200" dirty="0"/>
              <a:t>science based on classics, especially Aristotle</a:t>
            </a:r>
            <a:endParaRPr lang="en-US" sz="2400" dirty="0"/>
          </a:p>
          <a:p>
            <a:pPr marL="457200" lvl="1" indent="0">
              <a:buNone/>
            </a:pPr>
            <a:r>
              <a:rPr lang="en-US" sz="3200" dirty="0" smtClean="0"/>
              <a:t>B. Aristotle </a:t>
            </a:r>
            <a:r>
              <a:rPr lang="en-US" sz="3200" dirty="0"/>
              <a:t>first proposed the idea that the earth was at the center of </a:t>
            </a:r>
            <a:r>
              <a:rPr lang="en-US" sz="3200" dirty="0" smtClean="0"/>
              <a:t>the universe</a:t>
            </a:r>
            <a:r>
              <a:rPr lang="en-US" sz="3200" dirty="0"/>
              <a:t>: </a:t>
            </a:r>
            <a:r>
              <a:rPr lang="en-US" sz="3200" b="1" u="sng" dirty="0"/>
              <a:t>geocentric theory</a:t>
            </a:r>
            <a:r>
              <a:rPr lang="en-US" sz="3200" dirty="0"/>
              <a:t> (300s BC)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www.procon.org/files/2-quotes/aristot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200"/>
          <a:stretch/>
        </p:blipFill>
        <p:spPr bwMode="auto">
          <a:xfrm>
            <a:off x="1356360" y="4155110"/>
            <a:ext cx="3009900" cy="2702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zebu.uoregon.edu/timages/cosm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20040"/>
            <a:ext cx="5905500" cy="6198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76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enzolifesciences.com/fileadmin/redacteur/bilder/landing_pages/TechNotes/2014/2014-02-Stem-cells-stap-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418"/>
            <a:ext cx="12192000" cy="6899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266" y="1938619"/>
            <a:ext cx="5525294" cy="293056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US" sz="3600" b="1" u="sng" dirty="0"/>
              <a:t>C. Scientific Revolution:</a:t>
            </a:r>
            <a:r>
              <a:rPr lang="en-US" sz="3600" dirty="0"/>
              <a:t> (1500s) new way of looking at the world based on observation and questioning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5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52" y="178398"/>
            <a:ext cx="8946541" cy="4195481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 smtClean="0"/>
              <a:t>II. Astronomy</a:t>
            </a:r>
            <a:endParaRPr lang="en-US" sz="2800" dirty="0"/>
          </a:p>
          <a:p>
            <a:pPr marL="457200" lvl="1" indent="0">
              <a:buNone/>
            </a:pPr>
            <a:r>
              <a:rPr lang="en-US" sz="3200" b="1" u="sng" dirty="0" smtClean="0"/>
              <a:t>A. Copernicus-</a:t>
            </a:r>
            <a:r>
              <a:rPr lang="en-US" sz="3200" dirty="0" smtClean="0"/>
              <a:t> </a:t>
            </a:r>
            <a:r>
              <a:rPr lang="en-US" sz="3200" dirty="0"/>
              <a:t>came up with the </a:t>
            </a:r>
            <a:r>
              <a:rPr lang="en-US" sz="3200" b="1" u="sng" dirty="0"/>
              <a:t>heliocentric theory-</a:t>
            </a:r>
            <a:r>
              <a:rPr lang="en-US" sz="3200" dirty="0"/>
              <a:t> idea that the earth goes around the sun (1500s)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http://t2.gstatic.com/images?q=tbn:ANd9GcTyT9rZnLtnKc4RiOxYfFygzKfP7epKy2Ct-Y2YCwB2R4prW2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1" y="2399471"/>
            <a:ext cx="9738361" cy="4458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nfo-poland.buffalo.edu/classroom/kopernik/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816" y="514350"/>
            <a:ext cx="3450184" cy="3961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89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5428" y="201258"/>
            <a:ext cx="10509568" cy="4195481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600" b="1" u="sng" dirty="0"/>
              <a:t>B. </a:t>
            </a:r>
            <a:r>
              <a:rPr lang="en-US" sz="3600" b="1" u="sng" dirty="0" err="1"/>
              <a:t>Kepler</a:t>
            </a:r>
            <a:r>
              <a:rPr lang="en-US" sz="3600" dirty="0"/>
              <a:t>- used math to support heliocentric theory and that planets orbit the sun in an oval pattern called an </a:t>
            </a:r>
            <a:r>
              <a:rPr lang="en-US" sz="3600" dirty="0" smtClean="0"/>
              <a:t>ellipse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 descr="http://www.myhero.com/images/guest/g256254/hero84358/g256254_u97795_6a00e5521c92058833011168531ff3970c-800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011680"/>
            <a:ext cx="11323979" cy="4846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83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1168" y="0"/>
            <a:ext cx="8946541" cy="419548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b="1" u="sng" dirty="0"/>
              <a:t>C. Galileo Galilei</a:t>
            </a:r>
            <a:endParaRPr lang="en-US" sz="2800" dirty="0"/>
          </a:p>
          <a:p>
            <a:pPr marL="914400" lvl="2" indent="0">
              <a:buNone/>
            </a:pPr>
            <a:r>
              <a:rPr lang="en-US" sz="3200" dirty="0"/>
              <a:t>1. Invented the telescope, proved heliocentric theory</a:t>
            </a:r>
            <a:endParaRPr lang="en-US" sz="2400" dirty="0"/>
          </a:p>
          <a:p>
            <a:pPr marL="914400" lvl="2" indent="0">
              <a:buNone/>
            </a:pPr>
            <a:r>
              <a:rPr lang="en-US" sz="3200" dirty="0"/>
              <a:t>2. Catholic Church forced him to say he disagreed with </a:t>
            </a:r>
            <a:r>
              <a:rPr lang="en-US" sz="3200" dirty="0" smtClean="0"/>
              <a:t>Copernicus</a:t>
            </a:r>
            <a:endParaRPr lang="en-US" sz="3200" dirty="0"/>
          </a:p>
        </p:txBody>
      </p:sp>
      <p:pic>
        <p:nvPicPr>
          <p:cNvPr id="5122" name="Picture 2" descr="http://upload.wikimedia.org/wikipedia/commons/d/d4/Justus_Sustermans_-_Portrait_of_Galileo_Galilei,_1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420" y="0"/>
            <a:ext cx="4259580" cy="5411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vaticanology.net/wp-content/uploads/2013/08/galileo-inquisition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9309"/>
            <a:ext cx="6829108" cy="3698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1jqu7g1y74ds1.cloudfront.net/wp-content/uploads/2008/07/180px-galileos_telesco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108" y="2764699"/>
            <a:ext cx="2749232" cy="4093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96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t1.gstatic.com/images?q=tbn:ANd9GcQEZspoemL9bbrK-RMKcdSYKi-WZN66NVOig3Hl0azVOF73ppkljQ"/>
          <p:cNvPicPr>
            <a:picLocks noChangeAspect="1" noChangeArrowheads="1"/>
          </p:cNvPicPr>
          <p:nvPr/>
        </p:nvPicPr>
        <p:blipFill>
          <a:blip r:embed="rId2"/>
          <a:srcRect t="10000" b="10417"/>
          <a:stretch>
            <a:fillRect/>
          </a:stretch>
        </p:blipFill>
        <p:spPr bwMode="auto">
          <a:xfrm>
            <a:off x="-1" y="-37875"/>
            <a:ext cx="12192001" cy="6895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37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t3.gstatic.com/images?q=tbn:ANd9GcQfMq6rYRwcPO0ZY7Vbi1-23DBfgXLTSPWOdiqbnCNEKwNErj-7L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220</TotalTime>
  <Words>255</Words>
  <Application>Microsoft Office PowerPoint</Application>
  <PresentationFormat>Custom</PresentationFormat>
  <Paragraphs>25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Ion</vt:lpstr>
      <vt:lpstr>Scientific Revolution</vt:lpstr>
      <vt:lpstr>Warm - UP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IV. Other important scientists 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Marwitz, Keith A.</dc:creator>
  <cp:lastModifiedBy>pete</cp:lastModifiedBy>
  <cp:revision>20</cp:revision>
  <dcterms:created xsi:type="dcterms:W3CDTF">2014-03-17T15:22:43Z</dcterms:created>
  <dcterms:modified xsi:type="dcterms:W3CDTF">2014-03-18T14:43:44Z</dcterms:modified>
</cp:coreProperties>
</file>