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1" r:id="rId3"/>
    <p:sldId id="275" r:id="rId4"/>
    <p:sldId id="279" r:id="rId5"/>
    <p:sldId id="264" r:id="rId6"/>
    <p:sldId id="278" r:id="rId7"/>
    <p:sldId id="276" r:id="rId8"/>
    <p:sldId id="257" r:id="rId9"/>
    <p:sldId id="266" r:id="rId10"/>
    <p:sldId id="258" r:id="rId11"/>
    <p:sldId id="267" r:id="rId12"/>
    <p:sldId id="259" r:id="rId13"/>
    <p:sldId id="260" r:id="rId14"/>
    <p:sldId id="265" r:id="rId15"/>
    <p:sldId id="261" r:id="rId16"/>
    <p:sldId id="268" r:id="rId17"/>
    <p:sldId id="269" r:id="rId18"/>
    <p:sldId id="273" r:id="rId19"/>
    <p:sldId id="274" r:id="rId20"/>
    <p:sldId id="272" r:id="rId21"/>
    <p:sldId id="270" r:id="rId22"/>
    <p:sldId id="271" r:id="rId23"/>
    <p:sldId id="280" r:id="rId24"/>
    <p:sldId id="262" r:id="rId25"/>
    <p:sldId id="26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9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219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837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98638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551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5605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8523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9698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823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527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587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038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47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142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850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672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3DCF-7E58-4336-8386-0085A787F76E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760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C3DCF-7E58-4336-8386-0085A787F76E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681E-2F3F-4149-91BC-3B396CFB3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072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taj-mahal/videos/deconstructing-history-taj-mahal?m=528e394da93ae&amp;s=undefined&amp;f=1&amp;free=fals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history.com/shows/mankind-the-story-of-all-of-us/videos/fall-of-constantinopl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081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“Islamic Gunpowder Empires”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thumb/4/47/Territorial_changes_of_the_Ottoman_Empire_1520.jpg/250px-Territorial_changes_of_the_Ottoman_Empire_1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7809" y="1295400"/>
            <a:ext cx="3326191" cy="251459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0"/>
            <a:ext cx="8001000" cy="4525963"/>
          </a:xfrm>
        </p:spPr>
        <p:txBody>
          <a:bodyPr/>
          <a:lstStyle/>
          <a:p>
            <a:pPr lvl="1">
              <a:buNone/>
            </a:pPr>
            <a:r>
              <a:rPr lang="en-US" sz="2400" b="1" u="sng" dirty="0" smtClean="0"/>
              <a:t>D. Suleiman </a:t>
            </a:r>
            <a:r>
              <a:rPr lang="en-US" sz="2400" b="1" u="sng" dirty="0"/>
              <a:t>the Magnificent</a:t>
            </a:r>
            <a:r>
              <a:rPr lang="en-US" sz="2400" dirty="0"/>
              <a:t> (ruled 1520-1566)</a:t>
            </a:r>
            <a:endParaRPr lang="en-US" sz="2800" dirty="0"/>
          </a:p>
          <a:p>
            <a:pPr lvl="2">
              <a:buNone/>
            </a:pPr>
            <a:r>
              <a:rPr lang="en-US" sz="2000" dirty="0" smtClean="0"/>
              <a:t>1. Military </a:t>
            </a:r>
            <a:r>
              <a:rPr lang="en-US" sz="2000" dirty="0"/>
              <a:t>expanded all the way to Vienna, Austria</a:t>
            </a:r>
            <a:endParaRPr lang="en-US" sz="2400" dirty="0"/>
          </a:p>
          <a:p>
            <a:pPr lvl="2">
              <a:buNone/>
            </a:pPr>
            <a:r>
              <a:rPr lang="en-US" sz="2000" dirty="0" smtClean="0"/>
              <a:t>2. Reformed </a:t>
            </a:r>
            <a:r>
              <a:rPr lang="en-US" sz="2000" dirty="0"/>
              <a:t>taxes and bureaucracy</a:t>
            </a:r>
            <a:endParaRPr lang="en-US" sz="2400" dirty="0"/>
          </a:p>
          <a:p>
            <a:pPr lvl="2">
              <a:buNone/>
            </a:pPr>
            <a:r>
              <a:rPr lang="en-US" sz="2000" dirty="0" smtClean="0"/>
              <a:t>3. Improved </a:t>
            </a:r>
            <a:r>
              <a:rPr lang="en-US" sz="2000" dirty="0"/>
              <a:t>the court system and legal code; </a:t>
            </a:r>
            <a:endParaRPr lang="en-US" sz="2000" dirty="0" smtClean="0"/>
          </a:p>
          <a:p>
            <a:pPr lvl="2">
              <a:buNone/>
            </a:pPr>
            <a:r>
              <a:rPr lang="en-US" sz="2000" dirty="0" smtClean="0"/>
              <a:t>reduced </a:t>
            </a:r>
            <a:r>
              <a:rPr lang="en-US" sz="2000" dirty="0"/>
              <a:t>corruption with new laws</a:t>
            </a:r>
            <a:endParaRPr lang="en-US" sz="2400" dirty="0"/>
          </a:p>
          <a:p>
            <a:pPr>
              <a:buNone/>
            </a:pPr>
            <a:endParaRPr lang="en-US" dirty="0"/>
          </a:p>
        </p:txBody>
      </p:sp>
      <p:pic>
        <p:nvPicPr>
          <p:cNvPr id="7172" name="Picture 4" descr="EmperorSulei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29194"/>
            <a:ext cx="3962400" cy="4628806"/>
          </a:xfrm>
          <a:prstGeom prst="rect">
            <a:avLst/>
          </a:prstGeom>
          <a:noFill/>
        </p:spPr>
      </p:pic>
      <p:pic>
        <p:nvPicPr>
          <p:cNvPr id="7174" name="Picture 6" descr="File:Tughra Sulei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3094" y="3733800"/>
            <a:ext cx="3890906" cy="3124200"/>
          </a:xfrm>
          <a:prstGeom prst="rect">
            <a:avLst/>
          </a:prstGeom>
          <a:noFill/>
        </p:spPr>
      </p:pic>
      <p:pic>
        <p:nvPicPr>
          <p:cNvPr id="7176" name="Picture 8" descr="http://upload.wikimedia.org/wikipedia/commons/thumb/d/d2/Semailname_47b.jpg/220px-Semailname_47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317768"/>
            <a:ext cx="1447800" cy="2540232"/>
          </a:xfrm>
          <a:prstGeom prst="rect">
            <a:avLst/>
          </a:prstGeom>
          <a:noFill/>
        </p:spPr>
      </p:pic>
      <p:pic>
        <p:nvPicPr>
          <p:cNvPr id="7178" name="Picture 10" descr="http://upload.wikimedia.org/wikipedia/commons/thumb/0/04/Khourrem.jpg/170px-Khourre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2209800"/>
            <a:ext cx="1981200" cy="2124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File:Süleymaniye Mosque, Istanb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200" cy="6909384"/>
          </a:xfrm>
          <a:prstGeom prst="rect">
            <a:avLst/>
          </a:prstGeom>
          <a:noFill/>
        </p:spPr>
      </p:pic>
      <p:pic>
        <p:nvPicPr>
          <p:cNvPr id="24580" name="Picture 4" descr="File:Ottoman fleet Indian Ocean 16th centu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199" y="0"/>
            <a:ext cx="41148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277" y="25758"/>
            <a:ext cx="5410200" cy="4525963"/>
          </a:xfrm>
        </p:spPr>
        <p:txBody>
          <a:bodyPr/>
          <a:lstStyle/>
          <a:p>
            <a:pPr lvl="1">
              <a:buNone/>
            </a:pPr>
            <a:r>
              <a:rPr lang="en-US" sz="2400" dirty="0" smtClean="0"/>
              <a:t>E. Decline</a:t>
            </a:r>
            <a:r>
              <a:rPr lang="en-US" sz="2400" dirty="0"/>
              <a:t>: </a:t>
            </a:r>
            <a:endParaRPr lang="en-US" sz="2800" dirty="0"/>
          </a:p>
          <a:p>
            <a:pPr lvl="2">
              <a:buNone/>
            </a:pPr>
            <a:r>
              <a:rPr lang="en-US" sz="2000" dirty="0" smtClean="0"/>
              <a:t>1. too </a:t>
            </a:r>
            <a:r>
              <a:rPr lang="en-US" sz="2000" dirty="0"/>
              <a:t>large to manage and had widespread corruption</a:t>
            </a:r>
            <a:endParaRPr lang="en-US" sz="2400" dirty="0"/>
          </a:p>
          <a:p>
            <a:pPr lvl="2">
              <a:buNone/>
            </a:pPr>
            <a:r>
              <a:rPr lang="en-US" sz="2000" dirty="0" smtClean="0"/>
              <a:t>2. Slow </a:t>
            </a:r>
            <a:r>
              <a:rPr lang="en-US" sz="2000" dirty="0"/>
              <a:t>to adapt to Western manufacturing and technology (even banned the printing press)</a:t>
            </a:r>
            <a:endParaRPr lang="en-US" sz="2400" dirty="0"/>
          </a:p>
          <a:p>
            <a:pPr lvl="2">
              <a:buNone/>
            </a:pPr>
            <a:r>
              <a:rPr lang="en-US" sz="2000" dirty="0" smtClean="0"/>
              <a:t>3. Slowly </a:t>
            </a:r>
            <a:r>
              <a:rPr lang="en-US" sz="2000" dirty="0"/>
              <a:t>lost territory but lasted until WWI</a:t>
            </a:r>
            <a:endParaRPr lang="en-US" sz="2400" dirty="0"/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http://upload.wikimedia.org/wikipedia/commons/thumb/c/cd/Territorial_changes_of_the_Ottoman_Empire_1801.jpg/250px-Territorial_changes_of_the_Ottoman_Empire_1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9873" y="0"/>
            <a:ext cx="4334128" cy="3276600"/>
          </a:xfrm>
          <a:prstGeom prst="rect">
            <a:avLst/>
          </a:prstGeom>
          <a:noFill/>
        </p:spPr>
      </p:pic>
      <p:pic>
        <p:nvPicPr>
          <p:cNvPr id="6148" name="Picture 4" descr="http://upload.wikimedia.org/wikipedia/commons/thumb/9/90/Territorial_changes_of_the_Ottoman_Empire_1920.jpg/250px-Territorial_changes_of_the_Ottoman_Empire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9873" y="3581400"/>
            <a:ext cx="4334127" cy="3276600"/>
          </a:xfrm>
          <a:prstGeom prst="rect">
            <a:avLst/>
          </a:prstGeom>
          <a:noFill/>
        </p:spPr>
      </p:pic>
      <p:pic>
        <p:nvPicPr>
          <p:cNvPr id="6150" name="Picture 6" descr="http://www.cityofart.net/bship/trench_wwi_gal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800"/>
            <a:ext cx="4495800" cy="3505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lvl="0"/>
            <a:r>
              <a:rPr lang="en-US" b="1" u="sng" dirty="0" smtClean="0"/>
              <a:t>II. </a:t>
            </a:r>
            <a:r>
              <a:rPr lang="en-US" b="1" u="sng" dirty="0" err="1" smtClean="0"/>
              <a:t>Safavid</a:t>
            </a:r>
            <a:r>
              <a:rPr lang="en-US" b="1" u="sng" dirty="0" smtClean="0"/>
              <a:t> Empire</a:t>
            </a:r>
            <a:r>
              <a:rPr lang="en-US" dirty="0" smtClean="0"/>
              <a:t> (1500-1722)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pPr lvl="1">
              <a:buNone/>
            </a:pPr>
            <a:r>
              <a:rPr lang="en-US" sz="2400" dirty="0" smtClean="0"/>
              <a:t>A. Located</a:t>
            </a:r>
            <a:r>
              <a:rPr lang="en-US" sz="2400" dirty="0"/>
              <a:t>: Persia (modern day Iran), </a:t>
            </a:r>
            <a:r>
              <a:rPr lang="en-US" sz="2400" dirty="0" err="1"/>
              <a:t>Shi’a</a:t>
            </a:r>
            <a:r>
              <a:rPr lang="en-US" sz="2400" dirty="0"/>
              <a:t> Muslim</a:t>
            </a:r>
            <a:endParaRPr lang="en-US" sz="2800" dirty="0"/>
          </a:p>
          <a:p>
            <a:pPr lvl="1">
              <a:buNone/>
            </a:pPr>
            <a:r>
              <a:rPr lang="en-US" sz="2400" dirty="0" smtClean="0"/>
              <a:t>B. Persecuted </a:t>
            </a:r>
            <a:r>
              <a:rPr lang="en-US" sz="2400" dirty="0"/>
              <a:t>the Sunni, came into conflict with the Ottomans and other Muslims</a:t>
            </a:r>
            <a:endParaRPr lang="en-US" sz="2800" dirty="0"/>
          </a:p>
          <a:p>
            <a:pPr>
              <a:buNone/>
            </a:pPr>
            <a:endParaRPr lang="en-US" dirty="0"/>
          </a:p>
        </p:txBody>
      </p:sp>
      <p:pic>
        <p:nvPicPr>
          <p:cNvPr id="5124" name="Picture 4" descr="File:Safavid Empire 1501 1722 AD.png"/>
          <p:cNvPicPr>
            <a:picLocks noChangeAspect="1" noChangeArrowheads="1"/>
          </p:cNvPicPr>
          <p:nvPr/>
        </p:nvPicPr>
        <p:blipFill>
          <a:blip r:embed="rId2" cstate="print"/>
          <a:srcRect r="5882"/>
          <a:stretch>
            <a:fillRect/>
          </a:stretch>
        </p:blipFill>
        <p:spPr bwMode="auto">
          <a:xfrm>
            <a:off x="3048000" y="2386780"/>
            <a:ext cx="6096000" cy="4471220"/>
          </a:xfrm>
          <a:prstGeom prst="rect">
            <a:avLst/>
          </a:prstGeom>
          <a:noFill/>
        </p:spPr>
      </p:pic>
      <p:pic>
        <p:nvPicPr>
          <p:cNvPr id="5126" name="Picture 6" descr="http://upload.wikimedia.org/wikipedia/commons/thumb/d/d4/%D0%A1%D0%B5%D1%84%D0%B8_1-%D0%B9_1629-42.jpg/170px-%D0%A1%D0%B5%D1%84%D0%B8_1-%D0%B9_1629-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362200"/>
            <a:ext cx="3048001" cy="4495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495800" cy="52578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400" dirty="0" smtClean="0"/>
              <a:t>C.  Traded silk, carpets, and ceramics along the Silk Road to the West</a:t>
            </a:r>
            <a:endParaRPr lang="en-US" sz="2800" dirty="0" smtClean="0"/>
          </a:p>
          <a:p>
            <a:pPr lvl="1">
              <a:buNone/>
            </a:pPr>
            <a:r>
              <a:rPr lang="en-US" sz="2400" dirty="0" smtClean="0"/>
              <a:t>D. Decline: British and Dutch controlled Indian Ocean trade, raids from tribes along borders 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100" name="Picture 4" descr="Safavid carp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45130" y="1359130"/>
            <a:ext cx="6882941" cy="41148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29200" y="6477000"/>
            <a:ext cx="4114800" cy="381000"/>
          </a:xfrm>
          <a:prstGeom prst="rect">
            <a:avLst/>
          </a:prstGeom>
          <a:solidFill>
            <a:schemeClr val="accent2">
              <a:lumMod val="50000"/>
              <a:alpha val="8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This carpet is worth 33 million dollars!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02" name="Picture 6" descr="http://www.antiqueweavings.com/Images/IMG_4924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44954"/>
            <a:ext cx="3962399" cy="3613046"/>
          </a:xfrm>
          <a:prstGeom prst="rect">
            <a:avLst/>
          </a:prstGeom>
          <a:noFill/>
        </p:spPr>
      </p:pic>
      <p:pic>
        <p:nvPicPr>
          <p:cNvPr id="4104" name="Picture 8" descr="http://upload.wikimedia.org/wikipedia/commons/thumb/7/74/Silk_route.jpg/220px-Silk_rou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657600"/>
            <a:ext cx="3848100" cy="2501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39" y="0"/>
            <a:ext cx="7765321" cy="1326321"/>
          </a:xfrm>
        </p:spPr>
        <p:txBody>
          <a:bodyPr>
            <a:normAutofit fontScale="90000"/>
          </a:bodyPr>
          <a:lstStyle/>
          <a:p>
            <a:pPr lvl="0"/>
            <a:r>
              <a:rPr lang="en-US" b="1" u="sng" dirty="0" smtClean="0"/>
              <a:t>III. </a:t>
            </a:r>
            <a:r>
              <a:rPr lang="en-US" b="1" u="sng" dirty="0" err="1" smtClean="0"/>
              <a:t>Mughal</a:t>
            </a:r>
            <a:r>
              <a:rPr lang="en-US" b="1" u="sng" dirty="0" smtClean="0"/>
              <a:t> Empire</a:t>
            </a:r>
            <a:r>
              <a:rPr lang="en-US" dirty="0" smtClean="0"/>
              <a:t> (1526-1750)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9442"/>
            <a:ext cx="9144000" cy="4525963"/>
          </a:xfrm>
        </p:spPr>
        <p:txBody>
          <a:bodyPr/>
          <a:lstStyle/>
          <a:p>
            <a:pPr lvl="1">
              <a:buNone/>
            </a:pPr>
            <a:r>
              <a:rPr lang="en-US" sz="2400" dirty="0" smtClean="0"/>
              <a:t>A. Islamic conquerors </a:t>
            </a:r>
            <a:r>
              <a:rPr lang="en-US" sz="2400" dirty="0"/>
              <a:t>(using gunpowder) took India</a:t>
            </a:r>
            <a:endParaRPr lang="en-US" sz="2800" dirty="0"/>
          </a:p>
          <a:p>
            <a:pPr lvl="1">
              <a:buNone/>
            </a:pPr>
            <a:r>
              <a:rPr lang="en-US" sz="2400" dirty="0" smtClean="0"/>
              <a:t>B. Achievements</a:t>
            </a:r>
            <a:endParaRPr lang="en-US" sz="2800" dirty="0"/>
          </a:p>
          <a:p>
            <a:pPr lvl="2">
              <a:buNone/>
            </a:pPr>
            <a:r>
              <a:rPr lang="en-US" sz="2000" dirty="0" smtClean="0"/>
              <a:t>1. Significant </a:t>
            </a:r>
            <a:r>
              <a:rPr lang="en-US" sz="2000" dirty="0"/>
              <a:t>population growth with heavy agriculture</a:t>
            </a:r>
            <a:endParaRPr lang="en-US" sz="2400" dirty="0"/>
          </a:p>
          <a:p>
            <a:pPr lvl="2">
              <a:buNone/>
            </a:pPr>
            <a:r>
              <a:rPr lang="en-US" sz="2000" b="1" u="sng" dirty="0" smtClean="0"/>
              <a:t>2. </a:t>
            </a:r>
            <a:r>
              <a:rPr lang="en-US" sz="2000" b="1" u="sng" dirty="0" err="1" smtClean="0"/>
              <a:t>TajMahal</a:t>
            </a:r>
            <a:r>
              <a:rPr lang="en-US" sz="2000" dirty="0" smtClean="0"/>
              <a:t>- </a:t>
            </a:r>
            <a:r>
              <a:rPr lang="en-US" sz="2000" dirty="0"/>
              <a:t>built by Shah </a:t>
            </a:r>
            <a:r>
              <a:rPr lang="en-US" sz="2000" dirty="0" err="1"/>
              <a:t>Jahan</a:t>
            </a:r>
            <a:r>
              <a:rPr lang="en-US" sz="2000" dirty="0"/>
              <a:t> as tomb in memory of his wife</a:t>
            </a:r>
            <a:endParaRPr lang="en-US" sz="2400" dirty="0"/>
          </a:p>
          <a:p>
            <a:endParaRPr lang="en-US" dirty="0"/>
          </a:p>
        </p:txBody>
      </p:sp>
      <p:pic>
        <p:nvPicPr>
          <p:cNvPr id="3074" name="Picture 2" descr="http://upload.wikimedia.org/wikipedia/commons/d/d9/Mughal17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3320" y="2895600"/>
            <a:ext cx="5440680" cy="3962400"/>
          </a:xfrm>
          <a:prstGeom prst="rect">
            <a:avLst/>
          </a:prstGeom>
          <a:noFill/>
        </p:spPr>
      </p:pic>
      <p:pic>
        <p:nvPicPr>
          <p:cNvPr id="3076" name="Picture 4" descr="http://upload.wikimedia.org/wikipedia/commons/c/c8/Taj_Mahal_in_March_2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1"/>
            <a:ext cx="44958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upload.wikimedia.org/wikipedia/commons/thumb/2/2a/Mumtaz_Mahal.jpg/170px-Mumtaz_Mah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8072" cy="6858000"/>
          </a:xfrm>
          <a:prstGeom prst="rect">
            <a:avLst/>
          </a:prstGeom>
          <a:noFill/>
        </p:spPr>
      </p:pic>
      <p:pic>
        <p:nvPicPr>
          <p:cNvPr id="25604" name="Picture 4" descr="http://upload.wikimedia.org/wikipedia/commons/thumb/a/aa/Emperor_Shah_Jahan%2C_1628.jpg/150px-Emperor_Shah_Jahan%2C_1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6742" y="0"/>
            <a:ext cx="46972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8" name="Picture 4" descr="File:Interio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4959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ttps://encrypted-tbn1.gstatic.com/images?q=tbn:ANd9GcQeatucw4n4sATXpNy4dgHr_NY2skw36DKZNF9VBlAYwI7U4Icd2w"/>
          <p:cNvSpPr>
            <a:spLocks noChangeAspect="1" noChangeArrowheads="1"/>
          </p:cNvSpPr>
          <p:nvPr/>
        </p:nvSpPr>
        <p:spPr bwMode="auto">
          <a:xfrm>
            <a:off x="155575" y="-495300"/>
            <a:ext cx="13335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img4.wikia.nocookie.net/__cb20121006161029/disney/images/1/14/Agraba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07246" cy="533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800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world-mysteries.com/TajMahal_wide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95" y="762000"/>
            <a:ext cx="9125405" cy="534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68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765321" cy="1066800"/>
          </a:xfrm>
        </p:spPr>
        <p:txBody>
          <a:bodyPr/>
          <a:lstStyle/>
          <a:p>
            <a:r>
              <a:rPr lang="en-US" dirty="0" smtClean="0"/>
              <a:t>Review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53854" cy="476193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Pre-history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Four Early Civilizations 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Early Chinese Dynasties (Qin Dynasty) 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Monotheism (</a:t>
            </a:r>
            <a:r>
              <a:rPr lang="en-US" sz="2400" dirty="0" err="1" smtClean="0"/>
              <a:t>Christianity.Judaism.Islam</a:t>
            </a:r>
            <a:r>
              <a:rPr lang="en-US" sz="2400" dirty="0" smtClean="0"/>
              <a:t>)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Indian Religions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Early Indian Empires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Middle Ages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Renaissance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Reformation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Aztecs and Incas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liveindia.com/tajmahal/taj_picture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42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0" name="AutoShape 2" descr="data:image/jpeg;base64,/9j/4AAQSkZJRgABAQAAAQABAAD/2wCEAAkGBxQQEBQUEBQUFBQUFRQUFBQUFRQUFBQUFBQWFhUUFBQYHCggGBolHBQUITEhJSkrLi4uFx8zODMsNygtLisBCgoKDg0OGg8QGiwkHCQsLCwsLCwsLCwsLCwsLCwsLCwsLCwsLCwsLCwsLCwsLCwsLCwsLCwsLCwsLCwsLCwsLP/AABEIAMIBAwMBIgACEQEDEQH/xAAcAAACAgMBAQAAAAAAAAAAAAAAAQIDBAUHBgj/xAA/EAABAwIDBgQEAwUGBwAAAAABAAIRAyEEEjEFBkFRYXETIoGRMqGx0VLB8BRCkqLhByNicoLxFRZDU4OTwv/EABcBAQEBAQAAAAAAAAAAAAAAAAABAgP/xAAiEQEAAgICAgMAAwAAAAAAAAAAARECEiExE2EiQVEDMoH/2gAMAwEAAhEDEQA/AOnoQhacwhCaBJoQgEIQgEJoQJCaEAhCECTTSQCE4QikhNCBITQgSE0IEhOElFCScJKgSTSUAkmkUCSQhUTQkhGDQkhA0IQimhJCBoSQgkhJCBoSQgaaSEDQkhA0JIRTCcqKUqEJyiFCU5RUpUSUpQgcpEpJIGlKJSJQOUiUkiVUEpqMoQTQkhGTTSQgaEkIGhJNAJpIQNCSEU01FNA0JIQNCSEDlEpIRQhCSByiUkIHKUpIQEpSgpIGgqKEDSKUpEoCUKMoVVamkhHM0JIRTQkhA01FNA0JIQNEpIQNNJCgaEkIpoSSREpRKihFOUSlKFQ0kpQgcpSkhA5SSlJA5SQoygcpEpSkSgEJShFXJpIlGTQkiUDTUU0DQkhA0JIQSQkhA0JIQNCSEDQkhA0JKmtJsCBPMT+azOVLEWjs+tnph1rl+hnR7gLrIWJSBadWxxEH7rJDpTHK2ssaSSQhaZCSaSgSEJIEkmkVQikUykUEU0kILpRKjKJRlJOVGUSgkhRlOUEpQoynKByhJEoqUolRlCCUolJRe6ATyBKCcpF3zWDsnEmo1xJBIdwBA0B49ZWPtaqRVpAB5uPhyx8QsZ/pqs3xa1zTboSJUTUAH64KorxVbKB1/Ja52N19FPaYNRjcpAIudL27rztRz5Nz/CVxzm5dsYqG8OMV2z8ZL8vOfuvMGo/mf4Ss/YT4rAudYAnSL6fmpE8rPT1qSoFfX5aJ4erLROsCe/FdriXKpWyha3CYsur1G5mkAGAJkQYutirBMFm+SFptn1ycVVEvMB1i0BohwiDxW4SCYoJJlRVQFIoSKBShJCCyUSooVYSlOVFEoqUpyoSnKCUpyoSnKCUolRlCglKcqMolBKUnmx7FLMoVhLXDoenDmisfZZ8p/wA35BU7WfD2Rwv81pdo4x2HpTTeWkvuSw1bBvLQaqx9ZtdlOoSHuyNzECJcBJDm8DJ0XK/i618rehxlWAI7j0c3l3Whx20HFoAc1pzvBBB0kX/mPsqaG1qlYOJZZosRJEkHj6D3UsTXy3DQZJHoIWcsrXHGmvxWPqAwHSBbNkFxl1EN5rKw2dzWmHS4W8p80C8LC2jtqlTMNc1xm8cNOXdaLF4gnxCfEgusPEH4psP3RFuKkRbUc9PVtBeSJjnIy/XVQrUjTm/E5ePoV5OjtFwaIeWwIg3PeUVdqVJkPDoOhacp7q6j31HaFNrQx0FwaC4xqSDp7J0tr023EDnEaclzw47ued3a8eKi7GTz/id901XWZdPwZzVKjx8LgQDpMkEfJbOm6R1XLa+8ZpmWVDlhtiCfNAzC/WVjHe57mPbmILmlreEEkXzA8pW8bcsoh0jBT+0vMEAh0HnDhp7raLlO7+3/ANnq56md4IyuLngwC4S5oHGF1WVrFMuwolDnACTYcytdT27h3SW1mQ34jMNH+o2VZbBIqFGu17Q5jg5p0LSCD6hMlVAkiUkVp8LvJTebkNF7kqirvdSBsx5HOw9gvAMxg5fZM4xvL5qbOVy6LT3ooGZLh3br7Kz/AJkoQCHE9A0yFzE43j8lJmMJ4D2hWzl02nvJhz+/HcH7K87ao5cwqNImLa+y5a7FunRQqYk8Z6XhZ2Ll1Ju3aJBIeCbWuCe0pUtv0iCXHLHrPaFy5uNPJVnH85uVbW5dNdvRSyEtBzAwGm3rKrwm9LSYqNjq249lzkY7jx7BA2iZuY9LK2ly6pjN4KFIjM+Zv5RI9Y0Wu21vPTaxvhVgHF0O8pcQ2JNvULnFXaRNplRNTxLz+oAUnp0/j5ydD2XvSw5W1Hio7zeYDIIN4h0clt8TtmnZrXSXiAWwYJsJlclZ5TY8JvdbHYFc1cVSafxE6fgBd+Sl8N5YTb0u8JIY0EyXONtNG6wq9kkjDklwa3M4XDb2HErZbR2Ua8HOGgAxadY1v0Wt2xhhh8G5hh4LhqYmXCw6ri73xTTU9rvptcxtfKG/CA1xDpkuGva63G3NpN8BtSk/PEyGifii7hqwarwFQQdb9IK2NHaDRRfTyBoeQbG8jLHDS3zK3OMOeWcMCrUuSBbleyzaGOJa5rr6GSZ0hYVSmDoTP61VdJ0cdfotcTDlhlrNs11eAEMqTxWE+pfmFE1bQFKb8s2z/EExN0vFAPFavTip5grqnlypbiXkzEwsZonRWR+ips4AQrE053MrsLUgZDoSJOpaJEwOOi6RU32otps8MPJEiHC/lENnnNlzBziFDxjKcry9VvDvfVxQLAGsp/hFyR/iPFaujtqqyl4YdDYIgaX176rUeMEy9SYsiZhvNi7yVcIf7t3kmSw/CTET0NhfovW7P/tBpkMFZpDiDncwS0GfLAmbj2XNENqc1YR2kbw4cgEVBcA8eIlC423FADihW1ZIa4iwgdbJukWylddduzhj/wBP+Z33VTt08Mf3COznfSVNk0lyZrgPit2hFN5cYEuJ0A19l1gbpYbUMM95+oKgd0MPMw4GZkZRfp5bJa6OUPeQYMgjgdVNlQvtc9tV0+tuVQcZJqEnq0/UJN3KoN0dUHYj7JcGjwWD2MajZzObEmCJMCdPYqOL2NlBc2o0iJDTZxB7roLt0qcWfUHqD8lQ7c1v/cNuBa1N1nD8c3r0crjlOZugJj6KIa4zy7gLpLtzG8Kg/wDWPycFjVdxp+Gq0f8AjIn+YptLOsub5DwV+GIaeZXvTuW8fC6ke7SJVVXdGvHl8G/ESCP5UnOfxYiYaXDvBE5Gz2+yvo1Axwc1sOGhEgiReL9VsDupiI0Z6OifkFjV93MW0HKwn/Ww/mufLv5PSX/GngfE63+I/mvPba25UfmZncWcic09ZKyq2yMWQQ6k+AZ0n6LWP2VWFnU3j/M0rURDGWd8Q14JsrPFVxwTgIdbnY/ZY7qLhYfZb4lyoxUTe5DcN+rKZwo539ApcCNNubjZWjCROt+I68km0MtheY7KbRLwHSY4cIhSZbxiJYD6bj+uSsaAAdFOqyHm0aqNEgmCLXH9e6qTjSpz59+CdCM1zbiYkqwUxy6T/RZmAx5oyGRcCbcp4+qWlQppOA6jloqa2JtA9eqzKW0Qxjm5B5ovM3BkarCa9uaSDN7Cw05j1SGuKqFMEnTrCbBHD5LMdiATm8MST/hP/wAp1q4DJAIk+WLCQbyD0jSEs1YwI7KmtUA4KeHfLgDp1sJg6+qudgiSOAIBgdZ4nsokYsLxuiFKrhnBxA04aIV4XV9FSiVC6IKy0nKAoQUZUFkolQyoy9UEpSJSyohAZkSiEQgJRKI6oDQgBKV+SlARA6oIeirqUweHyV9krIMX9laeCpr7Mpu1Y32Cz7IJCI0b9iUvwN/hVTtjUvwN/gK3xUCAg8+7YtL8Df4SsPEbvUjMNY09AfuvVFg5BMAIrndbdoZpB53yOP0KxTuy4XbHq14+q6HtHaVPDtDqpIBMSGudB6wLLVY7e7C0g05y/PcZBMDmZ0RHjXbtVdcpPsPqrWbvjR1N/Uw13stxV38ZDstIgj4Q5w83eNFhM3+OY5qTcsaAmQepP2UuEuGDiNkEDyUC7q4H6Ba3E4OoAf7qDpo6wW5xu/jntiiwMNocYd3GUhafF7zYio3K50XkkNa0n1A0Sycmpq4Zw+Iwk8gQDeFZWquf8Rzd/wAlSX5bc+aWzafl/DKlWfyt2WPmPf3KTn/qFESzd0KjxxyTVV9EwiFyyrvfiCRNXQ2ytaOBHK+qxam8laZNap3khY8npd4ddPVEgf7rjD9vVHmTVqEjTzOUH4hxiHTzzOM+6b+jd2sIcYXHqW2alKQ2s8A2gOMeixnbSc7Wo4jUS5xNh1Tyek3dqF04XGcNtJ7SCyo4RpDjaNLKyttmsTLqtTN1e6Pqnk9G7sQThcbZtysyQ2tUHEgOcZ+ak3eGu0gitUEC0uMex7BXyel3dhWJtPaDMNSdVqHytjSJM8B1XJRvVis8is+L8ed1hYzaNSqSXk+bXkY6Cyuxs6pht7sK9gcaobzDtRr8rarXbU37pU3BtFvjCJzNMCeAuPmuYtdHbiEGq0HkptKbS6Lgv7QGvdFSmKY4kuJHuAtxW3roNYXhwc0CTlc069CZ+S5G9mb4XR0U6Ie0aX4wQU24NpdCqf2iUp8tKoRz8o+SxqH9oU1CH0crDpElwHXmvDPqvNtDqqntM/ERzTaS5e62lv24scKVMsJHleb9zCwKO+2IDAMuYho8xBuRqTHovK0MTlJmT3NvZSdXMzPpopcltriN58VVv4jhN/JYDtxWNU2tXc0sqVahaTMEn6rXVKrptojxzaR/VLlLZFXGVDMvcZ1BcTP3VBJm4JPRQe/SwHoFNlc2vMEGLRKciZpAiQCDx/2VD7HzfKVbUxLjcW9LKs1Dxj5JFiQfAsD6QkyoDYg+twois0XI+aubiGnh+u6SKnNAtmI9BqrmADn1KoruhxLRIKZrHKNB9VJD8W9gbaobVB+8qL62YRdUBsHX0QZGdvP6IVBw45gekoV/1aWPedIMqyi4/vaKT8XAgkemvuq24gG31Wbv6GQGibTHAj8wrar8rSRqLE3PvyVGKqtaBlF+c/qFS7GmLlOZKRp18xiLq1tAm4cOt9FQMVafRNuLHZWbvhGw8Mi4jrzPaNVF7T7+8rHOOmJNuSl+1Nm94uOix8oKXeFAs4etj7FRLC6RI76/Lgma+cAjLZNtcNnNGmgUmZKhE4eBrHW1781B9Fw1PbT6qTMe026eii7EOAtBJ6aK7ZDXucZ6+qmGO/CfYrLpY68H3WSdoSInTr84W95/FYVMERNh119lKlWEmJMKdXEB0ZhJCGYhosGiOMRKzd/RSt9Ykm/DVQoEuGo6X1Q2jJmY6aWWZSe2no0dTOvokzEdLTDex8aHuLj3VfjxqfstoMZHAiQRzkd9fmsE4PNJnjxsrGX6UpFQk2JTzn9BWNw2XV0epWQHBwuM3XQpOcIws5+9pVYa6dDC2jGNmcsaWt7Kb8mgDVPINO911YDy9Ss1jgOHPklVYx33H2C1uMJ1Mn+ihGXmp5srvKCRxiVsPHBtAPpce6bUrVCtBU/FM6LPqnkB6jXqtfW1v9lYmwEctUNeZ19lAPCk13BaE/2hNIsbwHzTUqBGmP7wLMqNGd1hw+iELOSG8adx9Fg4ofRCFMOyFDDb1UqRQhdVW0xdJvxH1QhZQA6KNU3KEKqTdfRX1TYIQpPaMefMrSL+/wBUIVUnnTsVa3T2QhRDofF6fZZTNB6fRCFzyIPVxlQqHTuhCzCMTFn81ZQN2+iELc/1VlOP69VIjypoXKOiOkDoVVhBf0/NCF0jppnR5h2UcVYmOX3SQpDU9MV1Q5Tc8OKxMc48+SELpHbLABW3LR4eg4IQrn9Ete/VCELQ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data:image/jpeg;base64,/9j/4AAQSkZJRgABAQAAAQABAAD/2wCEAAkGBxQQEBQUEBQUFBQUFRQUFBQUFRQUFBQUFBQWFhUUFBQYHCggGBolHBQUITEhJSkrLi4uFx8zODMsNygtLisBCgoKDg0OGg8QGiwkHCQsLCwsLCwsLCwsLCwsLCwsLCwsLCwsLCwsLCwsLCwsLCwsLCwsLCwsLCwsLCwsLCwsLP/AABEIAMIBAwMBIgACEQEDEQH/xAAcAAACAgMBAQAAAAAAAAAAAAAAAQIDBAUHBgj/xAA/EAABAwIDBgQEAwUGBwAAAAABAAIRAyEEEjEFBkFRYXETIoGRMqGx0VLB8BRCkqLhByNicoLxFRZDU4OTwv/EABcBAQEBAQAAAAAAAAAAAAAAAAABAgP/xAAiEQEAAgICAgMAAwAAAAAAAAAAARECEiExE2EiQVEDMoH/2gAMAwEAAhEDEQA/AOnoQhacwhCaBJoQgEIQgEJoQJCaEAhCECTTSQCE4QikhNCBITQgSE0IEhOElFCScJKgSTSUAkmkUCSQhUTQkhGDQkhA0IQimhJCBoSQgkhJCBoSQgaaSEDQkhA0JIRTCcqKUqEJyiFCU5RUpUSUpQgcpEpJIGlKJSJQOUiUkiVUEpqMoQTQkhGTTSQgaEkIGhJNAJpIQNCSEU01FNA0JIQNCSEDlEpIRQhCSByiUkIHKUpIQEpSgpIGgqKEDSKUpEoCUKMoVVamkhHM0JIRTQkhA01FNA0JIQNEpIQNNJCgaEkIpoSSREpRKihFOUSlKFQ0kpQgcpSkhA5SSlJA5SQoygcpEpSkSgEJShFXJpIlGTQkiUDTUU0DQkhA0JIQSQkhA0JIQNCSEDQkhA0JKmtJsCBPMT+azOVLEWjs+tnph1rl+hnR7gLrIWJSBadWxxEH7rJDpTHK2ssaSSQhaZCSaSgSEJIEkmkVQikUykUEU0kILpRKjKJRlJOVGUSgkhRlOUEpQoynKByhJEoqUolRlCCUolJRe6ATyBKCcpF3zWDsnEmo1xJBIdwBA0B49ZWPtaqRVpAB5uPhyx8QsZ/pqs3xa1zTboSJUTUAH64KorxVbKB1/Ja52N19FPaYNRjcpAIudL27rztRz5Nz/CVxzm5dsYqG8OMV2z8ZL8vOfuvMGo/mf4Ss/YT4rAudYAnSL6fmpE8rPT1qSoFfX5aJ4erLROsCe/FdriXKpWyha3CYsur1G5mkAGAJkQYutirBMFm+SFptn1ycVVEvMB1i0BohwiDxW4SCYoJJlRVQFIoSKBShJCCyUSooVYSlOVFEoqUpyoSnKCUpyoSnKCUolRlCglKcqMolBKUnmx7FLMoVhLXDoenDmisfZZ8p/wA35BU7WfD2Rwv81pdo4x2HpTTeWkvuSw1bBvLQaqx9ZtdlOoSHuyNzECJcBJDm8DJ0XK/i618rehxlWAI7j0c3l3Whx20HFoAc1pzvBBB0kX/mPsqaG1qlYOJZZosRJEkHj6D3UsTXy3DQZJHoIWcsrXHGmvxWPqAwHSBbNkFxl1EN5rKw2dzWmHS4W8p80C8LC2jtqlTMNc1xm8cNOXdaLF4gnxCfEgusPEH4psP3RFuKkRbUc9PVtBeSJjnIy/XVQrUjTm/E5ePoV5OjtFwaIeWwIg3PeUVdqVJkPDoOhacp7q6j31HaFNrQx0FwaC4xqSDp7J0tr023EDnEaclzw47ued3a8eKi7GTz/id901XWZdPwZzVKjx8LgQDpMkEfJbOm6R1XLa+8ZpmWVDlhtiCfNAzC/WVjHe57mPbmILmlreEEkXzA8pW8bcsoh0jBT+0vMEAh0HnDhp7raLlO7+3/ANnq56md4IyuLngwC4S5oHGF1WVrFMuwolDnACTYcytdT27h3SW1mQ34jMNH+o2VZbBIqFGu17Q5jg5p0LSCD6hMlVAkiUkVp8LvJTebkNF7kqirvdSBsx5HOw9gvAMxg5fZM4xvL5qbOVy6LT3ooGZLh3br7Kz/AJkoQCHE9A0yFzE43j8lJmMJ4D2hWzl02nvJhz+/HcH7K87ao5cwqNImLa+y5a7FunRQqYk8Z6XhZ2Ll1Ju3aJBIeCbWuCe0pUtv0iCXHLHrPaFy5uNPJVnH85uVbW5dNdvRSyEtBzAwGm3rKrwm9LSYqNjq249lzkY7jx7BA2iZuY9LK2ly6pjN4KFIjM+Zv5RI9Y0Wu21vPTaxvhVgHF0O8pcQ2JNvULnFXaRNplRNTxLz+oAUnp0/j5ydD2XvSw5W1Hio7zeYDIIN4h0clt8TtmnZrXSXiAWwYJsJlclZ5TY8JvdbHYFc1cVSafxE6fgBd+Sl8N5YTb0u8JIY0EyXONtNG6wq9kkjDklwa3M4XDb2HErZbR2Ua8HOGgAxadY1v0Wt2xhhh8G5hh4LhqYmXCw6ri73xTTU9rvptcxtfKG/CA1xDpkuGva63G3NpN8BtSk/PEyGifii7hqwarwFQQdb9IK2NHaDRRfTyBoeQbG8jLHDS3zK3OMOeWcMCrUuSBbleyzaGOJa5rr6GSZ0hYVSmDoTP61VdJ0cdfotcTDlhlrNs11eAEMqTxWE+pfmFE1bQFKb8s2z/EExN0vFAPFavTip5grqnlypbiXkzEwsZonRWR+ips4AQrE053MrsLUgZDoSJOpaJEwOOi6RU32otps8MPJEiHC/lENnnNlzBziFDxjKcry9VvDvfVxQLAGsp/hFyR/iPFaujtqqyl4YdDYIgaX176rUeMEy9SYsiZhvNi7yVcIf7t3kmSw/CTET0NhfovW7P/tBpkMFZpDiDncwS0GfLAmbj2XNENqc1YR2kbw4cgEVBcA8eIlC423FADihW1ZIa4iwgdbJukWylddduzhj/wBP+Z33VTt08Mf3COznfSVNk0lyZrgPit2hFN5cYEuJ0A19l1gbpYbUMM95+oKgd0MPMw4GZkZRfp5bJa6OUPeQYMgjgdVNlQvtc9tV0+tuVQcZJqEnq0/UJN3KoN0dUHYj7JcGjwWD2MajZzObEmCJMCdPYqOL2NlBc2o0iJDTZxB7roLt0qcWfUHqD8lQ7c1v/cNuBa1N1nD8c3r0crjlOZugJj6KIa4zy7gLpLtzG8Kg/wDWPycFjVdxp+Gq0f8AjIn+YptLOsub5DwV+GIaeZXvTuW8fC6ke7SJVVXdGvHl8G/ESCP5UnOfxYiYaXDvBE5Gz2+yvo1Axwc1sOGhEgiReL9VsDupiI0Z6OifkFjV93MW0HKwn/Ww/mufLv5PSX/GngfE63+I/mvPba25UfmZncWcic09ZKyq2yMWQQ6k+AZ0n6LWP2VWFnU3j/M0rURDGWd8Q14JsrPFVxwTgIdbnY/ZY7qLhYfZb4lyoxUTe5DcN+rKZwo539ApcCNNubjZWjCROt+I68km0MtheY7KbRLwHSY4cIhSZbxiJYD6bj+uSsaAAdFOqyHm0aqNEgmCLXH9e6qTjSpz59+CdCM1zbiYkqwUxy6T/RZmAx5oyGRcCbcp4+qWlQppOA6jloqa2JtA9eqzKW0Qxjm5B5ovM3BkarCa9uaSDN7Cw05j1SGuKqFMEnTrCbBHD5LMdiATm8MST/hP/wAp1q4DJAIk+WLCQbyD0jSEs1YwI7KmtUA4KeHfLgDp1sJg6+qudgiSOAIBgdZ4nsokYsLxuiFKrhnBxA04aIV4XV9FSiVC6IKy0nKAoQUZUFkolQyoy9UEpSJSyohAZkSiEQgJRKI6oDQgBKV+SlARA6oIeirqUweHyV9krIMX9laeCpr7Mpu1Y32Cz7IJCI0b9iUvwN/hVTtjUvwN/gK3xUCAg8+7YtL8Df4SsPEbvUjMNY09AfuvVFg5BMAIrndbdoZpB53yOP0KxTuy4XbHq14+q6HtHaVPDtDqpIBMSGudB6wLLVY7e7C0g05y/PcZBMDmZ0RHjXbtVdcpPsPqrWbvjR1N/Uw13stxV38ZDstIgj4Q5w83eNFhM3+OY5qTcsaAmQepP2UuEuGDiNkEDyUC7q4H6Ba3E4OoAf7qDpo6wW5xu/jntiiwMNocYd3GUhafF7zYio3K50XkkNa0n1A0Sycmpq4Zw+Iwk8gQDeFZWquf8Rzd/wAlSX5bc+aWzafl/DKlWfyt2WPmPf3KTn/qFESzd0KjxxyTVV9EwiFyyrvfiCRNXQ2ytaOBHK+qxam8laZNap3khY8npd4ddPVEgf7rjD9vVHmTVqEjTzOUH4hxiHTzzOM+6b+jd2sIcYXHqW2alKQ2s8A2gOMeixnbSc7Wo4jUS5xNh1Tyek3dqF04XGcNtJ7SCyo4RpDjaNLKyttmsTLqtTN1e6Pqnk9G7sQThcbZtysyQ2tUHEgOcZ+ak3eGu0gitUEC0uMex7BXyel3dhWJtPaDMNSdVqHytjSJM8B1XJRvVis8is+L8ed1hYzaNSqSXk+bXkY6Cyuxs6pht7sK9gcaobzDtRr8rarXbU37pU3BtFvjCJzNMCeAuPmuYtdHbiEGq0HkptKbS6Lgv7QGvdFSmKY4kuJHuAtxW3roNYXhwc0CTlc069CZ+S5G9mb4XR0U6Ie0aX4wQU24NpdCqf2iUp8tKoRz8o+SxqH9oU1CH0crDpElwHXmvDPqvNtDqqntM/ERzTaS5e62lv24scKVMsJHleb9zCwKO+2IDAMuYho8xBuRqTHovK0MTlJmT3NvZSdXMzPpopcltriN58VVv4jhN/JYDtxWNU2tXc0sqVahaTMEn6rXVKrptojxzaR/VLlLZFXGVDMvcZ1BcTP3VBJm4JPRQe/SwHoFNlc2vMEGLRKciZpAiQCDx/2VD7HzfKVbUxLjcW9LKs1Dxj5JFiQfAsD6QkyoDYg+twois0XI+aubiGnh+u6SKnNAtmI9BqrmADn1KoruhxLRIKZrHKNB9VJD8W9gbaobVB+8qL62YRdUBsHX0QZGdvP6IVBw45gekoV/1aWPedIMqyi4/vaKT8XAgkemvuq24gG31Wbv6GQGibTHAj8wrar8rSRqLE3PvyVGKqtaBlF+c/qFS7GmLlOZKRp18xiLq1tAm4cOt9FQMVafRNuLHZWbvhGw8Mi4jrzPaNVF7T7+8rHOOmJNuSl+1Nm94uOix8oKXeFAs4etj7FRLC6RI76/Lgma+cAjLZNtcNnNGmgUmZKhE4eBrHW1781B9Fw1PbT6qTMe026eii7EOAtBJ6aK7ZDXucZ6+qmGO/CfYrLpY68H3WSdoSInTr84W95/FYVMERNh119lKlWEmJMKdXEB0ZhJCGYhosGiOMRKzd/RSt9Ykm/DVQoEuGo6X1Q2jJmY6aWWZSe2no0dTOvokzEdLTDex8aHuLj3VfjxqfstoMZHAiQRzkd9fmsE4PNJnjxsrGX6UpFQk2JTzn9BWNw2XV0epWQHBwuM3XQpOcIws5+9pVYa6dDC2jGNmcsaWt7Kb8mgDVPINO911YDy9Ss1jgOHPklVYx33H2C1uMJ1Mn+ihGXmp5srvKCRxiVsPHBtAPpce6bUrVCtBU/FM6LPqnkB6jXqtfW1v9lYmwEctUNeZ19lAPCk13BaE/2hNIsbwHzTUqBGmP7wLMqNGd1hw+iELOSG8adx9Fg4ofRCFMOyFDDb1UqRQhdVW0xdJvxH1QhZQA6KNU3KEKqTdfRX1TYIQpPaMefMrSL+/wBUIVUnnTsVa3T2QhRDofF6fZZTNB6fRCFzyIPVxlQqHTuhCzCMTFn81ZQN2+iELc/1VlOP69VIjypoXKOiOkDoVVhBf0/NCF0jppnR5h2UcVYmOX3SQpDU9MV1Q5Tc8OKxMc48+SELpHbLABW3LR4eg4IQrn9Ete/VCELQ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4" name="Picture 6" descr="http://t3.gstatic.com/images?q=tbn:ANd9GcR6q5OFQSlFIr4PYfZusAfGaWbCKnZf79UA4IEquS3tcrFH_RGel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1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t0.gstatic.com/images?q=tbn:ANd9GcTi0tdpAV8ek8rVnrP7Tgy7AnNsDv33uC7q_oecDs2OF_Nuhxj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12183"/>
            <a:ext cx="4648200" cy="4545817"/>
          </a:xfrm>
          <a:prstGeom prst="rect">
            <a:avLst/>
          </a:prstGeom>
          <a:noFill/>
        </p:spPr>
      </p:pic>
      <p:pic>
        <p:nvPicPr>
          <p:cNvPr id="28678" name="Picture 6" descr="http://blogs.metrotimes.com/wp-content/uploads/2014/02/Osca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5775" y="0"/>
            <a:ext cx="1038225" cy="1287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65321" cy="132632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www.history.com/topics/taj-mahal/videos/deconstructing-history-taj-mahal?m=528e394da93ae&amp;s=undefined&amp;f=1&amp;free=false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8883" y="152400"/>
            <a:ext cx="9525000" cy="4525963"/>
          </a:xfrm>
        </p:spPr>
        <p:txBody>
          <a:bodyPr/>
          <a:lstStyle/>
          <a:p>
            <a:pPr lvl="1">
              <a:buNone/>
            </a:pPr>
            <a:r>
              <a:rPr lang="en-US" sz="2400" dirty="0" smtClean="0"/>
              <a:t>C. Religion</a:t>
            </a:r>
            <a:endParaRPr lang="en-US" sz="2800" dirty="0"/>
          </a:p>
          <a:p>
            <a:pPr lvl="2">
              <a:buNone/>
            </a:pPr>
            <a:r>
              <a:rPr lang="en-US" sz="2000" dirty="0" smtClean="0"/>
              <a:t>1. Muslims </a:t>
            </a:r>
            <a:r>
              <a:rPr lang="en-US" sz="2000" dirty="0"/>
              <a:t>ran the </a:t>
            </a:r>
            <a:r>
              <a:rPr lang="en-US" sz="2000" dirty="0" smtClean="0"/>
              <a:t>government </a:t>
            </a:r>
            <a:r>
              <a:rPr lang="en-US" sz="2000" dirty="0"/>
              <a:t>but Hindus were not forced to convert</a:t>
            </a:r>
            <a:endParaRPr lang="en-US" sz="2400" dirty="0"/>
          </a:p>
          <a:p>
            <a:pPr lvl="2">
              <a:buNone/>
            </a:pPr>
            <a:r>
              <a:rPr lang="en-US" sz="2000" b="1" u="sng" dirty="0" smtClean="0"/>
              <a:t>2. Sikhism</a:t>
            </a:r>
            <a:r>
              <a:rPr lang="en-US" sz="2000" dirty="0" smtClean="0"/>
              <a:t>- </a:t>
            </a:r>
            <a:r>
              <a:rPr lang="en-US" sz="2000" dirty="0"/>
              <a:t>religion that blended elements of both Islam and Hinduism</a:t>
            </a:r>
            <a:endParaRPr lang="en-US" sz="2400" dirty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http://megahdwall.com/wp-content/uploads/2014/03/best_sikhism_pi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648" y="4262603"/>
            <a:ext cx="3376448" cy="253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imitstogrowth.org/WEB-Graphics/SikhMegaTurb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2" y="1676400"/>
            <a:ext cx="357351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snbcmedia.msn.com/i/MSNBC/Components/Photo/_new/pb-sikh-golden-temple-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64110"/>
            <a:ext cx="4062248" cy="269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scottlarsen.com/wp-content/uploads/2011/03/Sikh-Man-Lion-Golden-Temple-Amritsar-India_DSC34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86891"/>
            <a:ext cx="1905000" cy="287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152400"/>
            <a:ext cx="9601200" cy="4525963"/>
          </a:xfrm>
        </p:spPr>
        <p:txBody>
          <a:bodyPr/>
          <a:lstStyle/>
          <a:p>
            <a:pPr lvl="1">
              <a:buNone/>
            </a:pPr>
            <a:r>
              <a:rPr lang="en-US" sz="2800" dirty="0" smtClean="0"/>
              <a:t>D. Decline</a:t>
            </a:r>
            <a:endParaRPr lang="en-US" sz="2800" dirty="0"/>
          </a:p>
          <a:p>
            <a:pPr marL="1371600" lvl="2" indent="-457200">
              <a:buAutoNum type="arabicPeriod"/>
            </a:pPr>
            <a:r>
              <a:rPr lang="en-US" sz="2600" dirty="0" smtClean="0"/>
              <a:t>Later </a:t>
            </a:r>
            <a:r>
              <a:rPr lang="en-US" sz="2600" dirty="0"/>
              <a:t>rulers persecuted Hindus and Sikhs leading to </a:t>
            </a:r>
            <a:r>
              <a:rPr lang="en-US" sz="2600" dirty="0" smtClean="0"/>
              <a:t>rebellion</a:t>
            </a:r>
            <a:endParaRPr lang="en-US" sz="2600" dirty="0"/>
          </a:p>
          <a:p>
            <a:pPr marL="1371600" lvl="2" indent="-457200">
              <a:buAutoNum type="arabicPeriod"/>
            </a:pPr>
            <a:r>
              <a:rPr lang="en-US" sz="2600" dirty="0" smtClean="0"/>
              <a:t>European </a:t>
            </a:r>
            <a:r>
              <a:rPr lang="en-US" sz="2600" dirty="0"/>
              <a:t>merchants (especially the British) gained more influence in India through local leaders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http://www.pbs.org/thestoryofindia/images/gallery/british_east_india_compa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38" y="2895600"/>
            <a:ext cx="652629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2.cdn.turner.com/cnn/dam/assets/120806013134-sikh-temple-shooting-04-horizontal-galle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2732" y="3733800"/>
            <a:ext cx="3881268" cy="267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65321" cy="1326321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Warm - Up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14600"/>
            <a:ext cx="8915400" cy="369513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800" dirty="0" smtClean="0"/>
              <a:t>You have a quiz today.</a:t>
            </a:r>
          </a:p>
          <a:p>
            <a:pPr marL="457200" indent="-457200">
              <a:buAutoNum type="arabicPeriod"/>
            </a:pPr>
            <a:endParaRPr lang="en-US" sz="2800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Take everything off of your desk except a writing utensil.   (Pencil/Pen)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28600"/>
            <a:ext cx="3954868" cy="1326321"/>
          </a:xfrm>
        </p:spPr>
        <p:txBody>
          <a:bodyPr/>
          <a:lstStyle/>
          <a:p>
            <a:r>
              <a:rPr lang="en-US" dirty="0" smtClean="0"/>
              <a:t>Word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2819400" cy="36951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err="1" smtClean="0"/>
              <a:t>Mercantalism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Conquistadors</a:t>
            </a:r>
          </a:p>
          <a:p>
            <a:pPr>
              <a:buNone/>
            </a:pPr>
            <a:r>
              <a:rPr lang="en-US" sz="2800" dirty="0" smtClean="0"/>
              <a:t>De Gama</a:t>
            </a:r>
          </a:p>
          <a:p>
            <a:pPr>
              <a:buNone/>
            </a:pPr>
            <a:r>
              <a:rPr lang="en-US" sz="2800" dirty="0" smtClean="0"/>
              <a:t>Joint-Stock</a:t>
            </a:r>
          </a:p>
          <a:p>
            <a:pPr>
              <a:buNone/>
            </a:pPr>
            <a:r>
              <a:rPr lang="en-US" sz="2800" dirty="0" smtClean="0"/>
              <a:t>Creoles</a:t>
            </a:r>
          </a:p>
          <a:p>
            <a:pPr>
              <a:buNone/>
            </a:pPr>
            <a:r>
              <a:rPr lang="en-US" sz="2800" dirty="0" err="1" smtClean="0"/>
              <a:t>Chinampa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Diaspora</a:t>
            </a:r>
          </a:p>
          <a:p>
            <a:pPr>
              <a:buNone/>
            </a:pPr>
            <a:r>
              <a:rPr lang="en-US" sz="2800" dirty="0" smtClean="0"/>
              <a:t>Henry</a:t>
            </a:r>
          </a:p>
          <a:p>
            <a:pPr>
              <a:buNone/>
            </a:pPr>
            <a:r>
              <a:rPr lang="en-US" sz="2800" dirty="0" smtClean="0"/>
              <a:t>Magellan</a:t>
            </a:r>
          </a:p>
          <a:p>
            <a:pPr>
              <a:buNone/>
            </a:pPr>
            <a:r>
              <a:rPr lang="en-US" sz="2800" dirty="0" err="1" smtClean="0"/>
              <a:t>Tordesillas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62400" y="1524000"/>
            <a:ext cx="4419600" cy="3695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French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Columbus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Cortes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Encomienda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(Spelled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ECOMIENDA)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Middle Passage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Quipu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Sacrifice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20200" cy="1143000"/>
          </a:xfrm>
        </p:spPr>
        <p:txBody>
          <a:bodyPr>
            <a:normAutofit/>
          </a:bodyPr>
          <a:lstStyle/>
          <a:p>
            <a:pPr lvl="0"/>
            <a:r>
              <a:rPr lang="en-US" b="1" u="sng" dirty="0" smtClean="0"/>
              <a:t>I. Ottoman Empire </a:t>
            </a:r>
            <a:r>
              <a:rPr lang="en-US" dirty="0" smtClean="0"/>
              <a:t>(1300-1918)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914400"/>
            <a:ext cx="5334000" cy="4525963"/>
          </a:xfrm>
        </p:spPr>
        <p:txBody>
          <a:bodyPr/>
          <a:lstStyle/>
          <a:p>
            <a:pPr lvl="1">
              <a:buNone/>
            </a:pPr>
            <a:r>
              <a:rPr lang="en-US" sz="2400" dirty="0" smtClean="0"/>
              <a:t>A. Sunni </a:t>
            </a:r>
            <a:r>
              <a:rPr lang="en-US" sz="2400" dirty="0"/>
              <a:t>Muslim Turks from central Asia migrated into Asia minor (modern day Turkey)</a:t>
            </a:r>
            <a:endParaRPr lang="en-US" sz="2800" dirty="0"/>
          </a:p>
          <a:p>
            <a:pPr lvl="1">
              <a:buNone/>
            </a:pPr>
            <a:r>
              <a:rPr lang="en-US" sz="2400" b="1" u="sng" dirty="0" smtClean="0"/>
              <a:t>B. </a:t>
            </a:r>
            <a:r>
              <a:rPr lang="en-US" sz="2400" b="1" u="sng" dirty="0" err="1" smtClean="0"/>
              <a:t>Mehmet</a:t>
            </a:r>
            <a:r>
              <a:rPr lang="en-US" sz="2400" b="1" u="sng" dirty="0" smtClean="0"/>
              <a:t> </a:t>
            </a:r>
            <a:r>
              <a:rPr lang="en-US" sz="2400" b="1" u="sng" dirty="0"/>
              <a:t>II</a:t>
            </a:r>
            <a:r>
              <a:rPr lang="en-US" sz="2400" dirty="0"/>
              <a:t>, using cannons, took the Constantinople in 1453, renamed </a:t>
            </a:r>
            <a:r>
              <a:rPr lang="en-US" sz="2400" b="1" u="sng" dirty="0"/>
              <a:t>Istanbul</a:t>
            </a:r>
            <a:endParaRPr lang="en-US" sz="2800" dirty="0"/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 descr="http://upload.wikimedia.org/wikipedia/commons/thumb/b/b6/Zonaro_GatesofConst.jpg/220px-Zonaro_GatesofCon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19200"/>
            <a:ext cx="3962400" cy="5043055"/>
          </a:xfrm>
          <a:prstGeom prst="rect">
            <a:avLst/>
          </a:prstGeom>
          <a:noFill/>
        </p:spPr>
      </p:pic>
      <p:pic>
        <p:nvPicPr>
          <p:cNvPr id="10244" name="Picture 4" descr="File:Turkey-1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782924"/>
            <a:ext cx="4038600" cy="307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s://dg-mg.club/uploads/default/996/4f27a7b9ade20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5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65321" cy="1326321"/>
          </a:xfrm>
        </p:spPr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http://www.history.com/shows/mankind-the-story-of-all-of-us/videos/fall-of-constantinople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history.com/s3static/video-thumbnails/AETN-History_VMS/663/875/History_Mankind_Fall_of_Constantinople_SF_still_624x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562" y="1447800"/>
            <a:ext cx="9185562" cy="5410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0"/>
            <a:ext cx="5486400" cy="4525963"/>
          </a:xfrm>
        </p:spPr>
        <p:txBody>
          <a:bodyPr/>
          <a:lstStyle/>
          <a:p>
            <a:pPr lvl="1">
              <a:buNone/>
            </a:pPr>
            <a:r>
              <a:rPr lang="en-US" sz="2400" dirty="0" smtClean="0"/>
              <a:t>C. Expansion</a:t>
            </a:r>
            <a:r>
              <a:rPr lang="en-US" sz="2400" dirty="0"/>
              <a:t>: eastern Europe, Middle East, North Africa</a:t>
            </a:r>
            <a:endParaRPr lang="en-US" sz="2800" dirty="0"/>
          </a:p>
          <a:p>
            <a:pPr lvl="2">
              <a:buNone/>
            </a:pPr>
            <a:r>
              <a:rPr lang="en-US" sz="2000" dirty="0" smtClean="0"/>
              <a:t>1. Gunpowder </a:t>
            </a:r>
            <a:r>
              <a:rPr lang="en-US" sz="2000" dirty="0"/>
              <a:t>technology, strategy, and organization made it most powerful empire of the time</a:t>
            </a:r>
            <a:endParaRPr lang="en-US" sz="2400" dirty="0"/>
          </a:p>
          <a:p>
            <a:pPr lvl="2">
              <a:buNone/>
            </a:pPr>
            <a:r>
              <a:rPr lang="en-US" sz="2000" dirty="0" smtClean="0"/>
              <a:t>2. Controlled </a:t>
            </a:r>
            <a:r>
              <a:rPr lang="en-US" sz="2000" dirty="0"/>
              <a:t>trade along Mediterranean Sea</a:t>
            </a:r>
            <a:endParaRPr lang="en-US" sz="2400" dirty="0"/>
          </a:p>
          <a:p>
            <a:pPr>
              <a:buNone/>
            </a:pPr>
            <a:endParaRPr lang="en-US" dirty="0"/>
          </a:p>
        </p:txBody>
      </p:sp>
      <p:pic>
        <p:nvPicPr>
          <p:cNvPr id="9218" name="Picture 2" descr="http://upload.wikimedia.org/wikipedia/commons/thumb/7/7f/Territorial_changes_of_the_Ottoman_Empire_1451.jpg/250px-Territorial_changes_of_the_Ottoman_Empire_1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574390"/>
            <a:ext cx="4343400" cy="3283610"/>
          </a:xfrm>
          <a:prstGeom prst="rect">
            <a:avLst/>
          </a:prstGeom>
          <a:noFill/>
        </p:spPr>
      </p:pic>
      <p:pic>
        <p:nvPicPr>
          <p:cNvPr id="9220" name="Picture 4" descr="http://upload.wikimedia.org/wikipedia/commons/thumb/9/90/Dardanelles_Gun_Turkish_Bronze_15c.png/200px-Dardanelles_Gun_Turkish_Bronze_15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2382" y="0"/>
            <a:ext cx="3981618" cy="2209800"/>
          </a:xfrm>
          <a:prstGeom prst="rect">
            <a:avLst/>
          </a:prstGeom>
          <a:noFill/>
        </p:spPr>
      </p:pic>
      <p:pic>
        <p:nvPicPr>
          <p:cNvPr id="9222" name="Picture 6" descr="http://upload.wikimedia.org/wikipedia/commons/thumb/a/ae/Grand_Turk%2836%29.jpg/220px-Grand_Turk%2836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00103"/>
            <a:ext cx="2971800" cy="3957897"/>
          </a:xfrm>
          <a:prstGeom prst="rect">
            <a:avLst/>
          </a:prstGeom>
          <a:noFill/>
        </p:spPr>
      </p:pic>
      <p:pic>
        <p:nvPicPr>
          <p:cNvPr id="9224" name="Picture 8" descr="http://upload.wikimedia.org/wikipedia/commons/thumb/1/1a/Ottoman_cannon_end_of_16th_century_length_385cm_cal_178mm_weight_2910_stone_projectile_founded_8_October_1581_Alger_seized_1830.jpg/200px-Ottoman_cannon_end_of_16th_century_length_385cm_cal_178mm_weight_2910_stone_projectile_founded_8_October_1581_Alger_seized_1830.jpg"/>
          <p:cNvPicPr>
            <a:picLocks noChangeAspect="1" noChangeArrowheads="1"/>
          </p:cNvPicPr>
          <p:nvPr/>
        </p:nvPicPr>
        <p:blipFill>
          <a:blip r:embed="rId5" cstate="print"/>
          <a:srcRect t="6426" b="10040"/>
          <a:stretch>
            <a:fillRect/>
          </a:stretch>
        </p:blipFill>
        <p:spPr bwMode="auto">
          <a:xfrm>
            <a:off x="5105400" y="1905000"/>
            <a:ext cx="4038600" cy="1981200"/>
          </a:xfrm>
          <a:prstGeom prst="rect">
            <a:avLst/>
          </a:prstGeom>
          <a:noFill/>
        </p:spPr>
      </p:pic>
      <p:pic>
        <p:nvPicPr>
          <p:cNvPr id="9226" name="Picture 10" descr="http://www.hurriyetdailynews.com/images/news/201206/n_23818_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2088777" y="3778623"/>
            <a:ext cx="3962400" cy="2196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8200" y="0"/>
            <a:ext cx="7924800" cy="3810000"/>
          </a:xfrm>
        </p:spPr>
        <p:txBody>
          <a:bodyPr/>
          <a:lstStyle/>
          <a:p>
            <a:pPr lvl="2">
              <a:buNone/>
            </a:pPr>
            <a:r>
              <a:rPr lang="en-US" sz="2000" dirty="0" smtClean="0"/>
              <a:t>3. Religious freedom for Christians and Jews</a:t>
            </a:r>
            <a:endParaRPr lang="en-US" sz="2400" dirty="0" smtClean="0"/>
          </a:p>
          <a:p>
            <a:pPr lvl="2">
              <a:buNone/>
            </a:pPr>
            <a:r>
              <a:rPr lang="en-US" sz="2000" b="1" u="sng" dirty="0" smtClean="0"/>
              <a:t>4. Janissaries</a:t>
            </a:r>
            <a:r>
              <a:rPr lang="en-US" sz="2000" dirty="0" smtClean="0"/>
              <a:t>- enslaved Christian boys taken to be </a:t>
            </a:r>
          </a:p>
          <a:p>
            <a:pPr lvl="2">
              <a:buNone/>
            </a:pPr>
            <a:r>
              <a:rPr lang="en-US" sz="2000" dirty="0" smtClean="0"/>
              <a:t>enslaved and made elite soldiers loyal to the sultan</a:t>
            </a:r>
            <a:endParaRPr lang="en-US" sz="2400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8194" name="Picture 2" descr="http://upload.wikimedia.org/wikipedia/commons/thumb/a/a0/Ralamb_Janissary_1.jpg/200px-Ralamb_Janissar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1974"/>
            <a:ext cx="3733800" cy="5526026"/>
          </a:xfrm>
          <a:prstGeom prst="rect">
            <a:avLst/>
          </a:prstGeom>
          <a:noFill/>
        </p:spPr>
      </p:pic>
      <p:pic>
        <p:nvPicPr>
          <p:cNvPr id="8196" name="Picture 4" descr="http://upload.wikimedia.org/wikipedia/commons/thumb/1/12/Janissary_Recruitment_in_the_Balkans-Suleymanname.jpg/220px-Janissary_Recruitment_in_the_Balkans-Suleymanna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317565"/>
            <a:ext cx="5486400" cy="5540435"/>
          </a:xfrm>
          <a:prstGeom prst="rect">
            <a:avLst/>
          </a:prstGeom>
          <a:noFill/>
        </p:spPr>
      </p:pic>
      <p:pic>
        <p:nvPicPr>
          <p:cNvPr id="8198" name="Picture 6" descr="http://upload.wikimedia.org/wikipedia/commons/thumb/2/2d/Turkish_guns_1750-1800.jpg/220px-Turkish_guns_1750-1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0"/>
            <a:ext cx="2514600" cy="1362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1503</TotalTime>
  <Words>444</Words>
  <Application>Microsoft Office PowerPoint</Application>
  <PresentationFormat>On-screen Show (4:3)</PresentationFormat>
  <Paragraphs>72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Damask</vt:lpstr>
      <vt:lpstr>“Islamic Gunpowder Empires” </vt:lpstr>
      <vt:lpstr>Review Topics</vt:lpstr>
      <vt:lpstr>Warm - Up</vt:lpstr>
      <vt:lpstr>Word Bank</vt:lpstr>
      <vt:lpstr>I. Ottoman Empire (1300-1918) </vt:lpstr>
      <vt:lpstr>Slide 6</vt:lpstr>
      <vt:lpstr>http://www.history.com/shows/mankind-the-story-of-all-of-us/videos/fall-of-constantinople </vt:lpstr>
      <vt:lpstr>Slide 8</vt:lpstr>
      <vt:lpstr>Slide 9</vt:lpstr>
      <vt:lpstr>Slide 10</vt:lpstr>
      <vt:lpstr>Slide 11</vt:lpstr>
      <vt:lpstr>Slide 12</vt:lpstr>
      <vt:lpstr>II. Safavid Empire (1500-1722) </vt:lpstr>
      <vt:lpstr>Slide 14</vt:lpstr>
      <vt:lpstr>III. Mughal Empire (1526-1750)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http://www.history.com/topics/taj-mahal/videos/deconstructing-history-taj-mahal?m=528e394da93ae&amp;s=undefined&amp;f=1&amp;free=false </vt:lpstr>
      <vt:lpstr>Slide 24</vt:lpstr>
      <vt:lpstr>Slide 25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“Islamic Gunpowder Empires”</dc:title>
  <dc:creator>pete</dc:creator>
  <cp:lastModifiedBy>keitha.marwitz</cp:lastModifiedBy>
  <cp:revision>72</cp:revision>
  <dcterms:created xsi:type="dcterms:W3CDTF">2014-03-05T17:16:57Z</dcterms:created>
  <dcterms:modified xsi:type="dcterms:W3CDTF">2015-03-09T16:43:42Z</dcterms:modified>
</cp:coreProperties>
</file>